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emf" ContentType="image/x-emf"/>
  <Default Extension="rels" ContentType="application/vnd.openxmlformats-package.relationships+xml"/>
  <Default Extension="tif" ContentType="image/tif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handoutMasterIdLst>
    <p:handoutMasterId r:id="rId63"/>
  </p:handoutMasterIdLst>
  <p:sldIdLst>
    <p:sldId id="265" r:id="rId2"/>
    <p:sldId id="419" r:id="rId3"/>
    <p:sldId id="413" r:id="rId4"/>
    <p:sldId id="288" r:id="rId5"/>
    <p:sldId id="425" r:id="rId6"/>
    <p:sldId id="290" r:id="rId7"/>
    <p:sldId id="409" r:id="rId8"/>
    <p:sldId id="291" r:id="rId9"/>
    <p:sldId id="292" r:id="rId10"/>
    <p:sldId id="427" r:id="rId11"/>
    <p:sldId id="355" r:id="rId12"/>
    <p:sldId id="295" r:id="rId13"/>
    <p:sldId id="294" r:id="rId14"/>
    <p:sldId id="415" r:id="rId15"/>
    <p:sldId id="407" r:id="rId16"/>
    <p:sldId id="299" r:id="rId17"/>
    <p:sldId id="361" r:id="rId18"/>
    <p:sldId id="418" r:id="rId19"/>
    <p:sldId id="424" r:id="rId20"/>
    <p:sldId id="422" r:id="rId21"/>
    <p:sldId id="423" r:id="rId22"/>
    <p:sldId id="303" r:id="rId23"/>
    <p:sldId id="398" r:id="rId24"/>
    <p:sldId id="327" r:id="rId25"/>
    <p:sldId id="416" r:id="rId26"/>
    <p:sldId id="365" r:id="rId27"/>
    <p:sldId id="275" r:id="rId28"/>
    <p:sldId id="399" r:id="rId29"/>
    <p:sldId id="417" r:id="rId30"/>
    <p:sldId id="400" r:id="rId31"/>
    <p:sldId id="354" r:id="rId32"/>
    <p:sldId id="366" r:id="rId33"/>
    <p:sldId id="276" r:id="rId34"/>
    <p:sldId id="348" r:id="rId35"/>
    <p:sldId id="340" r:id="rId36"/>
    <p:sldId id="282" r:id="rId37"/>
    <p:sldId id="411" r:id="rId38"/>
    <p:sldId id="284" r:id="rId39"/>
    <p:sldId id="304" r:id="rId40"/>
    <p:sldId id="426" r:id="rId41"/>
    <p:sldId id="414" r:id="rId42"/>
    <p:sldId id="342" r:id="rId43"/>
    <p:sldId id="310" r:id="rId44"/>
    <p:sldId id="311" r:id="rId45"/>
    <p:sldId id="309" r:id="rId46"/>
    <p:sldId id="334" r:id="rId47"/>
    <p:sldId id="347" r:id="rId48"/>
    <p:sldId id="315" r:id="rId49"/>
    <p:sldId id="328" r:id="rId50"/>
    <p:sldId id="308" r:id="rId51"/>
    <p:sldId id="316" r:id="rId52"/>
    <p:sldId id="317" r:id="rId53"/>
    <p:sldId id="318" r:id="rId54"/>
    <p:sldId id="368" r:id="rId55"/>
    <p:sldId id="401" r:id="rId56"/>
    <p:sldId id="412" r:id="rId57"/>
    <p:sldId id="322" r:id="rId58"/>
    <p:sldId id="323" r:id="rId59"/>
    <p:sldId id="404" r:id="rId60"/>
    <p:sldId id="325" r:id="rId6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userDrawn="1">
          <p15:clr>
            <a:srgbClr val="A4A3A4"/>
          </p15:clr>
        </p15:guide>
        <p15:guide id="2" pos="2880">
          <p15:clr>
            <a:srgbClr val="A4A3A4"/>
          </p15:clr>
        </p15:guide>
        <p15:guide id="3" orient="horz" pos="162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3DA547"/>
    <a:srgbClr val="0071AD"/>
    <a:srgbClr val="5F5F5F"/>
    <a:srgbClr val="B5B5B5"/>
    <a:srgbClr val="39AB47"/>
    <a:srgbClr val="C0C0C0"/>
    <a:srgbClr val="1E66A3"/>
    <a:srgbClr val="176AC8"/>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04" autoAdjust="0"/>
    <p:restoredTop sz="84820" autoAdjust="0"/>
  </p:normalViewPr>
  <p:slideViewPr>
    <p:cSldViewPr snapToGrid="0" snapToObjects="1">
      <p:cViewPr varScale="1">
        <p:scale>
          <a:sx n="147" d="100"/>
          <a:sy n="147" d="100"/>
        </p:scale>
        <p:origin x="192" y="184"/>
      </p:cViewPr>
      <p:guideLst>
        <p:guide orient="horz" pos="2172"/>
        <p:guide pos="2880"/>
        <p:guide orient="horz" pos="1620"/>
      </p:guideLst>
    </p:cSldViewPr>
  </p:slideViewPr>
  <p:outlineViewPr>
    <p:cViewPr>
      <p:scale>
        <a:sx n="33" d="100"/>
        <a:sy n="33" d="100"/>
      </p:scale>
      <p:origin x="0" y="12664"/>
    </p:cViewPr>
  </p:outlineViewPr>
  <p:notesTextViewPr>
    <p:cViewPr>
      <p:scale>
        <a:sx n="100" d="100"/>
        <a:sy n="100" d="100"/>
      </p:scale>
      <p:origin x="0" y="0"/>
    </p:cViewPr>
  </p:notesTextViewPr>
  <p:sorterViewPr>
    <p:cViewPr>
      <p:scale>
        <a:sx n="66" d="100"/>
        <a:sy n="66" d="100"/>
      </p:scale>
      <p:origin x="0" y="2344"/>
    </p:cViewPr>
  </p:sorterViewPr>
  <p:notesViewPr>
    <p:cSldViewPr snapToGrid="0" snapToObjects="1">
      <p:cViewPr varScale="1">
        <p:scale>
          <a:sx n="125" d="100"/>
          <a:sy n="125" d="100"/>
        </p:scale>
        <p:origin x="31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handoutMaster" Target="handoutMasters/handoutMaster1.xml"/><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Trebuchet MS"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416570B-FD52-734A-B52C-24655E80377B}" type="datetimeFigureOut">
              <a:rPr lang="en-US" smtClean="0">
                <a:latin typeface="Trebuchet MS" charset="0"/>
              </a:rPr>
              <a:t>10/23/15</a:t>
            </a:fld>
            <a:endParaRPr lang="en-US" dirty="0">
              <a:latin typeface="Trebuchet MS"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Trebuchet MS"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D1829E4-1E82-B94A-B53B-BC1FBF691B34}" type="slidenum">
              <a:rPr lang="en-US" smtClean="0">
                <a:latin typeface="Trebuchet MS" charset="0"/>
              </a:rPr>
              <a:t>‹#›</a:t>
            </a:fld>
            <a:endParaRPr lang="en-US" dirty="0">
              <a:latin typeface="Trebuchet MS" charset="0"/>
            </a:endParaRPr>
          </a:p>
        </p:txBody>
      </p:sp>
    </p:spTree>
    <p:extLst>
      <p:ext uri="{BB962C8B-B14F-4D97-AF65-F5344CB8AC3E}">
        <p14:creationId xmlns:p14="http://schemas.microsoft.com/office/powerpoint/2010/main" val="7634474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BC09B-82D3-4F4A-BE53-FB0773D6517C}" type="datetimeFigureOut">
              <a:rPr lang="en-US" smtClean="0"/>
              <a:t>10/23/15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F5178D-C600-C64F-A5BB-B3965FDE5D6B}" type="slidenum">
              <a:rPr lang="en-US" smtClean="0"/>
              <a:t>‹#›</a:t>
            </a:fld>
            <a:endParaRPr lang="en-US"/>
          </a:p>
        </p:txBody>
      </p:sp>
    </p:spTree>
    <p:extLst>
      <p:ext uri="{BB962C8B-B14F-4D97-AF65-F5344CB8AC3E}">
        <p14:creationId xmlns:p14="http://schemas.microsoft.com/office/powerpoint/2010/main" val="9208646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Begin by introducing yourself and telling your ASEA story. Tell how and why you came to be involved with ASEA--be sure to include your successes. This is your first chance</a:t>
            </a:r>
            <a:r>
              <a:rPr lang="en-US" sz="1200" kern="1200" baseline="0" dirty="0" smtClean="0">
                <a:solidFill>
                  <a:schemeClr val="tx1"/>
                </a:solidFill>
                <a:effectLst/>
                <a:ea typeface="+mn-ea"/>
                <a:cs typeface="+mn-cs"/>
              </a:rPr>
              <a:t> to connect emotionally with your audience so be sure and talk about what spoke to you and moved you to enroll.</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a:t>
            </a:fld>
            <a:endParaRPr lang="en-US"/>
          </a:p>
        </p:txBody>
      </p:sp>
    </p:spTree>
    <p:extLst>
      <p:ext uri="{BB962C8B-B14F-4D97-AF65-F5344CB8AC3E}">
        <p14:creationId xmlns:p14="http://schemas.microsoft.com/office/powerpoint/2010/main" val="11725584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Look at these other amazing before and after photos.</a:t>
            </a:r>
          </a:p>
        </p:txBody>
      </p:sp>
      <p:sp>
        <p:nvSpPr>
          <p:cNvPr id="4" name="Slide Number Placeholder 3"/>
          <p:cNvSpPr>
            <a:spLocks noGrp="1"/>
          </p:cNvSpPr>
          <p:nvPr>
            <p:ph type="sldNum" sz="quarter" idx="10"/>
          </p:nvPr>
        </p:nvSpPr>
        <p:spPr/>
        <p:txBody>
          <a:bodyPr/>
          <a:lstStyle/>
          <a:p>
            <a:fld id="{3AF5178D-C600-C64F-A5BB-B3965FDE5D6B}" type="slidenum">
              <a:rPr lang="en-US" smtClean="0"/>
              <a:t>10</a:t>
            </a:fld>
            <a:endParaRPr lang="en-US"/>
          </a:p>
        </p:txBody>
      </p:sp>
    </p:spTree>
    <p:extLst>
      <p:ext uri="{BB962C8B-B14F-4D97-AF65-F5344CB8AC3E}">
        <p14:creationId xmlns:p14="http://schemas.microsoft.com/office/powerpoint/2010/main" val="6986981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RENU 28 is not just for the face!</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11</a:t>
            </a:fld>
            <a:endParaRPr lang="en-US"/>
          </a:p>
        </p:txBody>
      </p:sp>
    </p:spTree>
    <p:extLst>
      <p:ext uri="{BB962C8B-B14F-4D97-AF65-F5344CB8AC3E}">
        <p14:creationId xmlns:p14="http://schemas.microsoft.com/office/powerpoint/2010/main" val="1924366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Take a look at Dr. Marty Morin’s personal results with RENU 28. This photo shows the treated and untreated sides of his face. Can you tell which is which? If you think he used it on</a:t>
            </a:r>
            <a:r>
              <a:rPr lang="en-US" sz="1200" kern="1200" baseline="0" dirty="0" smtClean="0">
                <a:solidFill>
                  <a:schemeClr val="tx1"/>
                </a:solidFill>
                <a:effectLst/>
                <a:ea typeface="+mn-ea"/>
                <a:cs typeface="+mn-cs"/>
              </a:rPr>
              <a:t> the right side, raise your hand. Now, if you think he used it on the left. If you said right, you’re right. </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12</a:t>
            </a:fld>
            <a:endParaRPr lang="en-US"/>
          </a:p>
        </p:txBody>
      </p:sp>
    </p:spTree>
    <p:extLst>
      <p:ext uri="{BB962C8B-B14F-4D97-AF65-F5344CB8AC3E}">
        <p14:creationId xmlns:p14="http://schemas.microsoft.com/office/powerpoint/2010/main" val="40999118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Studies prove it, showing that RENU 28 improves</a:t>
            </a:r>
            <a:r>
              <a:rPr lang="en-US" sz="1200" kern="1200" baseline="0" dirty="0" smtClean="0">
                <a:solidFill>
                  <a:schemeClr val="tx1"/>
                </a:solidFill>
                <a:effectLst/>
                <a:ea typeface="+mn-ea"/>
                <a:cs typeface="+mn-cs"/>
              </a:rPr>
              <a:t> the appearance of  lines and wrinkles associated with aging, </a:t>
            </a:r>
            <a:r>
              <a:rPr lang="en-US" sz="1200" kern="1200" dirty="0" smtClean="0">
                <a:solidFill>
                  <a:schemeClr val="tx1"/>
                </a:solidFill>
                <a:effectLst/>
                <a:ea typeface="+mn-ea"/>
                <a:cs typeface="+mn-cs"/>
              </a:rPr>
              <a:t>increases skin cell renewal, and increases blood flow to skin.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Check</a:t>
            </a:r>
            <a:r>
              <a:rPr lang="en-US" sz="1200" kern="1200" baseline="0" dirty="0" smtClean="0">
                <a:solidFill>
                  <a:schemeClr val="tx1"/>
                </a:solidFill>
                <a:effectLst/>
                <a:ea typeface="+mn-ea"/>
                <a:cs typeface="+mn-cs"/>
              </a:rPr>
              <a:t> out this last bullet point—RENU 28 helps improve the appearance of cellulite. Lets take a closer look at that—and I need to warn you—ladies, where is it that most people notice cellulite? Yep, the bum. So you are going to see some bums in this next slide. </a:t>
            </a:r>
          </a:p>
        </p:txBody>
      </p:sp>
      <p:sp>
        <p:nvSpPr>
          <p:cNvPr id="4" name="Slide Number Placeholder 3"/>
          <p:cNvSpPr>
            <a:spLocks noGrp="1"/>
          </p:cNvSpPr>
          <p:nvPr>
            <p:ph type="sldNum" sz="quarter" idx="10"/>
          </p:nvPr>
        </p:nvSpPr>
        <p:spPr/>
        <p:txBody>
          <a:bodyPr/>
          <a:lstStyle/>
          <a:p>
            <a:fld id="{3AF5178D-C600-C64F-A5BB-B3965FDE5D6B}" type="slidenum">
              <a:rPr lang="en-US" smtClean="0"/>
              <a:t>13</a:t>
            </a:fld>
            <a:endParaRPr lang="en-US"/>
          </a:p>
        </p:txBody>
      </p:sp>
    </p:spTree>
    <p:extLst>
      <p:ext uri="{BB962C8B-B14F-4D97-AF65-F5344CB8AC3E}">
        <p14:creationId xmlns:p14="http://schemas.microsoft.com/office/powerpoint/2010/main" val="2695430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latest results from a</a:t>
            </a:r>
            <a:r>
              <a:rPr lang="en-US" baseline="0" dirty="0" smtClean="0"/>
              <a:t> third-party clinical study performed on our products effectiveness at reducing the appearance of cellulite </a:t>
            </a:r>
          </a:p>
          <a:p>
            <a:r>
              <a:rPr lang="en-US" baseline="0" dirty="0" smtClean="0"/>
              <a:t>Click</a:t>
            </a:r>
          </a:p>
          <a:p>
            <a:r>
              <a:rPr lang="en-US" baseline="0" dirty="0" smtClean="0"/>
              <a:t>And here are some before and </a:t>
            </a:r>
            <a:r>
              <a:rPr lang="en-US" baseline="0" dirty="0" smtClean="0"/>
              <a:t>after photographs </a:t>
            </a:r>
            <a:r>
              <a:rPr lang="en-US" baseline="0" dirty="0" smtClean="0"/>
              <a:t>from the study.</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14</a:t>
            </a:fld>
            <a:endParaRPr lang="en-US"/>
          </a:p>
        </p:txBody>
      </p:sp>
    </p:spTree>
    <p:extLst>
      <p:ext uri="{BB962C8B-B14F-4D97-AF65-F5344CB8AC3E}">
        <p14:creationId xmlns:p14="http://schemas.microsoft.com/office/powerpoint/2010/main" val="856354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we have masses</a:t>
            </a:r>
            <a:r>
              <a:rPr lang="en-US" baseline="0" dirty="0" smtClean="0"/>
              <a:t> of these kinds of pictures! RENU 28 is having a significant impact on thousands and thousands of people!</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15</a:t>
            </a:fld>
            <a:endParaRPr lang="en-US"/>
          </a:p>
        </p:txBody>
      </p:sp>
    </p:spTree>
    <p:extLst>
      <p:ext uri="{BB962C8B-B14F-4D97-AF65-F5344CB8AC3E}">
        <p14:creationId xmlns:p14="http://schemas.microsoft.com/office/powerpoint/2010/main" val="322797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let’s look at ASEA Redox Supplement. This is the flagship product, and it provides benefits from the inside out.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16</a:t>
            </a:fld>
            <a:endParaRPr lang="en-US"/>
          </a:p>
        </p:txBody>
      </p:sp>
    </p:spTree>
    <p:extLst>
      <p:ext uri="{BB962C8B-B14F-4D97-AF65-F5344CB8AC3E}">
        <p14:creationId xmlns:p14="http://schemas.microsoft.com/office/powerpoint/2010/main" val="721948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The redox signaling molecules in ASEA Redox Supplement benefit every system of the body. They</a:t>
            </a:r>
            <a:r>
              <a:rPr lang="en-US" sz="1200" kern="1200" baseline="0" dirty="0" smtClean="0">
                <a:solidFill>
                  <a:schemeClr val="tx1"/>
                </a:solidFill>
                <a:effectLst/>
                <a:ea typeface="+mn-ea"/>
                <a:cs typeface="+mn-cs"/>
              </a:rPr>
              <a:t> can </a:t>
            </a:r>
            <a:r>
              <a:rPr lang="en-US" sz="1200" kern="1200" dirty="0" smtClean="0">
                <a:solidFill>
                  <a:schemeClr val="tx1"/>
                </a:solidFill>
                <a:effectLst/>
                <a:ea typeface="+mn-ea"/>
                <a:cs typeface="+mn-cs"/>
              </a:rPr>
              <a:t>actually </a:t>
            </a:r>
            <a:r>
              <a:rPr lang="en-US" sz="1200" kern="1200" dirty="0" err="1" smtClean="0">
                <a:solidFill>
                  <a:schemeClr val="tx1"/>
                </a:solidFill>
                <a:effectLst/>
                <a:ea typeface="+mn-ea"/>
                <a:cs typeface="+mn-cs"/>
              </a:rPr>
              <a:t>upregulate</a:t>
            </a:r>
            <a:r>
              <a:rPr lang="en-US" sz="1200" kern="1200" dirty="0" smtClean="0">
                <a:solidFill>
                  <a:schemeClr val="tx1"/>
                </a:solidFill>
                <a:effectLst/>
                <a:ea typeface="+mn-ea"/>
                <a:cs typeface="+mn-cs"/>
              </a:rPr>
              <a:t> important antioxidants, provide critical cellular communication, and improve athletic performance and recovery.</a:t>
            </a:r>
          </a:p>
        </p:txBody>
      </p:sp>
      <p:sp>
        <p:nvSpPr>
          <p:cNvPr id="4" name="Slide Number Placeholder 3"/>
          <p:cNvSpPr>
            <a:spLocks noGrp="1"/>
          </p:cNvSpPr>
          <p:nvPr>
            <p:ph type="sldNum" sz="quarter" idx="10"/>
          </p:nvPr>
        </p:nvSpPr>
        <p:spPr/>
        <p:txBody>
          <a:bodyPr/>
          <a:lstStyle/>
          <a:p>
            <a:fld id="{3AF5178D-C600-C64F-A5BB-B3965FDE5D6B}" type="slidenum">
              <a:rPr lang="en-US" smtClean="0"/>
              <a:t>17</a:t>
            </a:fld>
            <a:endParaRPr lang="en-US"/>
          </a:p>
        </p:txBody>
      </p:sp>
    </p:spTree>
    <p:extLst>
      <p:ext uri="{BB962C8B-B14F-4D97-AF65-F5344CB8AC3E}">
        <p14:creationId xmlns:p14="http://schemas.microsoft.com/office/powerpoint/2010/main" val="1539480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Elite athletes also feel the ASEA difference. Here are a few of the many world-class athletes benefitting from ASEA Redox Supplement.</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18</a:t>
            </a:fld>
            <a:endParaRPr lang="en-US"/>
          </a:p>
        </p:txBody>
      </p:sp>
    </p:spTree>
    <p:extLst>
      <p:ext uri="{BB962C8B-B14F-4D97-AF65-F5344CB8AC3E}">
        <p14:creationId xmlns:p14="http://schemas.microsoft.com/office/powerpoint/2010/main" val="8416574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19</a:t>
            </a:fld>
            <a:endParaRPr lang="en-US"/>
          </a:p>
        </p:txBody>
      </p:sp>
    </p:spTree>
    <p:extLst>
      <p:ext uri="{BB962C8B-B14F-4D97-AF65-F5344CB8AC3E}">
        <p14:creationId xmlns:p14="http://schemas.microsoft.com/office/powerpoint/2010/main" val="10413945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rgbClr val="FF0000"/>
                </a:solidFill>
                <a:effectLst/>
                <a:latin typeface="+mn-lt"/>
                <a:ea typeface="+mn-ea"/>
                <a:cs typeface="+mn-cs"/>
              </a:rPr>
              <a:t>Let’s get started by talking about</a:t>
            </a:r>
            <a:r>
              <a:rPr lang="en-US" sz="1200" kern="1200" baseline="0" dirty="0" smtClean="0">
                <a:solidFill>
                  <a:srgbClr val="FF0000"/>
                </a:solidFill>
                <a:effectLst/>
                <a:latin typeface="+mn-lt"/>
                <a:ea typeface="+mn-ea"/>
                <a:cs typeface="+mn-cs"/>
              </a:rPr>
              <a:t> a breakthrough—one so compelling that it has the potential to shift the course of human wellness for the future. I’d like to tell you about discovery so wide-reaching that it affects not only overall wellness but even the abilities of finely-tuned elite athletes. It even has an impact on our appearance—affecting the way we actually look! Would that be something you’d be interested in hearing more about? Do you think an innovation like this could result in an opportunity to create some income for those involved? For the next little while I’m going to share some data with you that has the potential to change </a:t>
            </a:r>
            <a:r>
              <a:rPr lang="en-US" sz="1200" b="1" kern="1200" baseline="0" dirty="0" smtClean="0">
                <a:solidFill>
                  <a:srgbClr val="FF0000"/>
                </a:solidFill>
                <a:effectLst/>
                <a:latin typeface="+mn-lt"/>
                <a:ea typeface="+mn-ea"/>
                <a:cs typeface="+mn-cs"/>
              </a:rPr>
              <a:t>everything</a:t>
            </a:r>
            <a:r>
              <a:rPr lang="en-US" sz="1200" kern="1200" baseline="0" dirty="0" smtClean="0">
                <a:solidFill>
                  <a:srgbClr val="FF0000"/>
                </a:solidFill>
                <a:effectLst/>
                <a:latin typeface="+mn-lt"/>
                <a:ea typeface="+mn-ea"/>
                <a:cs typeface="+mn-cs"/>
              </a:rPr>
              <a:t>!</a:t>
            </a:r>
            <a:endParaRPr lang="en-US" sz="1200" kern="1200" dirty="0" smtClean="0">
              <a:solidFill>
                <a:srgbClr val="FF00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a:t>
            </a:fld>
            <a:endParaRPr lang="en-US"/>
          </a:p>
        </p:txBody>
      </p:sp>
    </p:spTree>
    <p:extLst>
      <p:ext uri="{BB962C8B-B14F-4D97-AF65-F5344CB8AC3E}">
        <p14:creationId xmlns:p14="http://schemas.microsoft.com/office/powerpoint/2010/main" val="648059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20</a:t>
            </a:fld>
            <a:endParaRPr lang="en-US"/>
          </a:p>
        </p:txBody>
      </p:sp>
    </p:spTree>
    <p:extLst>
      <p:ext uri="{BB962C8B-B14F-4D97-AF65-F5344CB8AC3E}">
        <p14:creationId xmlns:p14="http://schemas.microsoft.com/office/powerpoint/2010/main" val="467827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21</a:t>
            </a:fld>
            <a:endParaRPr lang="en-US"/>
          </a:p>
        </p:txBody>
      </p:sp>
    </p:spTree>
    <p:extLst>
      <p:ext uri="{BB962C8B-B14F-4D97-AF65-F5344CB8AC3E}">
        <p14:creationId xmlns:p14="http://schemas.microsoft.com/office/powerpoint/2010/main" val="1746202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Hopefully you can see how cutting-edge these products are, </a:t>
            </a:r>
            <a:r>
              <a:rPr lang="en-US" sz="1200" kern="1200" dirty="0" smtClean="0">
                <a:solidFill>
                  <a:schemeClr val="tx1"/>
                </a:solidFill>
                <a:effectLst/>
                <a:ea typeface="+mn-ea"/>
                <a:cs typeface="+mn-cs"/>
              </a:rPr>
              <a:t>really </a:t>
            </a:r>
            <a:r>
              <a:rPr lang="en-US" sz="1200" kern="1200" dirty="0" smtClean="0">
                <a:solidFill>
                  <a:schemeClr val="tx1"/>
                </a:solidFill>
                <a:effectLst/>
                <a:ea typeface="+mn-ea"/>
                <a:cs typeface="+mn-cs"/>
              </a:rPr>
              <a:t>seeing the nature of these products, the kind of demand we’re talking about, how they will work for you, and the proven science behind them. </a:t>
            </a:r>
          </a:p>
          <a:p>
            <a:r>
              <a:rPr lang="en-US" dirty="0" smtClean="0"/>
              <a:t>(This is a great place</a:t>
            </a:r>
            <a:r>
              <a:rPr lang="en-US" baseline="0" dirty="0" smtClean="0"/>
              <a:t> to have people from your team talk about the positive impact ASEA Redox Supplement has had on their health.)</a:t>
            </a:r>
            <a:endParaRPr lang="en-US" dirty="0" smtClean="0"/>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22</a:t>
            </a:fld>
            <a:endParaRPr lang="en-US"/>
          </a:p>
        </p:txBody>
      </p:sp>
    </p:spTree>
    <p:extLst>
      <p:ext uri="{BB962C8B-B14F-4D97-AF65-F5344CB8AC3E}">
        <p14:creationId xmlns:p14="http://schemas.microsoft.com/office/powerpoint/2010/main" val="1539480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with any life-changing discovery, there is an amazing opportunity associated with ASEA’s breakthrough.</a:t>
            </a:r>
            <a:endParaRPr lang="en-US" dirty="0" smtClean="0"/>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23</a:t>
            </a:fld>
            <a:endParaRPr lang="en-US"/>
          </a:p>
        </p:txBody>
      </p:sp>
    </p:spTree>
    <p:extLst>
      <p:ext uri="{BB962C8B-B14F-4D97-AF65-F5344CB8AC3E}">
        <p14:creationId xmlns:p14="http://schemas.microsoft.com/office/powerpoint/2010/main" val="6303170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Let me tell you a little about the founding of ASEA. It was born out of an idea that was little more than a business strategy: take a cool product concept, develop it, and sell it. But what the founders of ASEA didn’t know was the difference that this product would make in the lives of the people who used it. Once they saw that, they knew they couldn’t just move on. They actually passed on an opportunity to sell the technology to a major pharmaceutical company because they had a vision of reaching more people. They chose the network marketing business model for bringing redox signaling technology to the world. </a:t>
            </a:r>
          </a:p>
        </p:txBody>
      </p:sp>
      <p:sp>
        <p:nvSpPr>
          <p:cNvPr id="4" name="Slide Number Placeholder 3"/>
          <p:cNvSpPr>
            <a:spLocks noGrp="1"/>
          </p:cNvSpPr>
          <p:nvPr>
            <p:ph type="sldNum" sz="quarter" idx="10"/>
          </p:nvPr>
        </p:nvSpPr>
        <p:spPr/>
        <p:txBody>
          <a:bodyPr/>
          <a:lstStyle/>
          <a:p>
            <a:fld id="{3AF5178D-C600-C64F-A5BB-B3965FDE5D6B}" type="slidenum">
              <a:rPr lang="en-US" smtClean="0"/>
              <a:t>24</a:t>
            </a:fld>
            <a:endParaRPr lang="en-US"/>
          </a:p>
        </p:txBody>
      </p:sp>
    </p:spTree>
    <p:extLst>
      <p:ext uri="{BB962C8B-B14F-4D97-AF65-F5344CB8AC3E}">
        <p14:creationId xmlns:p14="http://schemas.microsoft.com/office/powerpoint/2010/main" val="14189675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Here’s how it all started (read bullet points).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25</a:t>
            </a:fld>
            <a:endParaRPr lang="en-US"/>
          </a:p>
        </p:txBody>
      </p:sp>
    </p:spTree>
    <p:extLst>
      <p:ext uri="{BB962C8B-B14F-4D97-AF65-F5344CB8AC3E}">
        <p14:creationId xmlns:p14="http://schemas.microsoft.com/office/powerpoint/2010/main" val="644282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Let’s take a look at some numbers. This graph shows how small-</a:t>
            </a:r>
            <a:r>
              <a:rPr lang="en-US" sz="1200" kern="1200" baseline="0" dirty="0" smtClean="0">
                <a:solidFill>
                  <a:schemeClr val="tx1"/>
                </a:solidFill>
                <a:effectLst/>
                <a:ea typeface="+mn-ea"/>
                <a:cs typeface="+mn-cs"/>
              </a:rPr>
              <a:t> to medium-sized </a:t>
            </a:r>
            <a:r>
              <a:rPr lang="en-US" sz="1200" kern="1200" dirty="0" smtClean="0">
                <a:solidFill>
                  <a:schemeClr val="tx1"/>
                </a:solidFill>
                <a:effectLst/>
                <a:ea typeface="+mn-ea"/>
                <a:cs typeface="+mn-cs"/>
              </a:rPr>
              <a:t>business owners responded when asked the following question: Which of the following marketing channels is most effective at bringing you new leads and customers?  You can see that, hands down, the best method was word of mouth (shown on this chart as WOM).</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WOM—word</a:t>
            </a:r>
            <a:r>
              <a:rPr lang="en-US" sz="1200" kern="1200" baseline="0" dirty="0" smtClean="0">
                <a:solidFill>
                  <a:schemeClr val="tx1"/>
                </a:solidFill>
                <a:effectLst/>
                <a:ea typeface="+mn-ea"/>
                <a:cs typeface="+mn-cs"/>
              </a:rPr>
              <a:t> of mouth</a:t>
            </a:r>
          </a:p>
          <a:p>
            <a:r>
              <a:rPr lang="en-US" sz="1200" kern="1200" baseline="0" dirty="0" smtClean="0">
                <a:solidFill>
                  <a:schemeClr val="tx1"/>
                </a:solidFill>
                <a:effectLst/>
                <a:ea typeface="+mn-ea"/>
                <a:cs typeface="+mn-cs"/>
              </a:rPr>
              <a:t>SEO—search engine optimization</a:t>
            </a:r>
          </a:p>
          <a:p>
            <a:r>
              <a:rPr lang="en-US" sz="1200" kern="1200" baseline="0" dirty="0" smtClean="0">
                <a:solidFill>
                  <a:schemeClr val="tx1"/>
                </a:solidFill>
                <a:effectLst/>
                <a:ea typeface="+mn-ea"/>
                <a:cs typeface="+mn-cs"/>
              </a:rPr>
              <a:t>Online </a:t>
            </a:r>
            <a:r>
              <a:rPr lang="en-US" sz="1200" kern="1200" baseline="0" dirty="0" err="1" smtClean="0">
                <a:solidFill>
                  <a:schemeClr val="tx1"/>
                </a:solidFill>
                <a:effectLst/>
                <a:ea typeface="+mn-ea"/>
                <a:cs typeface="+mn-cs"/>
              </a:rPr>
              <a:t>Dir</a:t>
            </a:r>
            <a:r>
              <a:rPr lang="en-US" sz="1200" kern="1200" baseline="0" dirty="0" smtClean="0">
                <a:solidFill>
                  <a:schemeClr val="tx1"/>
                </a:solidFill>
                <a:effectLst/>
                <a:ea typeface="+mn-ea"/>
                <a:cs typeface="+mn-cs"/>
              </a:rPr>
              <a:t>—Online Local Directories</a:t>
            </a:r>
          </a:p>
          <a:p>
            <a:r>
              <a:rPr lang="en-US" sz="1200" kern="1200" baseline="0" dirty="0" smtClean="0">
                <a:solidFill>
                  <a:schemeClr val="tx1"/>
                </a:solidFill>
                <a:effectLst/>
                <a:ea typeface="+mn-ea"/>
                <a:cs typeface="+mn-cs"/>
              </a:rPr>
              <a:t>Email—email marketing</a:t>
            </a:r>
          </a:p>
          <a:p>
            <a:r>
              <a:rPr lang="en-US" sz="1200" kern="1200" baseline="0" dirty="0" smtClean="0">
                <a:solidFill>
                  <a:schemeClr val="tx1"/>
                </a:solidFill>
                <a:effectLst/>
                <a:ea typeface="+mn-ea"/>
                <a:cs typeface="+mn-cs"/>
              </a:rPr>
              <a:t>Poster--Flyers and posters</a:t>
            </a:r>
          </a:p>
          <a:p>
            <a:r>
              <a:rPr lang="en-US" sz="1200" kern="1200" baseline="0" dirty="0" smtClean="0">
                <a:solidFill>
                  <a:schemeClr val="tx1"/>
                </a:solidFill>
                <a:effectLst/>
                <a:ea typeface="+mn-ea"/>
                <a:cs typeface="+mn-cs"/>
              </a:rPr>
              <a:t>PR—Traditional PR</a:t>
            </a:r>
          </a:p>
          <a:p>
            <a:r>
              <a:rPr lang="en-US" sz="1200" kern="1200" baseline="0" dirty="0" smtClean="0">
                <a:solidFill>
                  <a:schemeClr val="tx1"/>
                </a:solidFill>
                <a:effectLst/>
                <a:ea typeface="+mn-ea"/>
                <a:cs typeface="+mn-cs"/>
              </a:rPr>
              <a:t>Local </a:t>
            </a:r>
            <a:r>
              <a:rPr lang="en-US" sz="1200" kern="1200" baseline="0" dirty="0" err="1" smtClean="0">
                <a:solidFill>
                  <a:schemeClr val="tx1"/>
                </a:solidFill>
                <a:effectLst/>
                <a:ea typeface="+mn-ea"/>
                <a:cs typeface="+mn-cs"/>
              </a:rPr>
              <a:t>Dir</a:t>
            </a:r>
            <a:r>
              <a:rPr lang="en-US" sz="1200" kern="1200" baseline="0" dirty="0" smtClean="0">
                <a:solidFill>
                  <a:schemeClr val="tx1"/>
                </a:solidFill>
                <a:effectLst/>
                <a:ea typeface="+mn-ea"/>
                <a:cs typeface="+mn-cs"/>
              </a:rPr>
              <a:t>—Local paper directories</a:t>
            </a:r>
          </a:p>
          <a:p>
            <a:r>
              <a:rPr lang="en-US" sz="1200" kern="1200" baseline="0" dirty="0" smtClean="0">
                <a:solidFill>
                  <a:schemeClr val="tx1"/>
                </a:solidFill>
                <a:effectLst/>
                <a:ea typeface="+mn-ea"/>
                <a:cs typeface="+mn-cs"/>
              </a:rPr>
              <a:t>Newspaper—Local newspaper advertising</a:t>
            </a:r>
          </a:p>
          <a:p>
            <a:r>
              <a:rPr lang="en-US" sz="1200" kern="1200" baseline="0" dirty="0" smtClean="0">
                <a:solidFill>
                  <a:schemeClr val="tx1"/>
                </a:solidFill>
                <a:effectLst/>
                <a:ea typeface="+mn-ea"/>
                <a:cs typeface="+mn-cs"/>
              </a:rPr>
              <a:t>Mobile—mobile marketing</a:t>
            </a:r>
          </a:p>
          <a:p>
            <a:r>
              <a:rPr lang="en-US" sz="1200" kern="1200" baseline="0" dirty="0" smtClean="0">
                <a:solidFill>
                  <a:schemeClr val="tx1"/>
                </a:solidFill>
                <a:effectLst/>
                <a:ea typeface="+mn-ea"/>
                <a:cs typeface="+mn-cs"/>
              </a:rPr>
              <a:t>PPC—Pay Per Click advertising</a:t>
            </a:r>
          </a:p>
          <a:p>
            <a:r>
              <a:rPr lang="en-US" sz="1200" kern="1200" baseline="0" dirty="0" smtClean="0">
                <a:solidFill>
                  <a:schemeClr val="tx1"/>
                </a:solidFill>
                <a:effectLst/>
                <a:ea typeface="+mn-ea"/>
                <a:cs typeface="+mn-cs"/>
              </a:rPr>
              <a:t>Radio—Local radio advertising</a:t>
            </a:r>
          </a:p>
          <a:p>
            <a:r>
              <a:rPr lang="en-US" sz="1200" kern="1200" baseline="0" dirty="0" smtClean="0">
                <a:solidFill>
                  <a:schemeClr val="tx1"/>
                </a:solidFill>
                <a:effectLst/>
                <a:ea typeface="+mn-ea"/>
                <a:cs typeface="+mn-cs"/>
              </a:rPr>
              <a:t>TV—Local TV advertising</a:t>
            </a:r>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https://</a:t>
            </a:r>
            <a:r>
              <a:rPr lang="en-US" sz="1200" kern="1200" baseline="0" dirty="0" err="1" smtClean="0">
                <a:solidFill>
                  <a:schemeClr val="tx1"/>
                </a:solidFill>
                <a:effectLst/>
                <a:ea typeface="+mn-ea"/>
                <a:cs typeface="+mn-cs"/>
              </a:rPr>
              <a:t>www.brightlocal.com</a:t>
            </a:r>
            <a:r>
              <a:rPr lang="en-US" sz="1200" kern="1200" baseline="0" dirty="0" smtClean="0">
                <a:solidFill>
                  <a:schemeClr val="tx1"/>
                </a:solidFill>
                <a:effectLst/>
                <a:ea typeface="+mn-ea"/>
                <a:cs typeface="+mn-cs"/>
              </a:rPr>
              <a:t>/2015/01/07/37-smbs-plan-spend-internet-marketing-2015/</a:t>
            </a:r>
          </a:p>
        </p:txBody>
      </p:sp>
      <p:sp>
        <p:nvSpPr>
          <p:cNvPr id="4" name="Slide Number Placeholder 3"/>
          <p:cNvSpPr>
            <a:spLocks noGrp="1"/>
          </p:cNvSpPr>
          <p:nvPr>
            <p:ph type="sldNum" sz="quarter" idx="10"/>
          </p:nvPr>
        </p:nvSpPr>
        <p:spPr/>
        <p:txBody>
          <a:bodyPr/>
          <a:lstStyle/>
          <a:p>
            <a:fld id="{3AF5178D-C600-C64F-A5BB-B3965FDE5D6B}" type="slidenum">
              <a:rPr lang="en-US" smtClean="0"/>
              <a:t>27</a:t>
            </a:fld>
            <a:endParaRPr lang="en-US"/>
          </a:p>
        </p:txBody>
      </p:sp>
    </p:spTree>
    <p:extLst>
      <p:ext uri="{BB962C8B-B14F-4D97-AF65-F5344CB8AC3E}">
        <p14:creationId xmlns:p14="http://schemas.microsoft.com/office/powerpoint/2010/main" val="1772287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And word</a:t>
            </a:r>
            <a:r>
              <a:rPr lang="en-US" sz="1200" kern="1200" baseline="0" dirty="0" smtClean="0">
                <a:solidFill>
                  <a:schemeClr val="tx1"/>
                </a:solidFill>
                <a:effectLst/>
                <a:ea typeface="+mn-ea"/>
                <a:cs typeface="+mn-cs"/>
              </a:rPr>
              <a:t> of mouth is the most important principle in a business model called </a:t>
            </a:r>
            <a:r>
              <a:rPr lang="en-US" sz="1200" kern="1200" dirty="0" smtClean="0">
                <a:solidFill>
                  <a:schemeClr val="tx1"/>
                </a:solidFill>
                <a:effectLst/>
                <a:ea typeface="+mn-ea"/>
                <a:cs typeface="+mn-cs"/>
              </a:rPr>
              <a:t>network </a:t>
            </a:r>
            <a:r>
              <a:rPr lang="en-US" sz="1200" kern="1200" dirty="0" smtClean="0">
                <a:solidFill>
                  <a:schemeClr val="tx1"/>
                </a:solidFill>
                <a:effectLst/>
                <a:ea typeface="+mn-ea"/>
                <a:cs typeface="+mn-cs"/>
              </a:rPr>
              <a:t>marketing—a business model in which you build a network of distribution for products and services using the oldest and most efficient form of advertising: </a:t>
            </a:r>
            <a:r>
              <a:rPr lang="en-US" sz="1200" kern="1200" dirty="0" smtClean="0">
                <a:solidFill>
                  <a:schemeClr val="tx1"/>
                </a:solidFill>
                <a:effectLst/>
                <a:ea typeface="+mn-ea"/>
                <a:cs typeface="+mn-cs"/>
              </a:rPr>
              <a:t>by telling people about it. This proven business model has</a:t>
            </a:r>
            <a:r>
              <a:rPr lang="en-US" sz="1200" kern="1200" baseline="0" dirty="0" smtClean="0">
                <a:solidFill>
                  <a:schemeClr val="tx1"/>
                </a:solidFill>
                <a:effectLst/>
                <a:ea typeface="+mn-ea"/>
                <a:cs typeface="+mn-cs"/>
              </a:rPr>
              <a:t> been successful for over a century.</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28</a:t>
            </a:fld>
            <a:endParaRPr lang="en-US"/>
          </a:p>
        </p:txBody>
      </p:sp>
    </p:spTree>
    <p:extLst>
      <p:ext uri="{BB962C8B-B14F-4D97-AF65-F5344CB8AC3E}">
        <p14:creationId xmlns:p14="http://schemas.microsoft.com/office/powerpoint/2010/main" val="1956742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Something that you may not be aware of is that network marketing is becoming more mainstream. In fact, according to Forbes Magazine, over half of the small businesses in America are home-based businesses. </a:t>
            </a:r>
          </a:p>
          <a:p>
            <a:r>
              <a:rPr lang="en-US" sz="1200" kern="1200" dirty="0" smtClean="0">
                <a:solidFill>
                  <a:schemeClr val="tx1"/>
                </a:solidFill>
                <a:effectLst/>
                <a:ea typeface="+mn-ea"/>
                <a:cs typeface="+mn-cs"/>
              </a:rPr>
              <a:t>There are even 18 publicly traded direct selling companies on the NYSE, and they are performing WELL.  Warren Buffet, widely acknowledged as the most successful investor of all time,  is investing in network marketing. And</a:t>
            </a:r>
            <a:r>
              <a:rPr lang="en-US" sz="1200" kern="1200" baseline="0" dirty="0" smtClean="0">
                <a:solidFill>
                  <a:schemeClr val="tx1"/>
                </a:solidFill>
                <a:effectLst/>
                <a:ea typeface="+mn-ea"/>
                <a:cs typeface="+mn-cs"/>
              </a:rPr>
              <a:t> well known businessman Robert </a:t>
            </a:r>
            <a:r>
              <a:rPr lang="en-US" sz="1200" kern="1200" baseline="0" dirty="0" err="1" smtClean="0">
                <a:solidFill>
                  <a:schemeClr val="tx1"/>
                </a:solidFill>
                <a:effectLst/>
                <a:ea typeface="+mn-ea"/>
                <a:cs typeface="+mn-cs"/>
              </a:rPr>
              <a:t>Kiyosaki</a:t>
            </a:r>
            <a:r>
              <a:rPr lang="en-US" sz="1200" kern="1200" baseline="0" dirty="0" smtClean="0">
                <a:solidFill>
                  <a:schemeClr val="tx1"/>
                </a:solidFill>
                <a:effectLst/>
                <a:ea typeface="+mn-ea"/>
                <a:cs typeface="+mn-cs"/>
              </a:rPr>
              <a:t> has long recognized the power of networking. </a:t>
            </a:r>
            <a:endParaRPr lang="en-US" sz="1200" kern="1200" dirty="0" smtClean="0">
              <a:solidFill>
                <a:schemeClr val="tx1"/>
              </a:solidFill>
              <a:effectLst/>
              <a:ea typeface="+mn-ea"/>
              <a:cs typeface="+mn-cs"/>
            </a:endParaRPr>
          </a:p>
          <a:p>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29</a:t>
            </a:fld>
            <a:endParaRPr lang="en-US"/>
          </a:p>
        </p:txBody>
      </p:sp>
    </p:spTree>
    <p:extLst>
      <p:ext uri="{BB962C8B-B14F-4D97-AF65-F5344CB8AC3E}">
        <p14:creationId xmlns:p14="http://schemas.microsoft.com/office/powerpoint/2010/main" val="18464828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World</a:t>
            </a:r>
            <a:r>
              <a:rPr lang="en-US" baseline="0" dirty="0" smtClean="0"/>
              <a:t> renowned economist, Paul Zane </a:t>
            </a:r>
            <a:r>
              <a:rPr lang="en-US" baseline="0" dirty="0" err="1" smtClean="0"/>
              <a:t>Pilzer</a:t>
            </a:r>
            <a:r>
              <a:rPr lang="en-US" baseline="0" dirty="0" smtClean="0"/>
              <a:t>, also advocates for network marketing: (read quote).</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30</a:t>
            </a:fld>
            <a:endParaRPr lang="en-US"/>
          </a:p>
        </p:txBody>
      </p:sp>
    </p:spTree>
    <p:extLst>
      <p:ext uri="{BB962C8B-B14F-4D97-AF65-F5344CB8AC3E}">
        <p14:creationId xmlns:p14="http://schemas.microsoft.com/office/powerpoint/2010/main" val="207907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Before we talk</a:t>
            </a:r>
            <a:r>
              <a:rPr lang="en-US" sz="1200" kern="1200" baseline="0" dirty="0" smtClean="0">
                <a:solidFill>
                  <a:schemeClr val="tx1"/>
                </a:solidFill>
                <a:effectLst/>
                <a:ea typeface="+mn-ea"/>
                <a:cs typeface="+mn-cs"/>
              </a:rPr>
              <a:t> about that breakthrough, I need to give you a little background. Let’s talk about how our bodies work. We live and die at the cellular level. When our cells are healthy, the rest of us is as well, from our cells all the way up to through the rest of our bodies. Something called redox signaling, the communication between our cells, governs how all other systems of the body work. The science of redox signaling is only beginning to be understood but it is the subject of cutting-edge scientific research.</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a:t>
            </a:fld>
            <a:endParaRPr lang="en-US"/>
          </a:p>
        </p:txBody>
      </p:sp>
    </p:spTree>
    <p:extLst>
      <p:ext uri="{BB962C8B-B14F-4D97-AF65-F5344CB8AC3E}">
        <p14:creationId xmlns:p14="http://schemas.microsoft.com/office/powerpoint/2010/main" val="14250692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There are a few reasons why more and more, people are compelled to try network marketing. Here are a few: (Read bullet points on slide.)</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31</a:t>
            </a:fld>
            <a:endParaRPr lang="en-US"/>
          </a:p>
        </p:txBody>
      </p:sp>
    </p:spTree>
    <p:extLst>
      <p:ext uri="{BB962C8B-B14F-4D97-AF65-F5344CB8AC3E}">
        <p14:creationId xmlns:p14="http://schemas.microsoft.com/office/powerpoint/2010/main" val="17466918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let’s spend</a:t>
            </a:r>
            <a:r>
              <a:rPr lang="en-US" baseline="0" dirty="0" smtClean="0"/>
              <a:t> a moment talking about the network marketing industry.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32</a:t>
            </a:fld>
            <a:endParaRPr lang="en-US"/>
          </a:p>
        </p:txBody>
      </p:sp>
    </p:spTree>
    <p:extLst>
      <p:ext uri="{BB962C8B-B14F-4D97-AF65-F5344CB8AC3E}">
        <p14:creationId xmlns:p14="http://schemas.microsoft.com/office/powerpoint/2010/main" val="5007171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This is an industry that is growing rapidly in both acceptance and size globally. </a:t>
            </a:r>
          </a:p>
          <a:p>
            <a:r>
              <a:rPr lang="en-US" sz="1200" kern="1200" dirty="0" smtClean="0">
                <a:solidFill>
                  <a:schemeClr val="tx1"/>
                </a:solidFill>
                <a:effectLst/>
                <a:ea typeface="+mn-ea"/>
                <a:cs typeface="+mn-cs"/>
              </a:rPr>
              <a:t>Just as a basis for comparison, look at these other high-revenue industries. Global network marketing sales are larger than any of these! </a:t>
            </a:r>
          </a:p>
        </p:txBody>
      </p:sp>
      <p:sp>
        <p:nvSpPr>
          <p:cNvPr id="4" name="Slide Number Placeholder 3"/>
          <p:cNvSpPr>
            <a:spLocks noGrp="1"/>
          </p:cNvSpPr>
          <p:nvPr>
            <p:ph type="sldNum" sz="quarter" idx="10"/>
          </p:nvPr>
        </p:nvSpPr>
        <p:spPr/>
        <p:txBody>
          <a:bodyPr/>
          <a:lstStyle/>
          <a:p>
            <a:fld id="{3AF5178D-C600-C64F-A5BB-B3965FDE5D6B}" type="slidenum">
              <a:rPr lang="en-US" smtClean="0"/>
              <a:t>33</a:t>
            </a:fld>
            <a:endParaRPr lang="en-US"/>
          </a:p>
        </p:txBody>
      </p:sp>
    </p:spTree>
    <p:extLst>
      <p:ext uri="{BB962C8B-B14F-4D97-AF65-F5344CB8AC3E}">
        <p14:creationId xmlns:p14="http://schemas.microsoft.com/office/powerpoint/2010/main" val="3437351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You can see that our industry is </a:t>
            </a:r>
            <a:r>
              <a:rPr lang="en-US" sz="1200" b="1" kern="1200" dirty="0" smtClean="0">
                <a:solidFill>
                  <a:schemeClr val="tx1"/>
                </a:solidFill>
                <a:effectLst/>
                <a:ea typeface="+mn-ea"/>
                <a:cs typeface="+mn-cs"/>
              </a:rPr>
              <a:t>paying out</a:t>
            </a:r>
            <a:r>
              <a:rPr lang="en-US" sz="1200" kern="1200" dirty="0" smtClean="0">
                <a:solidFill>
                  <a:schemeClr val="tx1"/>
                </a:solidFill>
                <a:effectLst/>
                <a:ea typeface="+mn-ea"/>
                <a:cs typeface="+mn-cs"/>
              </a:rPr>
              <a:t> nearly as much money per year as the largest of these other industries </a:t>
            </a:r>
            <a:r>
              <a:rPr lang="en-US" sz="1200" b="1" kern="1200" dirty="0" smtClean="0">
                <a:solidFill>
                  <a:schemeClr val="tx1"/>
                </a:solidFill>
                <a:effectLst/>
                <a:ea typeface="+mn-ea"/>
                <a:cs typeface="+mn-cs"/>
              </a:rPr>
              <a:t>brings in</a:t>
            </a:r>
            <a:r>
              <a:rPr lang="en-US" sz="1200" kern="1200" dirty="0" smtClean="0">
                <a:solidFill>
                  <a:schemeClr val="tx1"/>
                </a:solidFill>
                <a:effectLst/>
                <a:ea typeface="+mn-ea"/>
                <a:cs typeface="+mn-cs"/>
              </a:rPr>
              <a:t>! And these numbers are growing at an astronomical rate as more and more people across the globe decide to take control of their finances. </a:t>
            </a:r>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34</a:t>
            </a:fld>
            <a:endParaRPr lang="en-US"/>
          </a:p>
        </p:txBody>
      </p:sp>
    </p:spTree>
    <p:extLst>
      <p:ext uri="{BB962C8B-B14F-4D97-AF65-F5344CB8AC3E}">
        <p14:creationId xmlns:p14="http://schemas.microsoft.com/office/powerpoint/2010/main" val="7788573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Network marketing can be an extraordinary opportunity for everyone. The professions you see listed here are actually past occupations of some of our current Diamonds. (this is a great</a:t>
            </a:r>
            <a:r>
              <a:rPr lang="en-US" sz="1200" kern="1200" baseline="0" dirty="0" smtClean="0">
                <a:solidFill>
                  <a:schemeClr val="tx1"/>
                </a:solidFill>
                <a:effectLst/>
                <a:ea typeface="+mn-ea"/>
                <a:cs typeface="+mn-cs"/>
              </a:rPr>
              <a:t> place to add testimonials from successful ASEA associates or show a video of your </a:t>
            </a:r>
            <a:r>
              <a:rPr lang="en-US" sz="1200" kern="1200" baseline="0" dirty="0" err="1" smtClean="0">
                <a:solidFill>
                  <a:schemeClr val="tx1"/>
                </a:solidFill>
                <a:effectLst/>
                <a:ea typeface="+mn-ea"/>
                <a:cs typeface="+mn-cs"/>
              </a:rPr>
              <a:t>upline</a:t>
            </a:r>
            <a:r>
              <a:rPr lang="en-US" sz="1200" kern="1200" baseline="0" dirty="0" smtClean="0">
                <a:solidFill>
                  <a:schemeClr val="tx1"/>
                </a:solidFill>
                <a:effectLst/>
                <a:ea typeface="+mn-ea"/>
                <a:cs typeface="+mn-cs"/>
              </a:rPr>
              <a:t> such as an I Am ASEA video or Advisory Council member video)</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35</a:t>
            </a:fld>
            <a:endParaRPr lang="en-US"/>
          </a:p>
        </p:txBody>
      </p:sp>
    </p:spTree>
    <p:extLst>
      <p:ext uri="{BB962C8B-B14F-4D97-AF65-F5344CB8AC3E}">
        <p14:creationId xmlns:p14="http://schemas.microsoft.com/office/powerpoint/2010/main" val="4175982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But with more than 3,000 network marketing companies out there, how do you choose? Know this: not all network marketing companies are created equal. And that is really what I want to focus on today. </a:t>
            </a:r>
          </a:p>
        </p:txBody>
      </p:sp>
      <p:sp>
        <p:nvSpPr>
          <p:cNvPr id="4" name="Slide Number Placeholder 3"/>
          <p:cNvSpPr>
            <a:spLocks noGrp="1"/>
          </p:cNvSpPr>
          <p:nvPr>
            <p:ph type="sldNum" sz="quarter" idx="10"/>
          </p:nvPr>
        </p:nvSpPr>
        <p:spPr/>
        <p:txBody>
          <a:bodyPr/>
          <a:lstStyle/>
          <a:p>
            <a:fld id="{3AF5178D-C600-C64F-A5BB-B3965FDE5D6B}" type="slidenum">
              <a:rPr lang="en-US" smtClean="0"/>
              <a:t>36</a:t>
            </a:fld>
            <a:endParaRPr lang="en-US"/>
          </a:p>
        </p:txBody>
      </p:sp>
    </p:spTree>
    <p:extLst>
      <p:ext uri="{BB962C8B-B14F-4D97-AF65-F5344CB8AC3E}">
        <p14:creationId xmlns:p14="http://schemas.microsoft.com/office/powerpoint/2010/main" val="23348295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I want to talk to you about some of the advantages that my company, ASEA, has to offer.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37</a:t>
            </a:fld>
            <a:endParaRPr lang="en-US"/>
          </a:p>
        </p:txBody>
      </p:sp>
    </p:spTree>
    <p:extLst>
      <p:ext uri="{BB962C8B-B14F-4D97-AF65-F5344CB8AC3E}">
        <p14:creationId xmlns:p14="http://schemas.microsoft.com/office/powerpoint/2010/main" val="27916678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ea typeface="+mn-ea"/>
                <a:cs typeface="+mn-cs"/>
              </a:rPr>
              <a:t>ASEA’s products are a key part of what  make the opportunity so compelling. Think of it this way. </a:t>
            </a:r>
            <a:r>
              <a:rPr lang="en-US" sz="1200" kern="1200" dirty="0" smtClean="0">
                <a:solidFill>
                  <a:schemeClr val="tx1"/>
                </a:solidFill>
                <a:effectLst/>
                <a:ea typeface="+mn-ea"/>
                <a:cs typeface="+mn-cs"/>
              </a:rPr>
              <a:t>When deciding on an opportunity to market a product, what would be important to you? Would you want products that are one of a kind, cutting edge, in massive demand, and that</a:t>
            </a:r>
            <a:r>
              <a:rPr lang="en-US" sz="1200" kern="1200" baseline="0" dirty="0" smtClean="0">
                <a:solidFill>
                  <a:schemeClr val="tx1"/>
                </a:solidFill>
                <a:effectLst/>
                <a:ea typeface="+mn-ea"/>
                <a:cs typeface="+mn-cs"/>
              </a:rPr>
              <a:t> have a high impact? What about something consumable? You want people to need more, right? And it’s probably safe to say you would want it to be valid, maybe even patented.  </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38</a:t>
            </a:fld>
            <a:endParaRPr lang="en-US"/>
          </a:p>
        </p:txBody>
      </p:sp>
    </p:spTree>
    <p:extLst>
      <p:ext uri="{BB962C8B-B14F-4D97-AF65-F5344CB8AC3E}">
        <p14:creationId xmlns:p14="http://schemas.microsoft.com/office/powerpoint/2010/main" val="24580827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what kind of business partner</a:t>
            </a:r>
            <a:r>
              <a:rPr lang="en-US" baseline="0" dirty="0" smtClean="0"/>
              <a:t> would you want? One with (read bullets).</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39</a:t>
            </a:fld>
            <a:endParaRPr lang="en-US"/>
          </a:p>
        </p:txBody>
      </p:sp>
    </p:spTree>
    <p:extLst>
      <p:ext uri="{BB962C8B-B14F-4D97-AF65-F5344CB8AC3E}">
        <p14:creationId xmlns:p14="http://schemas.microsoft.com/office/powerpoint/2010/main" val="16164855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ASEA’s leadership team has the power and know-how</a:t>
            </a:r>
            <a:r>
              <a:rPr lang="en-US" baseline="0" dirty="0" smtClean="0"/>
              <a:t> to drive the company forward.</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40</a:t>
            </a:fld>
            <a:endParaRPr lang="en-US"/>
          </a:p>
        </p:txBody>
      </p:sp>
    </p:spTree>
    <p:extLst>
      <p:ext uri="{BB962C8B-B14F-4D97-AF65-F5344CB8AC3E}">
        <p14:creationId xmlns:p14="http://schemas.microsoft.com/office/powerpoint/2010/main" val="5132530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In </a:t>
            </a:r>
            <a:r>
              <a:rPr lang="en-US" sz="1200" kern="1200" dirty="0" smtClean="0">
                <a:solidFill>
                  <a:schemeClr val="tx1"/>
                </a:solidFill>
                <a:effectLst/>
                <a:ea typeface="+mn-ea"/>
                <a:cs typeface="+mn-cs"/>
              </a:rPr>
              <a:t>fact, multiple Nobel prizes have been awarded for discoveries related to this field of cellular messaging, and more than 10,000 scientific papers have been written on the subject. </a:t>
            </a:r>
          </a:p>
        </p:txBody>
      </p:sp>
      <p:sp>
        <p:nvSpPr>
          <p:cNvPr id="4" name="Slide Number Placeholder 3"/>
          <p:cNvSpPr>
            <a:spLocks noGrp="1"/>
          </p:cNvSpPr>
          <p:nvPr>
            <p:ph type="sldNum" sz="quarter" idx="10"/>
          </p:nvPr>
        </p:nvSpPr>
        <p:spPr/>
        <p:txBody>
          <a:bodyPr/>
          <a:lstStyle/>
          <a:p>
            <a:fld id="{3AF5178D-C600-C64F-A5BB-B3965FDE5D6B}" type="slidenum">
              <a:rPr lang="en-US" smtClean="0"/>
              <a:t>4</a:t>
            </a:fld>
            <a:endParaRPr lang="en-US"/>
          </a:p>
        </p:txBody>
      </p:sp>
    </p:spTree>
    <p:extLst>
      <p:ext uri="{BB962C8B-B14F-4D97-AF65-F5344CB8AC3E}">
        <p14:creationId xmlns:p14="http://schemas.microsoft.com/office/powerpoint/2010/main" val="41145511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r>
              <a:rPr lang="en-US" sz="1200" kern="1200" dirty="0" smtClean="0">
                <a:solidFill>
                  <a:schemeClr val="tx1"/>
                </a:solidFill>
                <a:effectLst/>
                <a:ea typeface="+mn-ea"/>
                <a:cs typeface="+mn-cs"/>
              </a:rPr>
              <a:t>ASEA is strong and stable. Profitable every year since its birth, the key business indicators show that ASEA is ready for years of solid growth.</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41</a:t>
            </a:fld>
            <a:endParaRPr lang="en-US"/>
          </a:p>
        </p:txBody>
      </p:sp>
    </p:spTree>
    <p:extLst>
      <p:ext uri="{BB962C8B-B14F-4D97-AF65-F5344CB8AC3E}">
        <p14:creationId xmlns:p14="http://schemas.microsoft.com/office/powerpoint/2010/main" val="14797751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Take a look at the international markets where ASEA is available and operating. You are not limited by international boundaries. Everyone in this room should be thinking, “Who do I know in those countries?”</a:t>
            </a:r>
          </a:p>
        </p:txBody>
      </p:sp>
      <p:sp>
        <p:nvSpPr>
          <p:cNvPr id="4" name="Slide Number Placeholder 3"/>
          <p:cNvSpPr>
            <a:spLocks noGrp="1"/>
          </p:cNvSpPr>
          <p:nvPr>
            <p:ph type="sldNum" sz="quarter" idx="10"/>
          </p:nvPr>
        </p:nvSpPr>
        <p:spPr/>
        <p:txBody>
          <a:bodyPr/>
          <a:lstStyle/>
          <a:p>
            <a:fld id="{3AF5178D-C600-C64F-A5BB-B3965FDE5D6B}" type="slidenum">
              <a:rPr lang="en-US" smtClean="0"/>
              <a:t>42</a:t>
            </a:fld>
            <a:endParaRPr lang="en-US"/>
          </a:p>
        </p:txBody>
      </p:sp>
    </p:spTree>
    <p:extLst>
      <p:ext uri="{BB962C8B-B14F-4D97-AF65-F5344CB8AC3E}">
        <p14:creationId xmlns:p14="http://schemas.microsoft.com/office/powerpoint/2010/main" val="32051198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Let’s talk for a moment about how you</a:t>
            </a:r>
            <a:r>
              <a:rPr lang="en-US" sz="1200" kern="1200" baseline="0" dirty="0" smtClean="0">
                <a:solidFill>
                  <a:schemeClr val="tx1"/>
                </a:solidFill>
                <a:effectLst/>
                <a:ea typeface="+mn-ea"/>
                <a:cs typeface="+mn-cs"/>
              </a:rPr>
              <a:t> actually make money with ASEA. </a:t>
            </a:r>
            <a:r>
              <a:rPr lang="en-US" sz="1200" kern="1200" dirty="0" smtClean="0">
                <a:solidFill>
                  <a:schemeClr val="tx1"/>
                </a:solidFill>
                <a:effectLst/>
                <a:ea typeface="+mn-ea"/>
                <a:cs typeface="+mn-cs"/>
              </a:rPr>
              <a:t>This is called the compensation plan, and ASEA’s is one of (if not THE) most generous out there, profitable at every stage of the business cycle.</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43</a:t>
            </a:fld>
            <a:endParaRPr lang="en-US"/>
          </a:p>
        </p:txBody>
      </p:sp>
    </p:spTree>
    <p:extLst>
      <p:ext uri="{BB962C8B-B14F-4D97-AF65-F5344CB8AC3E}">
        <p14:creationId xmlns:p14="http://schemas.microsoft.com/office/powerpoint/2010/main" val="41095571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 are the seven different ways you can make money at ASEA. You can see them divided here into categories—Immediate to Part Time, and Full Time to Unlimited, or as we like to call it, Big Time income.</a:t>
            </a:r>
          </a:p>
          <a:p>
            <a:endParaRPr lang="en-US" sz="1200" kern="1200" dirty="0" smtClean="0">
              <a:solidFill>
                <a:schemeClr val="tx1"/>
              </a:solidFill>
              <a:effectLst/>
              <a:ea typeface="+mn-ea"/>
              <a:cs typeface="+mn-cs"/>
            </a:endParaRPr>
          </a:p>
          <a:p>
            <a:r>
              <a:rPr lang="en-US" sz="1200" kern="1200" dirty="0" smtClean="0">
                <a:solidFill>
                  <a:schemeClr val="tx1"/>
                </a:solidFill>
                <a:effectLst/>
                <a:ea typeface="+mn-ea"/>
                <a:cs typeface="+mn-cs"/>
              </a:rPr>
              <a:t>Let’s take a look at just one: team commissions. Again, this is just one of the seven ways you can get paid with ASEA and, as a side note, it’s not even the most lucrative commission mechanism in the pay plan.</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44</a:t>
            </a:fld>
            <a:endParaRPr lang="en-US"/>
          </a:p>
        </p:txBody>
      </p:sp>
    </p:spTree>
    <p:extLst>
      <p:ext uri="{BB962C8B-B14F-4D97-AF65-F5344CB8AC3E}">
        <p14:creationId xmlns:p14="http://schemas.microsoft.com/office/powerpoint/2010/main" val="32466503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ASEA helps you create income that is both leveraged and residual. Let’s talk about why this is such a powerful income opportunity. First, leveraged income allows you to work together with a team because you’re leveraging the efforts of others. In all businesses, when somebody buys something, somebody gets paid. If you made that connection, why shouldn’t it be you being paid? ASEA makes sure that happens. You make a retail profit on every sale you facilitate.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45</a:t>
            </a:fld>
            <a:endParaRPr lang="en-US"/>
          </a:p>
        </p:txBody>
      </p:sp>
    </p:spTree>
    <p:extLst>
      <p:ext uri="{BB962C8B-B14F-4D97-AF65-F5344CB8AC3E}">
        <p14:creationId xmlns:p14="http://schemas.microsoft.com/office/powerpoint/2010/main" val="26551076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Here’s what I’m telling you: the ASEA opportunity can be for you what you make it. </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At the Bronze level, you can bring in enough to pay a mortgage.</a:t>
            </a:r>
          </a:p>
          <a:p>
            <a:r>
              <a:rPr lang="en-US" sz="1200" kern="1200" dirty="0" smtClean="0">
                <a:solidFill>
                  <a:schemeClr val="tx1"/>
                </a:solidFill>
                <a:effectLst/>
                <a:ea typeface="+mn-ea"/>
                <a:cs typeface="+mn-cs"/>
              </a:rPr>
              <a:t>At Gold, it’s enough to pay college tuition.</a:t>
            </a:r>
          </a:p>
          <a:p>
            <a:r>
              <a:rPr lang="en-US" sz="1200" kern="1200" dirty="0" smtClean="0">
                <a:solidFill>
                  <a:schemeClr val="tx1"/>
                </a:solidFill>
                <a:effectLst/>
                <a:ea typeface="+mn-ea"/>
                <a:cs typeface="+mn-cs"/>
              </a:rPr>
              <a:t>At Platinum, you’re making, say, what a lawyer makes.</a:t>
            </a:r>
          </a:p>
          <a:p>
            <a:r>
              <a:rPr lang="en-US" sz="1200" kern="1200" dirty="0" smtClean="0">
                <a:solidFill>
                  <a:schemeClr val="tx1"/>
                </a:solidFill>
                <a:effectLst/>
                <a:ea typeface="+mn-ea"/>
                <a:cs typeface="+mn-cs"/>
              </a:rPr>
              <a:t>And a Triple Diamond, you might be making what a well-paid surgeon makes. </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46</a:t>
            </a:fld>
            <a:endParaRPr lang="en-US"/>
          </a:p>
        </p:txBody>
      </p:sp>
    </p:spTree>
    <p:extLst>
      <p:ext uri="{BB962C8B-B14F-4D97-AF65-F5344CB8AC3E}">
        <p14:creationId xmlns:p14="http://schemas.microsoft.com/office/powerpoint/2010/main" val="30211463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a:t>
            </a:r>
            <a:r>
              <a:rPr lang="en-US" baseline="0" dirty="0" smtClean="0"/>
              <a:t>e are some photos of our most successful associates.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47</a:t>
            </a:fld>
            <a:endParaRPr lang="en-US"/>
          </a:p>
        </p:txBody>
      </p:sp>
    </p:spTree>
    <p:extLst>
      <p:ext uri="{BB962C8B-B14F-4D97-AF65-F5344CB8AC3E}">
        <p14:creationId xmlns:p14="http://schemas.microsoft.com/office/powerpoint/2010/main" val="7728407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When you join ASEA, you become part of us. You will be able to participate in the local ASEA community via your team.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48</a:t>
            </a:fld>
            <a:endParaRPr lang="en-US"/>
          </a:p>
        </p:txBody>
      </p:sp>
    </p:spTree>
    <p:extLst>
      <p:ext uri="{BB962C8B-B14F-4D97-AF65-F5344CB8AC3E}">
        <p14:creationId xmlns:p14="http://schemas.microsoft.com/office/powerpoint/2010/main" val="310728320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ASEA provides professional tools and training so that even the newest business partner can succeed.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49</a:t>
            </a:fld>
            <a:endParaRPr lang="en-US"/>
          </a:p>
        </p:txBody>
      </p:sp>
    </p:spTree>
    <p:extLst>
      <p:ext uri="{BB962C8B-B14F-4D97-AF65-F5344CB8AC3E}">
        <p14:creationId xmlns:p14="http://schemas.microsoft.com/office/powerpoint/2010/main" val="1127412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One of the many success strategies the company embraces is its Peak Performance Program, the roadmap to success. </a:t>
            </a:r>
          </a:p>
        </p:txBody>
      </p:sp>
      <p:sp>
        <p:nvSpPr>
          <p:cNvPr id="4" name="Slide Number Placeholder 3"/>
          <p:cNvSpPr>
            <a:spLocks noGrp="1"/>
          </p:cNvSpPr>
          <p:nvPr>
            <p:ph type="sldNum" sz="quarter" idx="10"/>
          </p:nvPr>
        </p:nvSpPr>
        <p:spPr/>
        <p:txBody>
          <a:bodyPr/>
          <a:lstStyle/>
          <a:p>
            <a:fld id="{3AF5178D-C600-C64F-A5BB-B3965FDE5D6B}" type="slidenum">
              <a:rPr lang="en-US" smtClean="0"/>
              <a:t>50</a:t>
            </a:fld>
            <a:endParaRPr lang="en-US"/>
          </a:p>
        </p:txBody>
      </p:sp>
    </p:spTree>
    <p:extLst>
      <p:ext uri="{BB962C8B-B14F-4D97-AF65-F5344CB8AC3E}">
        <p14:creationId xmlns:p14="http://schemas.microsoft.com/office/powerpoint/2010/main" val="1779853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a:t>
            </a:r>
            <a:r>
              <a:rPr lang="en-US" sz="1200" kern="1200" dirty="0" smtClean="0">
                <a:solidFill>
                  <a:schemeClr val="tx1"/>
                </a:solidFill>
                <a:effectLst/>
                <a:latin typeface="+mn-lt"/>
                <a:ea typeface="+mn-ea"/>
                <a:cs typeface="+mn-cs"/>
              </a:rPr>
              <a:t>what they have discovered is that redox signaling molecules are tiny cellular messengers that function at their best when we are young. In fact, the breakdown in cellular communication that accompanies aging can be seen as one of the main causes of aging itself!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a:t>
            </a:fld>
            <a:endParaRPr lang="en-US"/>
          </a:p>
        </p:txBody>
      </p:sp>
    </p:spTree>
    <p:extLst>
      <p:ext uri="{BB962C8B-B14F-4D97-AF65-F5344CB8AC3E}">
        <p14:creationId xmlns:p14="http://schemas.microsoft.com/office/powerpoint/2010/main" val="40822907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You will participate in events and incentive trips and get to know corporate leaders as well as field leaders from other areas who are building their own businesses around the country and the world. And you will have the opportunity not only to participate in this community, but to help build it for your own team.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51</a:t>
            </a:fld>
            <a:endParaRPr lang="en-US"/>
          </a:p>
        </p:txBody>
      </p:sp>
    </p:spTree>
    <p:extLst>
      <p:ext uri="{BB962C8B-B14F-4D97-AF65-F5344CB8AC3E}">
        <p14:creationId xmlns:p14="http://schemas.microsoft.com/office/powerpoint/2010/main" val="8656940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Let’s</a:t>
            </a:r>
            <a:r>
              <a:rPr lang="en-US" sz="1200" kern="1200" baseline="0" dirty="0" smtClean="0">
                <a:solidFill>
                  <a:schemeClr val="tx1"/>
                </a:solidFill>
                <a:effectLst/>
                <a:latin typeface="+mn-lt"/>
                <a:ea typeface="+mn-ea"/>
                <a:cs typeface="+mn-cs"/>
              </a:rPr>
              <a:t> talk about timing and why it is so important.</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52</a:t>
            </a:fld>
            <a:endParaRPr lang="en-US"/>
          </a:p>
        </p:txBody>
      </p:sp>
    </p:spTree>
    <p:extLst>
      <p:ext uri="{BB962C8B-B14F-4D97-AF65-F5344CB8AC3E}">
        <p14:creationId xmlns:p14="http://schemas.microsoft.com/office/powerpoint/2010/main" val="75825094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ASEA is a company that is just hitting its stride. What</a:t>
            </a:r>
            <a:r>
              <a:rPr lang="en-US" sz="1200" kern="1200" baseline="0" dirty="0" smtClean="0">
                <a:solidFill>
                  <a:schemeClr val="tx1"/>
                </a:solidFill>
                <a:effectLst/>
                <a:ea typeface="+mn-ea"/>
                <a:cs typeface="+mn-cs"/>
              </a:rPr>
              <a:t> do you think of when I say post-risk, pre-momentum? </a:t>
            </a:r>
          </a:p>
          <a:p>
            <a:endParaRPr lang="en-US" sz="1200" kern="1200" baseline="0" dirty="0" smtClean="0">
              <a:solidFill>
                <a:schemeClr val="tx1"/>
              </a:solidFill>
              <a:effectLst/>
              <a:ea typeface="+mn-ea"/>
              <a:cs typeface="+mn-cs"/>
            </a:endParaRPr>
          </a:p>
          <a:p>
            <a:r>
              <a:rPr lang="en-US" sz="1200" kern="1200" baseline="0" dirty="0" smtClean="0">
                <a:solidFill>
                  <a:schemeClr val="tx1"/>
                </a:solidFill>
                <a:effectLst/>
                <a:ea typeface="+mn-ea"/>
                <a:cs typeface="+mn-cs"/>
              </a:rPr>
              <a:t>(pause)</a:t>
            </a:r>
          </a:p>
          <a:p>
            <a:endParaRPr lang="en-US" sz="1200" kern="1200" baseline="0" dirty="0" smtClean="0">
              <a:solidFill>
                <a:schemeClr val="tx1"/>
              </a:solidFill>
              <a:effectLst/>
              <a:ea typeface="+mn-ea"/>
              <a:cs typeface="+mn-cs"/>
            </a:endParaRPr>
          </a:p>
          <a:p>
            <a:r>
              <a:rPr lang="en-US" sz="1200" kern="1200" dirty="0" smtClean="0">
                <a:solidFill>
                  <a:schemeClr val="tx1"/>
                </a:solidFill>
                <a:effectLst/>
                <a:ea typeface="+mn-ea"/>
                <a:cs typeface="+mn-cs"/>
              </a:rPr>
              <a:t>ASEA</a:t>
            </a:r>
            <a:r>
              <a:rPr lang="en-US" sz="1200" kern="1200" baseline="0" dirty="0" smtClean="0">
                <a:solidFill>
                  <a:schemeClr val="tx1"/>
                </a:solidFill>
                <a:effectLst/>
                <a:ea typeface="+mn-ea"/>
                <a:cs typeface="+mn-cs"/>
              </a:rPr>
              <a:t> has already taken the risk. The science has been proven. People all over the world are starting to take advantage. But we are still </a:t>
            </a:r>
            <a:r>
              <a:rPr lang="en-US" sz="1200" kern="1200" dirty="0" smtClean="0">
                <a:solidFill>
                  <a:schemeClr val="tx1"/>
                </a:solidFill>
                <a:effectLst/>
                <a:ea typeface="+mn-ea"/>
                <a:cs typeface="+mn-cs"/>
              </a:rPr>
              <a:t>at the beginning of our growth momentum phase, and that is the right time to join.</a:t>
            </a:r>
            <a:r>
              <a:rPr lang="en-US" sz="1200" kern="1200" baseline="0" dirty="0" smtClean="0">
                <a:solidFill>
                  <a:schemeClr val="tx1"/>
                </a:solidFill>
                <a:effectLst/>
                <a:ea typeface="+mn-ea"/>
                <a:cs typeface="+mn-cs"/>
              </a:rPr>
              <a:t> In fact, ASEA was recently recognized as being the 12</a:t>
            </a:r>
            <a:r>
              <a:rPr lang="en-US" sz="1200" kern="1200" baseline="30000" dirty="0" smtClean="0">
                <a:solidFill>
                  <a:schemeClr val="tx1"/>
                </a:solidFill>
                <a:effectLst/>
                <a:ea typeface="+mn-ea"/>
                <a:cs typeface="+mn-cs"/>
              </a:rPr>
              <a:t>th</a:t>
            </a:r>
            <a:r>
              <a:rPr lang="en-US" sz="1200" kern="1200" baseline="0" dirty="0" smtClean="0">
                <a:solidFill>
                  <a:schemeClr val="tx1"/>
                </a:solidFill>
                <a:effectLst/>
                <a:ea typeface="+mn-ea"/>
                <a:cs typeface="+mn-cs"/>
              </a:rPr>
              <a:t> fastest growing company in the state of Utah—a state with one of the strongest economies in the country.</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53</a:t>
            </a:fld>
            <a:endParaRPr lang="en-US"/>
          </a:p>
        </p:txBody>
      </p:sp>
    </p:spTree>
    <p:extLst>
      <p:ext uri="{BB962C8B-B14F-4D97-AF65-F5344CB8AC3E}">
        <p14:creationId xmlns:p14="http://schemas.microsoft.com/office/powerpoint/2010/main" val="3454270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what’s next? </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54</a:t>
            </a:fld>
            <a:endParaRPr lang="en-US"/>
          </a:p>
        </p:txBody>
      </p:sp>
    </p:spTree>
    <p:extLst>
      <p:ext uri="{BB962C8B-B14F-4D97-AF65-F5344CB8AC3E}">
        <p14:creationId xmlns:p14="http://schemas.microsoft.com/office/powerpoint/2010/main" val="18868832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have had the chance</a:t>
            </a:r>
            <a:r>
              <a:rPr lang="en-US" baseline="0" dirty="0" smtClean="0"/>
              <a:t> to learn about an amazing breakthrough today. How do you see it fitting into your life?</a:t>
            </a:r>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55</a:t>
            </a:fld>
            <a:endParaRPr lang="en-US"/>
          </a:p>
        </p:txBody>
      </p:sp>
    </p:spTree>
    <p:extLst>
      <p:ext uri="{BB962C8B-B14F-4D97-AF65-F5344CB8AC3E}">
        <p14:creationId xmlns:p14="http://schemas.microsoft.com/office/powerpoint/2010/main" val="212105608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Now that you’ve seen the ASEA opportunity and what it offers, the question is where do you see yourself? </a:t>
            </a:r>
          </a:p>
          <a:p>
            <a:r>
              <a:rPr lang="en-US" sz="1200" kern="1200" dirty="0" smtClean="0">
                <a:solidFill>
                  <a:schemeClr val="tx1"/>
                </a:solidFill>
                <a:effectLst/>
                <a:ea typeface="+mn-ea"/>
                <a:cs typeface="+mn-cs"/>
              </a:rPr>
              <a:t>1. Do you want to earn a few extra dollars? Enough to pay for your product? </a:t>
            </a:r>
          </a:p>
          <a:p>
            <a:r>
              <a:rPr lang="en-US" sz="1200" kern="1200" dirty="0" smtClean="0">
                <a:solidFill>
                  <a:schemeClr val="tx1"/>
                </a:solidFill>
                <a:effectLst/>
                <a:ea typeface="+mn-ea"/>
                <a:cs typeface="+mn-cs"/>
              </a:rPr>
              <a:t>2. What about a business opportunity that creates income—even enough to replace a full-time income? </a:t>
            </a:r>
          </a:p>
          <a:p>
            <a:r>
              <a:rPr lang="en-US" sz="1200" kern="1200" dirty="0" smtClean="0">
                <a:solidFill>
                  <a:schemeClr val="tx1"/>
                </a:solidFill>
                <a:effectLst/>
                <a:ea typeface="+mn-ea"/>
                <a:cs typeface="+mn-cs"/>
              </a:rPr>
              <a:t>3. Or a great wealth-building opportunity that can help you create a legacy?</a:t>
            </a:r>
          </a:p>
          <a:p>
            <a:r>
              <a:rPr lang="en-US" sz="1200" kern="1200" dirty="0" smtClean="0">
                <a:solidFill>
                  <a:schemeClr val="tx1"/>
                </a:solidFill>
                <a:effectLst/>
                <a:ea typeface="+mn-ea"/>
                <a:cs typeface="+mn-cs"/>
              </a:rPr>
              <a:t> </a:t>
            </a:r>
          </a:p>
          <a:p>
            <a:r>
              <a:rPr lang="en-US" sz="1200" kern="1200" dirty="0" smtClean="0">
                <a:solidFill>
                  <a:schemeClr val="tx1"/>
                </a:solidFill>
                <a:effectLst/>
                <a:ea typeface="+mn-ea"/>
                <a:cs typeface="+mn-cs"/>
              </a:rPr>
              <a:t>Do yourself a favor. Tell person who brought you tonight where you see yourself. Are you a 1, a 2, or 3?</a:t>
            </a:r>
          </a:p>
        </p:txBody>
      </p:sp>
      <p:sp>
        <p:nvSpPr>
          <p:cNvPr id="4" name="Slide Number Placeholder 3"/>
          <p:cNvSpPr>
            <a:spLocks noGrp="1"/>
          </p:cNvSpPr>
          <p:nvPr>
            <p:ph type="sldNum" sz="quarter" idx="10"/>
          </p:nvPr>
        </p:nvSpPr>
        <p:spPr/>
        <p:txBody>
          <a:bodyPr/>
          <a:lstStyle/>
          <a:p>
            <a:fld id="{3AF5178D-C600-C64F-A5BB-B3965FDE5D6B}" type="slidenum">
              <a:rPr lang="en-US" smtClean="0"/>
              <a:t>56</a:t>
            </a:fld>
            <a:endParaRPr lang="en-US"/>
          </a:p>
        </p:txBody>
      </p:sp>
    </p:spTree>
    <p:extLst>
      <p:ext uri="{BB962C8B-B14F-4D97-AF65-F5344CB8AC3E}">
        <p14:creationId xmlns:p14="http://schemas.microsoft.com/office/powerpoint/2010/main" val="68813847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Here are a few of the options for getting started with ASEA. Several ways to enroll. 1 case, 2 cases, get with the person who invited you.</a:t>
            </a:r>
          </a:p>
        </p:txBody>
      </p:sp>
      <p:sp>
        <p:nvSpPr>
          <p:cNvPr id="4" name="Slide Number Placeholder 3"/>
          <p:cNvSpPr>
            <a:spLocks noGrp="1"/>
          </p:cNvSpPr>
          <p:nvPr>
            <p:ph type="sldNum" sz="quarter" idx="10"/>
          </p:nvPr>
        </p:nvSpPr>
        <p:spPr/>
        <p:txBody>
          <a:bodyPr/>
          <a:lstStyle/>
          <a:p>
            <a:fld id="{3AF5178D-C600-C64F-A5BB-B3965FDE5D6B}" type="slidenum">
              <a:rPr lang="en-US" smtClean="0"/>
              <a:t>57</a:t>
            </a:fld>
            <a:endParaRPr lang="en-US"/>
          </a:p>
        </p:txBody>
      </p:sp>
    </p:spTree>
    <p:extLst>
      <p:ext uri="{BB962C8B-B14F-4D97-AF65-F5344CB8AC3E}">
        <p14:creationId xmlns:p14="http://schemas.microsoft.com/office/powerpoint/2010/main" val="34839184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By enrolling today you can take</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advantage of our Bonus</a:t>
            </a:r>
            <a:r>
              <a:rPr lang="en-US" sz="1200" kern="1200" baseline="0" dirty="0" smtClean="0">
                <a:solidFill>
                  <a:schemeClr val="tx1"/>
                </a:solidFill>
                <a:effectLst/>
                <a:ea typeface="+mn-ea"/>
                <a:cs typeface="+mn-cs"/>
              </a:rPr>
              <a:t> </a:t>
            </a:r>
            <a:r>
              <a:rPr lang="en-US" sz="1200" kern="1200" baseline="0" dirty="0" err="1" smtClean="0">
                <a:solidFill>
                  <a:schemeClr val="tx1"/>
                </a:solidFill>
                <a:effectLst/>
                <a:ea typeface="+mn-ea"/>
                <a:cs typeface="+mn-cs"/>
              </a:rPr>
              <a:t>Autoship</a:t>
            </a:r>
            <a:r>
              <a:rPr lang="en-US" sz="1200" kern="1200" baseline="0" dirty="0" smtClean="0">
                <a:solidFill>
                  <a:schemeClr val="tx1"/>
                </a:solidFill>
                <a:effectLst/>
                <a:ea typeface="+mn-ea"/>
                <a:cs typeface="+mn-cs"/>
              </a:rPr>
              <a:t> case promotion. When you enroll today with a 100PV </a:t>
            </a:r>
            <a:r>
              <a:rPr lang="en-US" sz="1200" kern="1200" baseline="0" dirty="0" err="1" smtClean="0">
                <a:solidFill>
                  <a:schemeClr val="tx1"/>
                </a:solidFill>
                <a:effectLst/>
                <a:ea typeface="+mn-ea"/>
                <a:cs typeface="+mn-cs"/>
              </a:rPr>
              <a:t>Autoship</a:t>
            </a:r>
            <a:r>
              <a:rPr lang="en-US" sz="1200" kern="1200" baseline="0" dirty="0" smtClean="0">
                <a:solidFill>
                  <a:schemeClr val="tx1"/>
                </a:solidFill>
                <a:effectLst/>
                <a:ea typeface="+mn-ea"/>
                <a:cs typeface="+mn-cs"/>
              </a:rPr>
              <a:t> order,  you will be eligible to receive 2 CASES of product for FREE!!</a:t>
            </a:r>
            <a:endParaRPr lang="en-US" sz="1200" kern="1200" dirty="0" smtClean="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58</a:t>
            </a:fld>
            <a:endParaRPr lang="en-US"/>
          </a:p>
        </p:txBody>
      </p:sp>
    </p:spTree>
    <p:extLst>
      <p:ext uri="{BB962C8B-B14F-4D97-AF65-F5344CB8AC3E}">
        <p14:creationId xmlns:p14="http://schemas.microsoft.com/office/powerpoint/2010/main" val="303484946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we have another promotion</a:t>
            </a:r>
            <a:r>
              <a:rPr lang="en-US" baseline="0" dirty="0" smtClean="0"/>
              <a:t> going on currently: (explain promo)</a:t>
            </a:r>
            <a:endParaRPr lang="en-US" dirty="0" smtClean="0"/>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59</a:t>
            </a:fld>
            <a:endParaRPr lang="en-US"/>
          </a:p>
        </p:txBody>
      </p:sp>
    </p:spTree>
    <p:extLst>
      <p:ext uri="{BB962C8B-B14F-4D97-AF65-F5344CB8AC3E}">
        <p14:creationId xmlns:p14="http://schemas.microsoft.com/office/powerpoint/2010/main" val="7988967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I’d like to close with some words from our founder, </a:t>
            </a:r>
            <a:r>
              <a:rPr lang="en-US" sz="1200" kern="1200" dirty="0" err="1" smtClean="0">
                <a:solidFill>
                  <a:schemeClr val="tx1"/>
                </a:solidFill>
                <a:effectLst/>
                <a:ea typeface="+mn-ea"/>
                <a:cs typeface="+mn-cs"/>
              </a:rPr>
              <a:t>Verdis</a:t>
            </a:r>
            <a:r>
              <a:rPr lang="en-US" sz="1200" kern="1200" smtClean="0">
                <a:solidFill>
                  <a:schemeClr val="tx1"/>
                </a:solidFill>
                <a:effectLst/>
                <a:ea typeface="+mn-ea"/>
                <a:cs typeface="+mn-cs"/>
              </a:rPr>
              <a:t> Norton (read quote). </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60</a:t>
            </a:fld>
            <a:endParaRPr lang="en-US"/>
          </a:p>
        </p:txBody>
      </p:sp>
    </p:spTree>
    <p:extLst>
      <p:ext uri="{BB962C8B-B14F-4D97-AF65-F5344CB8AC3E}">
        <p14:creationId xmlns:p14="http://schemas.microsoft.com/office/powerpoint/2010/main" val="28635109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Problem was, up until </a:t>
            </a:r>
            <a:r>
              <a:rPr lang="en-US" sz="1200" kern="1200" dirty="0" smtClean="0">
                <a:solidFill>
                  <a:schemeClr val="tx1"/>
                </a:solidFill>
                <a:effectLst/>
                <a:ea typeface="+mn-ea"/>
                <a:cs typeface="+mn-cs"/>
              </a:rPr>
              <a:t>the innovation made by a company</a:t>
            </a:r>
            <a:r>
              <a:rPr lang="en-US" sz="1200" kern="1200" baseline="0" dirty="0" smtClean="0">
                <a:solidFill>
                  <a:schemeClr val="tx1"/>
                </a:solidFill>
                <a:effectLst/>
                <a:ea typeface="+mn-ea"/>
                <a:cs typeface="+mn-cs"/>
              </a:rPr>
              <a:t> called ASEA</a:t>
            </a:r>
            <a:r>
              <a:rPr lang="en-US" sz="1200" kern="1200" dirty="0" smtClean="0">
                <a:solidFill>
                  <a:schemeClr val="tx1"/>
                </a:solidFill>
                <a:effectLst/>
                <a:ea typeface="+mn-ea"/>
                <a:cs typeface="+mn-cs"/>
              </a:rPr>
              <a:t>, </a:t>
            </a:r>
            <a:r>
              <a:rPr lang="en-US" sz="1200" kern="1200" dirty="0" smtClean="0">
                <a:solidFill>
                  <a:schemeClr val="tx1"/>
                </a:solidFill>
                <a:effectLst/>
                <a:ea typeface="+mn-ea"/>
                <a:cs typeface="+mn-cs"/>
              </a:rPr>
              <a:t>there was no way to supplement these redox signaling molecules. But after two decades and millions of research dollars, a team of scientists achieved the impossible: They stabilized redox signaling molecules outside of the body in as perfect a balance as they are found in healthy cells.</a:t>
            </a:r>
          </a:p>
        </p:txBody>
      </p:sp>
      <p:sp>
        <p:nvSpPr>
          <p:cNvPr id="4" name="Slide Number Placeholder 3"/>
          <p:cNvSpPr>
            <a:spLocks noGrp="1"/>
          </p:cNvSpPr>
          <p:nvPr>
            <p:ph type="sldNum" sz="quarter" idx="10"/>
          </p:nvPr>
        </p:nvSpPr>
        <p:spPr/>
        <p:txBody>
          <a:bodyPr/>
          <a:lstStyle/>
          <a:p>
            <a:fld id="{3AF5178D-C600-C64F-A5BB-B3965FDE5D6B}" type="slidenum">
              <a:rPr lang="en-US" smtClean="0"/>
              <a:t>6</a:t>
            </a:fld>
            <a:endParaRPr lang="en-US"/>
          </a:p>
        </p:txBody>
      </p:sp>
    </p:spTree>
    <p:extLst>
      <p:ext uri="{BB962C8B-B14F-4D97-AF65-F5344CB8AC3E}">
        <p14:creationId xmlns:p14="http://schemas.microsoft.com/office/powerpoint/2010/main" val="3843590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These redox signaling</a:t>
            </a:r>
            <a:r>
              <a:rPr lang="en-US" sz="1200" kern="1200" baseline="0" dirty="0" smtClean="0">
                <a:solidFill>
                  <a:schemeClr val="tx1"/>
                </a:solidFill>
                <a:effectLst/>
                <a:ea typeface="+mn-ea"/>
                <a:cs typeface="+mn-cs"/>
              </a:rPr>
              <a:t> molecules are found in ASEA’s flagship product, ASEA Redox Supplement, and exist in a matrix of salt and water. In a proprietary process, ASEA takes sterile saltwater and creates these important cellular messengers.</a:t>
            </a:r>
            <a:endParaRPr lang="en-US" sz="1200" kern="1200" dirty="0" smtClean="0">
              <a:solidFill>
                <a:schemeClr val="tx1"/>
              </a:solidFill>
              <a:effectLst/>
              <a:ea typeface="+mn-ea"/>
              <a:cs typeface="+mn-cs"/>
            </a:endParaRPr>
          </a:p>
        </p:txBody>
      </p:sp>
      <p:sp>
        <p:nvSpPr>
          <p:cNvPr id="4" name="Slide Number Placeholder 3"/>
          <p:cNvSpPr>
            <a:spLocks noGrp="1"/>
          </p:cNvSpPr>
          <p:nvPr>
            <p:ph type="sldNum" sz="quarter" idx="10"/>
          </p:nvPr>
        </p:nvSpPr>
        <p:spPr/>
        <p:txBody>
          <a:bodyPr/>
          <a:lstStyle/>
          <a:p>
            <a:fld id="{3AF5178D-C600-C64F-A5BB-B3965FDE5D6B}" type="slidenum">
              <a:rPr lang="en-US" smtClean="0"/>
              <a:t>7</a:t>
            </a:fld>
            <a:endParaRPr lang="en-US"/>
          </a:p>
        </p:txBody>
      </p:sp>
    </p:spTree>
    <p:extLst>
      <p:ext uri="{BB962C8B-B14F-4D97-AF65-F5344CB8AC3E}">
        <p14:creationId xmlns:p14="http://schemas.microsoft.com/office/powerpoint/2010/main" val="25294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ea typeface="+mn-ea"/>
                <a:cs typeface="+mn-cs"/>
              </a:rPr>
              <a:t>ASEA’s </a:t>
            </a:r>
            <a:r>
              <a:rPr lang="en-US" sz="1200" kern="1200" dirty="0" smtClean="0">
                <a:solidFill>
                  <a:schemeClr val="tx1"/>
                </a:solidFill>
                <a:effectLst/>
                <a:ea typeface="+mn-ea"/>
                <a:cs typeface="+mn-cs"/>
              </a:rPr>
              <a:t>products </a:t>
            </a:r>
            <a:r>
              <a:rPr lang="en-US" sz="1200" kern="1200" dirty="0" smtClean="0">
                <a:solidFill>
                  <a:schemeClr val="tx1"/>
                </a:solidFill>
                <a:effectLst/>
                <a:ea typeface="+mn-ea"/>
                <a:cs typeface="+mn-cs"/>
              </a:rPr>
              <a:t>are a result of this heavily patented, groundbreaking technology. And they are certified by a prestigious third-party lab to contain active redox signaling molecules (Call out </a:t>
            </a:r>
            <a:r>
              <a:rPr lang="en-US" sz="1200" kern="1200" dirty="0" err="1" smtClean="0">
                <a:solidFill>
                  <a:schemeClr val="tx1"/>
                </a:solidFill>
                <a:effectLst/>
                <a:ea typeface="+mn-ea"/>
                <a:cs typeface="+mn-cs"/>
              </a:rPr>
              <a:t>BioAgilytix</a:t>
            </a:r>
            <a:r>
              <a:rPr lang="en-US" sz="1200" kern="1200" dirty="0" smtClean="0">
                <a:solidFill>
                  <a:schemeClr val="tx1"/>
                </a:solidFill>
                <a:effectLst/>
                <a:ea typeface="+mn-ea"/>
                <a:cs typeface="+mn-cs"/>
              </a:rPr>
              <a:t> certification.)</a:t>
            </a:r>
          </a:p>
          <a:p>
            <a:endParaRPr lang="en-US" dirty="0"/>
          </a:p>
        </p:txBody>
      </p:sp>
      <p:sp>
        <p:nvSpPr>
          <p:cNvPr id="4" name="Slide Number Placeholder 3"/>
          <p:cNvSpPr>
            <a:spLocks noGrp="1"/>
          </p:cNvSpPr>
          <p:nvPr>
            <p:ph type="sldNum" sz="quarter" idx="10"/>
          </p:nvPr>
        </p:nvSpPr>
        <p:spPr/>
        <p:txBody>
          <a:bodyPr/>
          <a:lstStyle/>
          <a:p>
            <a:fld id="{3AF5178D-C600-C64F-A5BB-B3965FDE5D6B}" type="slidenum">
              <a:rPr lang="en-US" smtClean="0"/>
              <a:t>8</a:t>
            </a:fld>
            <a:endParaRPr lang="en-US"/>
          </a:p>
        </p:txBody>
      </p:sp>
    </p:spTree>
    <p:extLst>
      <p:ext uri="{BB962C8B-B14F-4D97-AF65-F5344CB8AC3E}">
        <p14:creationId xmlns:p14="http://schemas.microsoft.com/office/powerpoint/2010/main" val="2064889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ea typeface="+mn-ea"/>
                <a:cs typeface="+mn-cs"/>
              </a:rPr>
              <a:t>Let’s take a look at RENU </a:t>
            </a:r>
            <a:r>
              <a:rPr lang="en-US" sz="1200" kern="1200" dirty="0" smtClean="0">
                <a:solidFill>
                  <a:schemeClr val="tx1"/>
                </a:solidFill>
                <a:effectLst/>
                <a:ea typeface="+mn-ea"/>
                <a:cs typeface="+mn-cs"/>
              </a:rPr>
              <a:t>28</a:t>
            </a:r>
            <a:r>
              <a:rPr lang="en-US" sz="1200" kern="1200" baseline="0" dirty="0" smtClean="0">
                <a:solidFill>
                  <a:schemeClr val="tx1"/>
                </a:solidFill>
                <a:effectLst/>
                <a:ea typeface="+mn-ea"/>
                <a:cs typeface="+mn-cs"/>
              </a:rPr>
              <a:t> </a:t>
            </a:r>
            <a:r>
              <a:rPr lang="en-US" sz="1200" kern="1200" dirty="0" smtClean="0">
                <a:solidFill>
                  <a:schemeClr val="tx1"/>
                </a:solidFill>
                <a:effectLst/>
                <a:ea typeface="+mn-ea"/>
                <a:cs typeface="+mn-cs"/>
              </a:rPr>
              <a:t>Skin </a:t>
            </a:r>
            <a:r>
              <a:rPr lang="en-US" sz="1200" kern="1200" dirty="0" smtClean="0">
                <a:solidFill>
                  <a:schemeClr val="tx1"/>
                </a:solidFill>
                <a:effectLst/>
                <a:ea typeface="+mn-ea"/>
                <a:cs typeface="+mn-cs"/>
              </a:rPr>
              <a:t>Revitalizing </a:t>
            </a:r>
            <a:r>
              <a:rPr lang="en-US" sz="1200" kern="1200" dirty="0" smtClean="0">
                <a:solidFill>
                  <a:schemeClr val="tx1"/>
                </a:solidFill>
                <a:effectLst/>
                <a:ea typeface="+mn-ea"/>
                <a:cs typeface="+mn-cs"/>
              </a:rPr>
              <a:t>Gel, another of ASEA’s redox-based products. </a:t>
            </a:r>
            <a:r>
              <a:rPr lang="en-US" sz="1200" kern="1200" dirty="0" smtClean="0">
                <a:solidFill>
                  <a:schemeClr val="tx1"/>
                </a:solidFill>
                <a:effectLst/>
                <a:ea typeface="+mn-ea"/>
                <a:cs typeface="+mn-cs"/>
              </a:rPr>
              <a:t>It is simple, safe, proven, affordable, and effective.</a:t>
            </a:r>
          </a:p>
        </p:txBody>
      </p:sp>
      <p:sp>
        <p:nvSpPr>
          <p:cNvPr id="4" name="Slide Number Placeholder 3"/>
          <p:cNvSpPr>
            <a:spLocks noGrp="1"/>
          </p:cNvSpPr>
          <p:nvPr>
            <p:ph type="sldNum" sz="quarter" idx="10"/>
          </p:nvPr>
        </p:nvSpPr>
        <p:spPr/>
        <p:txBody>
          <a:bodyPr/>
          <a:lstStyle/>
          <a:p>
            <a:fld id="{3AF5178D-C600-C64F-A5BB-B3965FDE5D6B}" type="slidenum">
              <a:rPr lang="en-US" smtClean="0"/>
              <a:t>9</a:t>
            </a:fld>
            <a:endParaRPr lang="en-US"/>
          </a:p>
        </p:txBody>
      </p:sp>
    </p:spTree>
    <p:extLst>
      <p:ext uri="{BB962C8B-B14F-4D97-AF65-F5344CB8AC3E}">
        <p14:creationId xmlns:p14="http://schemas.microsoft.com/office/powerpoint/2010/main" val="24359466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673744" y="610287"/>
            <a:ext cx="5013056" cy="501020"/>
          </a:xfrm>
          <a:ln>
            <a:solidFill>
              <a:srgbClr val="1971C9"/>
            </a:solidFill>
          </a:ln>
        </p:spPr>
        <p:txBody>
          <a:bodyPr>
            <a:normAutofit/>
          </a:bodyPr>
          <a:lstStyle>
            <a:lvl1pPr algn="l">
              <a:defRPr sz="3600" b="0" i="0">
                <a:solidFill>
                  <a:srgbClr val="FFFFFF"/>
                </a:solidFill>
                <a:latin typeface="Trebuchet MS" charset="0"/>
                <a:ea typeface="Trebuchet MS" charset="0"/>
                <a:cs typeface="Trebuchet MS" charset="0"/>
              </a:defRPr>
            </a:lvl1pPr>
          </a:lstStyle>
          <a:p>
            <a:r>
              <a:rPr lang="en-US" dirty="0" smtClean="0"/>
              <a:t>PRESENTER NAME</a:t>
            </a:r>
            <a:endParaRPr lang="en-US" dirty="0"/>
          </a:p>
        </p:txBody>
      </p:sp>
      <p:cxnSp>
        <p:nvCxnSpPr>
          <p:cNvPr id="8" name="Straight Connector 7"/>
          <p:cNvCxnSpPr/>
          <p:nvPr userDrawn="1"/>
        </p:nvCxnSpPr>
        <p:spPr>
          <a:xfrm>
            <a:off x="3386892" y="545943"/>
            <a:ext cx="0" cy="694579"/>
          </a:xfrm>
          <a:prstGeom prst="line">
            <a:avLst/>
          </a:prstGeom>
          <a:ln>
            <a:solidFill>
              <a:srgbClr val="176AC8"/>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270724" y="558040"/>
            <a:ext cx="1733734" cy="663002"/>
          </a:xfrm>
          <a:prstGeom prst="rect">
            <a:avLst/>
          </a:prstGeom>
        </p:spPr>
      </p:pic>
    </p:spTree>
    <p:extLst>
      <p:ext uri="{BB962C8B-B14F-4D97-AF65-F5344CB8AC3E}">
        <p14:creationId xmlns:p14="http://schemas.microsoft.com/office/powerpoint/2010/main" val="72699817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2_Section Header">
    <p:bg>
      <p:bgPr>
        <a:blipFill dpi="0" rotWithShape="1">
          <a:blip r:embed="rId2" cstate="print">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7380" y="2185719"/>
            <a:ext cx="4070778" cy="1667534"/>
          </a:xfrm>
          <a:prstGeom prst="rect">
            <a:avLst/>
          </a:prstGeom>
        </p:spPr>
        <p:txBody>
          <a:bodyPr anchor="t"/>
          <a:lstStyle>
            <a:lvl1pPr algn="l">
              <a:defRPr sz="4000" b="1" cap="all">
                <a:solidFill>
                  <a:srgbClr val="FFFFFF"/>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1177380" y="1060579"/>
            <a:ext cx="3927272" cy="1125140"/>
          </a:xfrm>
          <a:prstGeom prst="rect">
            <a:avLst/>
          </a:prstGeom>
        </p:spPr>
        <p:txBody>
          <a:bodyPr anchor="b"/>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457200" y="4767263"/>
            <a:ext cx="2133600" cy="273844"/>
          </a:xfrm>
          <a:prstGeom prst="rect">
            <a:avLst/>
          </a:prstGeom>
        </p:spPr>
        <p:txBody>
          <a:bodyPr/>
          <a:lstStyle/>
          <a:p>
            <a:fld id="{AA7862CD-3680-9C44-87F0-64591443828E}" type="datetimeFigureOut">
              <a:rPr lang="en-US" smtClean="0"/>
              <a:t>10/23/15</a:t>
            </a:fld>
            <a:endParaRPr lang="en-US" dirty="0"/>
          </a:p>
        </p:txBody>
      </p:sp>
      <p:sp>
        <p:nvSpPr>
          <p:cNvPr id="5" name="Footer Placeholder 4"/>
          <p:cNvSpPr>
            <a:spLocks noGrp="1"/>
          </p:cNvSpPr>
          <p:nvPr>
            <p:ph type="ftr" sz="quarter" idx="11"/>
          </p:nvPr>
        </p:nvSpPr>
        <p:spPr>
          <a:xfrm>
            <a:off x="3124200"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2A2358BE-3C7D-034B-8ADE-A71F386DF523}" type="slidenum">
              <a:rPr lang="en-US" smtClean="0"/>
              <a:t>‹#›</a:t>
            </a:fld>
            <a:endParaRPr lang="en-US" dirty="0"/>
          </a:p>
        </p:txBody>
      </p:sp>
    </p:spTree>
    <p:extLst>
      <p:ext uri="{BB962C8B-B14F-4D97-AF65-F5344CB8AC3E}">
        <p14:creationId xmlns:p14="http://schemas.microsoft.com/office/powerpoint/2010/main" val="3593268798"/>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205979"/>
            <a:ext cx="8229600" cy="857250"/>
          </a:xfrm>
        </p:spPr>
        <p:txBody>
          <a:bodyPr/>
          <a:lstStyle>
            <a:lvl1pPr>
              <a:defRPr baseline="0">
                <a:solidFill>
                  <a:schemeClr val="bg1"/>
                </a:solidFill>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616682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7200" y="205979"/>
            <a:ext cx="8229600" cy="857250"/>
          </a:xfrm>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10" name="Content Placeholder 9"/>
          <p:cNvSpPr>
            <a:spLocks noGrp="1"/>
          </p:cNvSpPr>
          <p:nvPr>
            <p:ph sz="quarter" idx="10"/>
          </p:nvPr>
        </p:nvSpPr>
        <p:spPr>
          <a:xfrm>
            <a:off x="457200" y="1200151"/>
            <a:ext cx="4025788" cy="3394472"/>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11"/>
          <p:cNvSpPr>
            <a:spLocks noGrp="1"/>
          </p:cNvSpPr>
          <p:nvPr>
            <p:ph sz="quarter" idx="11"/>
          </p:nvPr>
        </p:nvSpPr>
        <p:spPr>
          <a:xfrm>
            <a:off x="4661012" y="1200151"/>
            <a:ext cx="4025788" cy="3394472"/>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37088889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7" name="Text Placeholder 2"/>
          <p:cNvSpPr>
            <a:spLocks noGrp="1"/>
          </p:cNvSpPr>
          <p:nvPr>
            <p:ph idx="1"/>
          </p:nvPr>
        </p:nvSpPr>
        <p:spPr>
          <a:xfrm>
            <a:off x="457200" y="1200151"/>
            <a:ext cx="4025788"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9" name="Text Placeholder 2"/>
          <p:cNvSpPr>
            <a:spLocks noGrp="1"/>
          </p:cNvSpPr>
          <p:nvPr>
            <p:ph idx="10"/>
          </p:nvPr>
        </p:nvSpPr>
        <p:spPr>
          <a:xfrm>
            <a:off x="4661012" y="1202681"/>
            <a:ext cx="4025788"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cxnSp>
        <p:nvCxnSpPr>
          <p:cNvPr id="11" name="Straight Connector 10"/>
          <p:cNvCxnSpPr/>
          <p:nvPr userDrawn="1"/>
        </p:nvCxnSpPr>
        <p:spPr>
          <a:xfrm>
            <a:off x="4572055" y="1201119"/>
            <a:ext cx="0" cy="333042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016174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a:latin typeface="Trebuchet MS" charset="0"/>
                <a:ea typeface="Trebuchet MS" charset="0"/>
                <a:cs typeface="Trebuchet MS" charset="0"/>
              </a:defRPr>
            </a:lvl1pPr>
          </a:lstStyle>
          <a:p>
            <a:r>
              <a:rPr lang="en-US" dirty="0" smtClean="0"/>
              <a:t>CLICK TO EDIT MASTER TITLE STYLE</a:t>
            </a:r>
            <a:endParaRPr lang="en-US" dirty="0"/>
          </a:p>
        </p:txBody>
      </p:sp>
      <p:sp>
        <p:nvSpPr>
          <p:cNvPr id="6" name="Text Placeholder 24"/>
          <p:cNvSpPr>
            <a:spLocks noGrp="1"/>
          </p:cNvSpPr>
          <p:nvPr>
            <p:ph type="body" sz="quarter" idx="14"/>
          </p:nvPr>
        </p:nvSpPr>
        <p:spPr>
          <a:xfrm>
            <a:off x="685754" y="3304795"/>
            <a:ext cx="2280431" cy="1064904"/>
          </a:xfrm>
        </p:spPr>
        <p:txBody>
          <a:bodyPr>
            <a:noAutofit/>
          </a:bodyPr>
          <a:lstStyle>
            <a:lvl1pPr marL="0" indent="0">
              <a:spcBef>
                <a:spcPts val="500"/>
              </a:spcBef>
              <a:buNone/>
              <a:defRPr sz="1800" baseline="0"/>
            </a:lvl1pPr>
            <a:lvl2pPr>
              <a:defRPr sz="1000" baseline="0"/>
            </a:lvl2pPr>
          </a:lstStyle>
          <a:p>
            <a:pPr lvl="0"/>
            <a:r>
              <a:rPr lang="en-US" dirty="0" smtClean="0"/>
              <a:t>Click to edit Master text styles</a:t>
            </a:r>
          </a:p>
        </p:txBody>
      </p:sp>
      <p:sp>
        <p:nvSpPr>
          <p:cNvPr id="7" name="Text Placeholder 24"/>
          <p:cNvSpPr>
            <a:spLocks noGrp="1"/>
          </p:cNvSpPr>
          <p:nvPr>
            <p:ph type="body" sz="quarter" idx="15"/>
          </p:nvPr>
        </p:nvSpPr>
        <p:spPr>
          <a:xfrm>
            <a:off x="3427412" y="3304795"/>
            <a:ext cx="2285565"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vl1pPr>
            <a:lvl2pPr>
              <a:defRPr sz="1000" baseline="0"/>
            </a:lvl2pPr>
          </a:lstStyle>
          <a:p>
            <a:pPr lvl="0"/>
            <a:r>
              <a:rPr lang="en-US" dirty="0" smtClean="0"/>
              <a:t>Click to edit Master text styles</a:t>
            </a:r>
          </a:p>
        </p:txBody>
      </p:sp>
      <p:sp>
        <p:nvSpPr>
          <p:cNvPr id="8" name="Text Placeholder 24"/>
          <p:cNvSpPr>
            <a:spLocks noGrp="1"/>
          </p:cNvSpPr>
          <p:nvPr>
            <p:ph type="body" sz="quarter" idx="16"/>
          </p:nvPr>
        </p:nvSpPr>
        <p:spPr>
          <a:xfrm>
            <a:off x="6174203" y="3304795"/>
            <a:ext cx="2290066" cy="914400"/>
          </a:xfrm>
        </p:spPr>
        <p:txBody>
          <a:bodyPr>
            <a:noAutofit/>
          </a:bodyPr>
          <a:lstStyle>
            <a:lvl1pPr marL="0" indent="0">
              <a:spcBef>
                <a:spcPts val="500"/>
              </a:spcBef>
              <a:buNone/>
              <a:defRPr sz="1800" baseline="0"/>
            </a:lvl1pPr>
          </a:lstStyle>
          <a:p>
            <a:pPr lvl="0"/>
            <a:r>
              <a:rPr lang="en-US" dirty="0" smtClean="0"/>
              <a:t>Click to edit Master text styles</a:t>
            </a:r>
          </a:p>
        </p:txBody>
      </p:sp>
      <p:sp>
        <p:nvSpPr>
          <p:cNvPr id="13" name="Content Placeholder 9"/>
          <p:cNvSpPr>
            <a:spLocks noGrp="1"/>
          </p:cNvSpPr>
          <p:nvPr>
            <p:ph sz="quarter" idx="17"/>
          </p:nvPr>
        </p:nvSpPr>
        <p:spPr>
          <a:xfrm>
            <a:off x="790951" y="1201119"/>
            <a:ext cx="2047939" cy="2055124"/>
          </a:xfrm>
          <a:ln w="12700">
            <a:solidFill>
              <a:srgbClr val="6C6C6C"/>
            </a:solidFill>
          </a:ln>
        </p:spPr>
        <p:txBody>
          <a:bodyPr/>
          <a:lstStyle/>
          <a:p>
            <a:pPr lvl="0"/>
            <a:r>
              <a:rPr lang="en-US" dirty="0" smtClean="0"/>
              <a:t>Click to edit Master text styles</a:t>
            </a:r>
          </a:p>
        </p:txBody>
      </p:sp>
      <p:sp>
        <p:nvSpPr>
          <p:cNvPr id="14" name="Content Placeholder 9"/>
          <p:cNvSpPr>
            <a:spLocks noGrp="1"/>
          </p:cNvSpPr>
          <p:nvPr>
            <p:ph sz="quarter" idx="18"/>
          </p:nvPr>
        </p:nvSpPr>
        <p:spPr>
          <a:xfrm>
            <a:off x="3533681" y="1201119"/>
            <a:ext cx="2047939" cy="2055124"/>
          </a:xfrm>
          <a:ln w="12700">
            <a:solidFill>
              <a:srgbClr val="6C6C6C"/>
            </a:solidFill>
          </a:ln>
        </p:spPr>
        <p:txBody>
          <a:bodyPr/>
          <a:lstStyle/>
          <a:p>
            <a:pPr lvl="0"/>
            <a:r>
              <a:rPr lang="en-US" dirty="0" smtClean="0"/>
              <a:t>Click to edit Master text styles</a:t>
            </a:r>
          </a:p>
        </p:txBody>
      </p:sp>
      <p:sp>
        <p:nvSpPr>
          <p:cNvPr id="15" name="Content Placeholder 9"/>
          <p:cNvSpPr>
            <a:spLocks noGrp="1"/>
          </p:cNvSpPr>
          <p:nvPr>
            <p:ph sz="quarter" idx="19"/>
          </p:nvPr>
        </p:nvSpPr>
        <p:spPr>
          <a:xfrm>
            <a:off x="6274264" y="1201119"/>
            <a:ext cx="2047939" cy="2055124"/>
          </a:xfrm>
          <a:ln w="12700">
            <a:solidFill>
              <a:srgbClr val="6C6C6C"/>
            </a:solidFill>
          </a:ln>
        </p:spPr>
        <p:txBody>
          <a:bodyPr/>
          <a:lstStyle/>
          <a:p>
            <a:pPr lvl="0"/>
            <a:r>
              <a:rPr lang="en-US" dirty="0" smtClean="0"/>
              <a:t>Click to edit Master text styles</a:t>
            </a:r>
          </a:p>
        </p:txBody>
      </p:sp>
    </p:spTree>
    <p:extLst>
      <p:ext uri="{BB962C8B-B14F-4D97-AF65-F5344CB8AC3E}">
        <p14:creationId xmlns:p14="http://schemas.microsoft.com/office/powerpoint/2010/main" val="88049249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i="0" baseline="0">
                <a:solidFill>
                  <a:srgbClr val="0071AD"/>
                </a:solidFill>
                <a:latin typeface="Trebuchet MS" charset="0"/>
                <a:ea typeface="Trebuchet MS" charset="0"/>
                <a:cs typeface="Trebuchet MS" charset="0"/>
              </a:defRPr>
            </a:lvl1pPr>
          </a:lstStyle>
          <a:p>
            <a:r>
              <a:rPr lang="en-US" dirty="0" smtClean="0"/>
              <a:t>CLICK TO EDIT MASTER TITLE STYLE</a:t>
            </a:r>
            <a:endParaRPr lang="en-US" dirty="0"/>
          </a:p>
        </p:txBody>
      </p:sp>
      <p:sp>
        <p:nvSpPr>
          <p:cNvPr id="20" name="Picture Placeholder 19"/>
          <p:cNvSpPr>
            <a:spLocks noGrp="1"/>
          </p:cNvSpPr>
          <p:nvPr>
            <p:ph type="pic" sz="quarter" idx="11"/>
          </p:nvPr>
        </p:nvSpPr>
        <p:spPr>
          <a:xfrm>
            <a:off x="331773" y="1201119"/>
            <a:ext cx="1597853" cy="2055124"/>
          </a:xfrm>
          <a:ln w="12700">
            <a:solidFill>
              <a:srgbClr val="6C6C6C"/>
            </a:solidFill>
          </a:ln>
        </p:spPr>
        <p:txBody>
          <a:bodyPr>
            <a:normAutofit/>
          </a:bodyPr>
          <a:lstStyle>
            <a:lvl1pPr marL="0" indent="0">
              <a:buNone/>
              <a:defRPr sz="1200"/>
            </a:lvl1pPr>
          </a:lstStyle>
          <a:p>
            <a:endParaRPr lang="en-US" dirty="0"/>
          </a:p>
        </p:txBody>
      </p:sp>
      <p:sp>
        <p:nvSpPr>
          <p:cNvPr id="21" name="Picture Placeholder 19"/>
          <p:cNvSpPr>
            <a:spLocks noGrp="1"/>
          </p:cNvSpPr>
          <p:nvPr>
            <p:ph type="pic" sz="quarter" idx="12"/>
          </p:nvPr>
        </p:nvSpPr>
        <p:spPr>
          <a:xfrm>
            <a:off x="2618210" y="1201119"/>
            <a:ext cx="1594414" cy="2055124"/>
          </a:xfrm>
          <a:ln w="12700">
            <a:solidFill>
              <a:srgbClr val="6C6C6C"/>
            </a:solidFill>
          </a:ln>
        </p:spPr>
        <p:txBody>
          <a:bodyPr>
            <a:normAutofit/>
          </a:bodyPr>
          <a:lstStyle>
            <a:lvl1pPr marL="0" indent="0">
              <a:buNone/>
              <a:defRPr sz="1200"/>
            </a:lvl1pPr>
          </a:lstStyle>
          <a:p>
            <a:endParaRPr lang="en-US" dirty="0"/>
          </a:p>
        </p:txBody>
      </p:sp>
      <p:sp>
        <p:nvSpPr>
          <p:cNvPr id="22" name="Picture Placeholder 19"/>
          <p:cNvSpPr>
            <a:spLocks noGrp="1"/>
          </p:cNvSpPr>
          <p:nvPr>
            <p:ph type="pic" sz="quarter" idx="13"/>
          </p:nvPr>
        </p:nvSpPr>
        <p:spPr>
          <a:xfrm>
            <a:off x="4898641" y="1201119"/>
            <a:ext cx="1599995" cy="2055124"/>
          </a:xfrm>
          <a:ln w="12700">
            <a:solidFill>
              <a:srgbClr val="6C6C6C"/>
            </a:solidFill>
          </a:ln>
        </p:spPr>
        <p:txBody>
          <a:bodyPr>
            <a:normAutofit/>
          </a:bodyPr>
          <a:lstStyle>
            <a:lvl1pPr marL="0" indent="0">
              <a:buNone/>
              <a:defRPr sz="1200"/>
            </a:lvl1pPr>
          </a:lstStyle>
          <a:p>
            <a:endParaRPr lang="en-US" dirty="0"/>
          </a:p>
        </p:txBody>
      </p:sp>
      <p:sp>
        <p:nvSpPr>
          <p:cNvPr id="25" name="Text Placeholder 24"/>
          <p:cNvSpPr>
            <a:spLocks noGrp="1"/>
          </p:cNvSpPr>
          <p:nvPr>
            <p:ph type="body" sz="quarter" idx="14"/>
          </p:nvPr>
        </p:nvSpPr>
        <p:spPr>
          <a:xfrm>
            <a:off x="221923" y="3304795"/>
            <a:ext cx="1810333" cy="1064904"/>
          </a:xfrm>
        </p:spPr>
        <p:txBody>
          <a:bodyPr>
            <a:noAutofit/>
          </a:bodyPr>
          <a:lstStyle>
            <a:lvl1pPr marL="0" indent="0">
              <a:spcBef>
                <a:spcPts val="500"/>
              </a:spcBef>
              <a:buNone/>
              <a:defRPr sz="1800" baseline="0"/>
            </a:lvl1pPr>
            <a:lvl2pPr>
              <a:defRPr sz="1000" baseline="0"/>
            </a:lvl2pPr>
          </a:lstStyle>
          <a:p>
            <a:pPr lvl="0"/>
            <a:r>
              <a:rPr lang="en-US" dirty="0" smtClean="0"/>
              <a:t>Click to edit Master text styles</a:t>
            </a:r>
          </a:p>
        </p:txBody>
      </p:sp>
      <p:sp>
        <p:nvSpPr>
          <p:cNvPr id="26" name="Text Placeholder 24"/>
          <p:cNvSpPr>
            <a:spLocks noGrp="1"/>
          </p:cNvSpPr>
          <p:nvPr>
            <p:ph type="body" sz="quarter" idx="15"/>
          </p:nvPr>
        </p:nvSpPr>
        <p:spPr>
          <a:xfrm>
            <a:off x="2513014" y="3304795"/>
            <a:ext cx="1810386" cy="914400"/>
          </a:xfrm>
        </p:spPr>
        <p:txBody>
          <a:bodyPr>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aseline="0"/>
            </a:lvl1pPr>
            <a:lvl2pPr>
              <a:defRPr sz="1000" baseline="0"/>
            </a:lvl2pPr>
          </a:lstStyle>
          <a:p>
            <a:pPr lvl="0"/>
            <a:r>
              <a:rPr lang="en-US" dirty="0" smtClean="0"/>
              <a:t>Click to edit Master text styles</a:t>
            </a:r>
          </a:p>
        </p:txBody>
      </p:sp>
      <p:sp>
        <p:nvSpPr>
          <p:cNvPr id="27" name="Text Placeholder 24"/>
          <p:cNvSpPr>
            <a:spLocks noGrp="1"/>
          </p:cNvSpPr>
          <p:nvPr>
            <p:ph type="body" sz="quarter" idx="16"/>
          </p:nvPr>
        </p:nvSpPr>
        <p:spPr>
          <a:xfrm>
            <a:off x="4793445" y="3304795"/>
            <a:ext cx="1821099" cy="914400"/>
          </a:xfrm>
        </p:spPr>
        <p:txBody>
          <a:bodyPr>
            <a:noAutofit/>
          </a:bodyPr>
          <a:lstStyle>
            <a:lvl1pPr marL="0" indent="0">
              <a:spcBef>
                <a:spcPts val="500"/>
              </a:spcBef>
              <a:buNone/>
              <a:defRPr sz="1800" baseline="0"/>
            </a:lvl1pPr>
          </a:lstStyle>
          <a:p>
            <a:pPr lvl="0"/>
            <a:r>
              <a:rPr lang="en-US" dirty="0" smtClean="0"/>
              <a:t>Click to edit Master text styles</a:t>
            </a:r>
          </a:p>
        </p:txBody>
      </p:sp>
      <p:sp>
        <p:nvSpPr>
          <p:cNvPr id="43" name="Picture Placeholder 19"/>
          <p:cNvSpPr>
            <a:spLocks noGrp="1"/>
          </p:cNvSpPr>
          <p:nvPr>
            <p:ph type="pic" sz="quarter" idx="17"/>
          </p:nvPr>
        </p:nvSpPr>
        <p:spPr>
          <a:xfrm>
            <a:off x="7189786" y="1217303"/>
            <a:ext cx="1597427" cy="2055124"/>
          </a:xfrm>
          <a:ln w="12700">
            <a:solidFill>
              <a:srgbClr val="6C6C6C"/>
            </a:solidFill>
          </a:ln>
        </p:spPr>
        <p:txBody>
          <a:bodyPr>
            <a:normAutofit/>
          </a:bodyPr>
          <a:lstStyle>
            <a:lvl1pPr marL="0" indent="0">
              <a:buNone/>
              <a:defRPr sz="1200"/>
            </a:lvl1pPr>
          </a:lstStyle>
          <a:p>
            <a:endParaRPr lang="en-US" dirty="0"/>
          </a:p>
        </p:txBody>
      </p:sp>
      <p:sp>
        <p:nvSpPr>
          <p:cNvPr id="44" name="Text Placeholder 24"/>
          <p:cNvSpPr>
            <a:spLocks noGrp="1"/>
          </p:cNvSpPr>
          <p:nvPr>
            <p:ph type="body" sz="quarter" idx="18"/>
          </p:nvPr>
        </p:nvSpPr>
        <p:spPr>
          <a:xfrm>
            <a:off x="7084591" y="3320979"/>
            <a:ext cx="1821097" cy="914400"/>
          </a:xfrm>
        </p:spPr>
        <p:txBody>
          <a:bodyPr>
            <a:noAutofit/>
          </a:bodyPr>
          <a:lstStyle>
            <a:lvl1pPr marL="0" indent="0">
              <a:spcBef>
                <a:spcPts val="500"/>
              </a:spcBef>
              <a:buNone/>
              <a:defRPr sz="1800" baseline="0"/>
            </a:lvl1pPr>
          </a:lstStyle>
          <a:p>
            <a:pPr lvl="0"/>
            <a:r>
              <a:rPr lang="en-US" dirty="0" smtClean="0"/>
              <a:t>Click to edit Master text styles</a:t>
            </a:r>
          </a:p>
        </p:txBody>
      </p:sp>
    </p:spTree>
    <p:extLst>
      <p:ext uri="{BB962C8B-B14F-4D97-AF65-F5344CB8AC3E}">
        <p14:creationId xmlns:p14="http://schemas.microsoft.com/office/powerpoint/2010/main" val="105289095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
        <p:nvSpPr>
          <p:cNvPr id="5" name="Text Placeholder 2"/>
          <p:cNvSpPr>
            <a:spLocks noGrp="1"/>
          </p:cNvSpPr>
          <p:nvPr>
            <p:ph idx="10" hasCustomPrompt="1"/>
          </p:nvPr>
        </p:nvSpPr>
        <p:spPr>
          <a:xfrm>
            <a:off x="4661012" y="1202681"/>
            <a:ext cx="4025788" cy="3328859"/>
          </a:xfrm>
          <a:prstGeom prst="rect">
            <a:avLst/>
          </a:prstGeom>
        </p:spPr>
        <p:txBody>
          <a:bodyPr vert="horz" lIns="91440" tIns="45720" rIns="91440" bIns="45720" rtlCol="0">
            <a:normAutofit/>
          </a:bodyPr>
          <a:lstStyle>
            <a:lvl1pPr>
              <a:defRPr>
                <a:latin typeface="Trebuchet MS" charset="0"/>
              </a:defRPr>
            </a:lvl1pPr>
            <a:lvl2pPr>
              <a:defRPr>
                <a:latin typeface="Trebuchet MS" charset="0"/>
              </a:defRPr>
            </a:lvl2pPr>
            <a:lvl3pPr>
              <a:defRPr>
                <a:latin typeface="Trebuchet MS" charset="0"/>
              </a:defRPr>
            </a:lvl3pPr>
            <a:lvl4pPr>
              <a:defRPr>
                <a:latin typeface="Trebuchet MS" charset="0"/>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Content Placeholder 14"/>
          <p:cNvSpPr>
            <a:spLocks noGrp="1"/>
          </p:cNvSpPr>
          <p:nvPr>
            <p:ph sz="quarter" idx="13"/>
          </p:nvPr>
        </p:nvSpPr>
        <p:spPr>
          <a:xfrm>
            <a:off x="457200" y="1200150"/>
            <a:ext cx="4025788" cy="3331389"/>
          </a:xfrm>
        </p:spPr>
        <p:txBody>
          <a:bodyPr/>
          <a:lstStyle>
            <a:lvl5pPr>
              <a:defRPr>
                <a:latin typeface="Trebuchet MS" charset="0"/>
                <a:cs typeface="Trebuchet MS"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3813800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93465790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3" name="Content Placeholder 9"/>
          <p:cNvSpPr>
            <a:spLocks noGrp="1"/>
          </p:cNvSpPr>
          <p:nvPr>
            <p:ph sz="quarter" idx="17"/>
          </p:nvPr>
        </p:nvSpPr>
        <p:spPr>
          <a:xfrm>
            <a:off x="1" y="-1"/>
            <a:ext cx="2286000" cy="2569303"/>
          </a:xfrm>
          <a:ln w="12700">
            <a:noFill/>
          </a:ln>
        </p:spPr>
        <p:txBody>
          <a:bodyPr/>
          <a:lstStyle/>
          <a:p>
            <a:pPr lvl="0"/>
            <a:r>
              <a:rPr lang="en-US" dirty="0" smtClean="0"/>
              <a:t>Click to edit Master text styles</a:t>
            </a:r>
          </a:p>
        </p:txBody>
      </p:sp>
      <p:sp>
        <p:nvSpPr>
          <p:cNvPr id="4" name="Content Placeholder 9"/>
          <p:cNvSpPr>
            <a:spLocks noGrp="1"/>
          </p:cNvSpPr>
          <p:nvPr>
            <p:ph sz="quarter" idx="18"/>
          </p:nvPr>
        </p:nvSpPr>
        <p:spPr>
          <a:xfrm>
            <a:off x="0" y="2574197"/>
            <a:ext cx="2286001" cy="2569303"/>
          </a:xfrm>
          <a:ln w="12700">
            <a:noFill/>
          </a:ln>
        </p:spPr>
        <p:txBody>
          <a:bodyPr/>
          <a:lstStyle/>
          <a:p>
            <a:pPr lvl="0"/>
            <a:r>
              <a:rPr lang="en-US" dirty="0" smtClean="0"/>
              <a:t>Click to edit Master text styles</a:t>
            </a:r>
          </a:p>
        </p:txBody>
      </p:sp>
      <p:sp>
        <p:nvSpPr>
          <p:cNvPr id="6" name="Content Placeholder 9"/>
          <p:cNvSpPr>
            <a:spLocks noGrp="1"/>
          </p:cNvSpPr>
          <p:nvPr>
            <p:ph sz="quarter" idx="19"/>
          </p:nvPr>
        </p:nvSpPr>
        <p:spPr>
          <a:xfrm>
            <a:off x="2286000" y="-1"/>
            <a:ext cx="2286000" cy="2569303"/>
          </a:xfrm>
          <a:ln w="12700">
            <a:noFill/>
          </a:ln>
        </p:spPr>
        <p:txBody>
          <a:bodyPr/>
          <a:lstStyle/>
          <a:p>
            <a:pPr lvl="0"/>
            <a:r>
              <a:rPr lang="en-US" dirty="0" smtClean="0"/>
              <a:t>Click to edit Master text styles</a:t>
            </a:r>
          </a:p>
        </p:txBody>
      </p:sp>
      <p:sp>
        <p:nvSpPr>
          <p:cNvPr id="7" name="Content Placeholder 9"/>
          <p:cNvSpPr>
            <a:spLocks noGrp="1"/>
          </p:cNvSpPr>
          <p:nvPr>
            <p:ph sz="quarter" idx="20"/>
          </p:nvPr>
        </p:nvSpPr>
        <p:spPr>
          <a:xfrm>
            <a:off x="2285999" y="2574197"/>
            <a:ext cx="2286001" cy="2569303"/>
          </a:xfrm>
          <a:ln w="12700">
            <a:noFill/>
          </a:ln>
        </p:spPr>
        <p:txBody>
          <a:bodyPr/>
          <a:lstStyle/>
          <a:p>
            <a:pPr lvl="0"/>
            <a:r>
              <a:rPr lang="en-US" dirty="0" smtClean="0"/>
              <a:t>Click to edit Master text styles</a:t>
            </a:r>
          </a:p>
        </p:txBody>
      </p:sp>
      <p:sp>
        <p:nvSpPr>
          <p:cNvPr id="10" name="Content Placeholder 9"/>
          <p:cNvSpPr>
            <a:spLocks noGrp="1"/>
          </p:cNvSpPr>
          <p:nvPr>
            <p:ph sz="quarter" idx="21"/>
          </p:nvPr>
        </p:nvSpPr>
        <p:spPr>
          <a:xfrm>
            <a:off x="4572000" y="-1"/>
            <a:ext cx="2286000" cy="2569303"/>
          </a:xfrm>
          <a:ln w="12700">
            <a:noFill/>
          </a:ln>
        </p:spPr>
        <p:txBody>
          <a:bodyPr/>
          <a:lstStyle/>
          <a:p>
            <a:pPr lvl="0"/>
            <a:r>
              <a:rPr lang="en-US" dirty="0" smtClean="0"/>
              <a:t>Click to edit Master text styles</a:t>
            </a:r>
          </a:p>
        </p:txBody>
      </p:sp>
      <p:sp>
        <p:nvSpPr>
          <p:cNvPr id="11" name="Content Placeholder 9"/>
          <p:cNvSpPr>
            <a:spLocks noGrp="1"/>
          </p:cNvSpPr>
          <p:nvPr>
            <p:ph sz="quarter" idx="22"/>
          </p:nvPr>
        </p:nvSpPr>
        <p:spPr>
          <a:xfrm>
            <a:off x="4571999" y="2574197"/>
            <a:ext cx="2286001" cy="2569303"/>
          </a:xfrm>
          <a:ln w="12700">
            <a:noFill/>
          </a:ln>
        </p:spPr>
        <p:txBody>
          <a:bodyPr/>
          <a:lstStyle/>
          <a:p>
            <a:pPr lvl="0"/>
            <a:r>
              <a:rPr lang="en-US" dirty="0" smtClean="0"/>
              <a:t>Click to edit Master text styles</a:t>
            </a:r>
          </a:p>
        </p:txBody>
      </p:sp>
      <p:sp>
        <p:nvSpPr>
          <p:cNvPr id="12" name="Content Placeholder 9"/>
          <p:cNvSpPr>
            <a:spLocks noGrp="1"/>
          </p:cNvSpPr>
          <p:nvPr>
            <p:ph sz="quarter" idx="23"/>
          </p:nvPr>
        </p:nvSpPr>
        <p:spPr>
          <a:xfrm>
            <a:off x="6858000" y="-1"/>
            <a:ext cx="2286000" cy="2569303"/>
          </a:xfrm>
          <a:ln w="12700">
            <a:noFill/>
          </a:ln>
        </p:spPr>
        <p:txBody>
          <a:bodyPr/>
          <a:lstStyle/>
          <a:p>
            <a:pPr lvl="0"/>
            <a:r>
              <a:rPr lang="en-US" dirty="0" smtClean="0"/>
              <a:t>Click to edit Master text styles</a:t>
            </a:r>
          </a:p>
        </p:txBody>
      </p:sp>
      <p:sp>
        <p:nvSpPr>
          <p:cNvPr id="13" name="Content Placeholder 9"/>
          <p:cNvSpPr>
            <a:spLocks noGrp="1"/>
          </p:cNvSpPr>
          <p:nvPr>
            <p:ph sz="quarter" idx="24"/>
          </p:nvPr>
        </p:nvSpPr>
        <p:spPr>
          <a:xfrm>
            <a:off x="6857999" y="2574197"/>
            <a:ext cx="2286001" cy="2569303"/>
          </a:xfrm>
          <a:ln w="12700">
            <a:noFill/>
          </a:ln>
        </p:spPr>
        <p:txBody>
          <a:bodyPr/>
          <a:lstStyle/>
          <a:p>
            <a:pPr lvl="0"/>
            <a:r>
              <a:rPr lang="en-US" dirty="0" smtClean="0"/>
              <a:t>Click to edit Master text styles</a:t>
            </a:r>
          </a:p>
        </p:txBody>
      </p:sp>
    </p:spTree>
    <p:extLst>
      <p:ext uri="{BB962C8B-B14F-4D97-AF65-F5344CB8AC3E}">
        <p14:creationId xmlns:p14="http://schemas.microsoft.com/office/powerpoint/2010/main" val="2141895730"/>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Autofit/>
          </a:bodyPr>
          <a:lstStyle/>
          <a:p>
            <a:r>
              <a:rPr lang="en-US" dirty="0" smtClean="0"/>
              <a:t>CLICK TO EDIT MASTER TITLE</a:t>
            </a:r>
            <a:endParaRPr lang="en-US" dirty="0"/>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2017389735"/>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5" r:id="rId3"/>
    <p:sldLayoutId id="2147483650" r:id="rId4"/>
    <p:sldLayoutId id="2147483656" r:id="rId5"/>
    <p:sldLayoutId id="2147483652" r:id="rId6"/>
    <p:sldLayoutId id="2147483657" r:id="rId7"/>
    <p:sldLayoutId id="2147483658" r:id="rId8"/>
    <p:sldLayoutId id="2147483659" r:id="rId9"/>
    <p:sldLayoutId id="2147483660" r:id="rId10"/>
  </p:sldLayoutIdLst>
  <p:timing>
    <p:tnLst>
      <p:par>
        <p:cTn id="1" dur="indefinite" restart="never" nodeType="tmRoot"/>
      </p:par>
    </p:tnLst>
  </p:timing>
  <p:txStyles>
    <p:titleStyle>
      <a:lvl1pPr algn="ctr" defTabSz="457200" rtl="0" eaLnBrk="1" latinLnBrk="0" hangingPunct="1">
        <a:spcBef>
          <a:spcPct val="0"/>
        </a:spcBef>
        <a:buNone/>
        <a:defRPr sz="3000" b="0" i="0" kern="1200" spc="300" baseline="0">
          <a:solidFill>
            <a:srgbClr val="0071AD"/>
          </a:solidFill>
          <a:latin typeface="Trebuchet MS" charset="0"/>
          <a:ea typeface="Trebuchet MS" charset="0"/>
          <a:cs typeface="Trebuchet MS" charset="0"/>
        </a:defRPr>
      </a:lvl1pPr>
    </p:titleStyle>
    <p:bodyStyle>
      <a:lvl1pPr marL="342900" indent="-342900" algn="l" defTabSz="457200" rtl="0" eaLnBrk="1" latinLnBrk="0" hangingPunct="1">
        <a:spcBef>
          <a:spcPct val="20000"/>
        </a:spcBef>
        <a:buFont typeface="Arial"/>
        <a:buChar char="•"/>
        <a:defRPr sz="1800" b="0" i="0" kern="1200" baseline="0">
          <a:solidFill>
            <a:srgbClr val="6C6C6C"/>
          </a:solidFill>
          <a:latin typeface="Trebuchet MS" charset="0"/>
          <a:ea typeface="+mn-ea"/>
          <a:cs typeface="Trebuchet MS"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Trebuchet MS" charset="0"/>
          <a:ea typeface="+mn-ea"/>
          <a:cs typeface="Trebuchet MS"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Trebuchet MS" charset="0"/>
          <a:ea typeface="+mn-ea"/>
          <a:cs typeface="Trebuchet MS"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Trebuchet MS" charset="0"/>
          <a:ea typeface="+mn-ea"/>
          <a:cs typeface="Trebuchet MS"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eg"/><Relationship Id="rId6" Type="http://schemas.openxmlformats.org/officeDocument/2006/relationships/image" Target="../media/image29.jpeg"/><Relationship Id="rId7" Type="http://schemas.openxmlformats.org/officeDocument/2006/relationships/image" Target="../media/image30.tiff"/><Relationship Id="rId8" Type="http://schemas.openxmlformats.org/officeDocument/2006/relationships/image" Target="../media/image31.jpg"/><Relationship Id="rId9" Type="http://schemas.openxmlformats.org/officeDocument/2006/relationships/image" Target="../media/image32.jpg"/><Relationship Id="rId10" Type="http://schemas.openxmlformats.org/officeDocument/2006/relationships/image" Target="../media/image33.tiff"/><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34.tif"/><Relationship Id="rId4" Type="http://schemas.openxmlformats.org/officeDocument/2006/relationships/image" Target="../media/image35.tif"/><Relationship Id="rId5" Type="http://schemas.openxmlformats.org/officeDocument/2006/relationships/image" Target="../media/image36.jpeg"/><Relationship Id="rId6" Type="http://schemas.openxmlformats.org/officeDocument/2006/relationships/image" Target="../media/image37.jpeg"/><Relationship Id="rId7" Type="http://schemas.openxmlformats.org/officeDocument/2006/relationships/image" Target="../media/image38.png"/><Relationship Id="rId8" Type="http://schemas.openxmlformats.org/officeDocument/2006/relationships/image" Target="../media/image39.jpeg"/><Relationship Id="rId9" Type="http://schemas.openxmlformats.org/officeDocument/2006/relationships/image" Target="../media/image40.jpeg"/><Relationship Id="rId10" Type="http://schemas.openxmlformats.org/officeDocument/2006/relationships/image" Target="../media/image41.jpeg"/><Relationship Id="rId1" Type="http://schemas.openxmlformats.org/officeDocument/2006/relationships/slideLayout" Target="../slideLayouts/slideLayout9.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6.jpeg"/><Relationship Id="rId5" Type="http://schemas.openxmlformats.org/officeDocument/2006/relationships/image" Target="../media/image47.jpeg"/><Relationship Id="rId6" Type="http://schemas.openxmlformats.org/officeDocument/2006/relationships/image" Target="../media/image48.jpeg"/><Relationship Id="rId7" Type="http://schemas.openxmlformats.org/officeDocument/2006/relationships/image" Target="../media/image49.jpeg"/><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20" Type="http://schemas.openxmlformats.org/officeDocument/2006/relationships/image" Target="../media/image67.jpeg"/><Relationship Id="rId21" Type="http://schemas.openxmlformats.org/officeDocument/2006/relationships/image" Target="../media/image68.jpeg"/><Relationship Id="rId22" Type="http://schemas.openxmlformats.org/officeDocument/2006/relationships/image" Target="../media/image69.jpeg"/><Relationship Id="rId23" Type="http://schemas.openxmlformats.org/officeDocument/2006/relationships/image" Target="../media/image70.jpeg"/><Relationship Id="rId24" Type="http://schemas.openxmlformats.org/officeDocument/2006/relationships/image" Target="../media/image71.jpeg"/><Relationship Id="rId25" Type="http://schemas.openxmlformats.org/officeDocument/2006/relationships/image" Target="../media/image72.jpeg"/><Relationship Id="rId26" Type="http://schemas.openxmlformats.org/officeDocument/2006/relationships/image" Target="../media/image73.jpeg"/><Relationship Id="rId27" Type="http://schemas.openxmlformats.org/officeDocument/2006/relationships/image" Target="../media/image74.jpeg"/><Relationship Id="rId28" Type="http://schemas.openxmlformats.org/officeDocument/2006/relationships/image" Target="../media/image75.jpeg"/><Relationship Id="rId29" Type="http://schemas.openxmlformats.org/officeDocument/2006/relationships/image" Target="../media/image76.jpeg"/><Relationship Id="rId1" Type="http://schemas.openxmlformats.org/officeDocument/2006/relationships/slideLayout" Target="../slideLayouts/slideLayout8.xml"/><Relationship Id="rId2" Type="http://schemas.openxmlformats.org/officeDocument/2006/relationships/notesSlide" Target="../notesSlides/notesSlide15.xml"/><Relationship Id="rId3" Type="http://schemas.openxmlformats.org/officeDocument/2006/relationships/image" Target="../media/image50.jpeg"/><Relationship Id="rId4" Type="http://schemas.openxmlformats.org/officeDocument/2006/relationships/image" Target="../media/image51.jpeg"/><Relationship Id="rId5" Type="http://schemas.openxmlformats.org/officeDocument/2006/relationships/image" Target="../media/image52.jpeg"/><Relationship Id="rId30" Type="http://schemas.openxmlformats.org/officeDocument/2006/relationships/image" Target="../media/image77.jpeg"/><Relationship Id="rId31" Type="http://schemas.openxmlformats.org/officeDocument/2006/relationships/image" Target="../media/image78.jpeg"/><Relationship Id="rId32" Type="http://schemas.openxmlformats.org/officeDocument/2006/relationships/image" Target="../media/image79.jpeg"/><Relationship Id="rId9" Type="http://schemas.openxmlformats.org/officeDocument/2006/relationships/image" Target="../media/image56.jpeg"/><Relationship Id="rId6" Type="http://schemas.openxmlformats.org/officeDocument/2006/relationships/image" Target="../media/image53.jpeg"/><Relationship Id="rId7" Type="http://schemas.openxmlformats.org/officeDocument/2006/relationships/image" Target="../media/image54.jpeg"/><Relationship Id="rId8" Type="http://schemas.openxmlformats.org/officeDocument/2006/relationships/image" Target="../media/image55.jpeg"/><Relationship Id="rId33" Type="http://schemas.openxmlformats.org/officeDocument/2006/relationships/image" Target="../media/image80.jpeg"/><Relationship Id="rId34" Type="http://schemas.openxmlformats.org/officeDocument/2006/relationships/image" Target="../media/image81.jpeg"/><Relationship Id="rId10" Type="http://schemas.openxmlformats.org/officeDocument/2006/relationships/image" Target="../media/image57.jpeg"/><Relationship Id="rId11" Type="http://schemas.openxmlformats.org/officeDocument/2006/relationships/image" Target="../media/image58.jpeg"/><Relationship Id="rId12" Type="http://schemas.openxmlformats.org/officeDocument/2006/relationships/image" Target="../media/image59.jpeg"/><Relationship Id="rId13" Type="http://schemas.openxmlformats.org/officeDocument/2006/relationships/image" Target="../media/image60.jpeg"/><Relationship Id="rId14" Type="http://schemas.openxmlformats.org/officeDocument/2006/relationships/image" Target="../media/image61.jpeg"/><Relationship Id="rId15" Type="http://schemas.openxmlformats.org/officeDocument/2006/relationships/image" Target="../media/image62.jpeg"/><Relationship Id="rId16" Type="http://schemas.openxmlformats.org/officeDocument/2006/relationships/image" Target="../media/image63.jpeg"/><Relationship Id="rId17" Type="http://schemas.openxmlformats.org/officeDocument/2006/relationships/image" Target="../media/image64.jpeg"/><Relationship Id="rId18" Type="http://schemas.openxmlformats.org/officeDocument/2006/relationships/image" Target="../media/image65.jpeg"/><Relationship Id="rId19"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21.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83.jpeg"/></Relationships>
</file>

<file path=ppt/slides/_rels/slide18.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5" Type="http://schemas.openxmlformats.org/officeDocument/2006/relationships/image" Target="../media/image88.png"/><Relationship Id="rId6" Type="http://schemas.openxmlformats.org/officeDocument/2006/relationships/image" Target="../media/image89.png"/><Relationship Id="rId7" Type="http://schemas.openxmlformats.org/officeDocument/2006/relationships/image" Target="../media/image90.png"/><Relationship Id="rId8" Type="http://schemas.openxmlformats.org/officeDocument/2006/relationships/image" Target="../media/image91.png"/><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95.png"/><Relationship Id="rId4" Type="http://schemas.openxmlformats.org/officeDocument/2006/relationships/image" Target="../media/image96.png"/><Relationship Id="rId5" Type="http://schemas.openxmlformats.org/officeDocument/2006/relationships/image" Target="../media/image97.png"/><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9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99.jpeg"/></Relationships>
</file>

<file path=ppt/slides/_rels/slide24.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jpeg"/><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103.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4.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05.jpeg"/></Relationships>
</file>

<file path=ppt/slides/_rels/slide29.xml.rels><?xml version="1.0" encoding="UTF-8" standalone="yes"?>
<Relationships xmlns="http://schemas.openxmlformats.org/package/2006/relationships"><Relationship Id="rId3" Type="http://schemas.openxmlformats.org/officeDocument/2006/relationships/image" Target="../media/image106.jpeg"/><Relationship Id="rId4" Type="http://schemas.openxmlformats.org/officeDocument/2006/relationships/image" Target="../media/image107.jpg"/><Relationship Id="rId5" Type="http://schemas.openxmlformats.org/officeDocument/2006/relationships/image" Target="../media/image108.jpe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10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11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111.jpeg"/></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4" Type="http://schemas.openxmlformats.org/officeDocument/2006/relationships/image" Target="../media/image113.jpeg"/><Relationship Id="rId5" Type="http://schemas.openxmlformats.org/officeDocument/2006/relationships/image" Target="../media/image114.jpeg"/><Relationship Id="rId6" Type="http://schemas.openxmlformats.org/officeDocument/2006/relationships/image" Target="../media/image115.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99.jpeg"/></Relationships>
</file>

<file path=ppt/slides/_rels/slide35.xml.rels><?xml version="1.0" encoding="UTF-8" standalone="yes"?>
<Relationships xmlns="http://schemas.openxmlformats.org/package/2006/relationships"><Relationship Id="rId11" Type="http://schemas.openxmlformats.org/officeDocument/2006/relationships/image" Target="../media/image124.jpeg"/><Relationship Id="rId12" Type="http://schemas.openxmlformats.org/officeDocument/2006/relationships/image" Target="../media/image125.jpeg"/><Relationship Id="rId1" Type="http://schemas.openxmlformats.org/officeDocument/2006/relationships/slideLayout" Target="../slideLayouts/slideLayout8.xml"/><Relationship Id="rId2" Type="http://schemas.openxmlformats.org/officeDocument/2006/relationships/notesSlide" Target="../notesSlides/notesSlide34.xml"/><Relationship Id="rId3" Type="http://schemas.openxmlformats.org/officeDocument/2006/relationships/image" Target="../media/image116.jpeg"/><Relationship Id="rId4" Type="http://schemas.openxmlformats.org/officeDocument/2006/relationships/image" Target="../media/image117.jpeg"/><Relationship Id="rId5" Type="http://schemas.openxmlformats.org/officeDocument/2006/relationships/image" Target="../media/image118.jpeg"/><Relationship Id="rId6" Type="http://schemas.openxmlformats.org/officeDocument/2006/relationships/image" Target="../media/image119.jpeg"/><Relationship Id="rId7" Type="http://schemas.openxmlformats.org/officeDocument/2006/relationships/image" Target="../media/image120.jpeg"/><Relationship Id="rId8" Type="http://schemas.openxmlformats.org/officeDocument/2006/relationships/image" Target="../media/image121.jpeg"/><Relationship Id="rId9" Type="http://schemas.openxmlformats.org/officeDocument/2006/relationships/image" Target="../media/image122.jpeg"/><Relationship Id="rId10" Type="http://schemas.openxmlformats.org/officeDocument/2006/relationships/image" Target="../media/image12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26.jpeg"/></Relationships>
</file>

<file path=ppt/slides/_rels/slide37.xml.rels><?xml version="1.0" encoding="UTF-8" standalone="yes"?>
<Relationships xmlns="http://schemas.openxmlformats.org/package/2006/relationships"><Relationship Id="rId3" Type="http://schemas.openxmlformats.org/officeDocument/2006/relationships/image" Target="../media/image127.png"/><Relationship Id="rId4" Type="http://schemas.openxmlformats.org/officeDocument/2006/relationships/image" Target="../media/image128.png"/><Relationship Id="rId5" Type="http://schemas.openxmlformats.org/officeDocument/2006/relationships/image" Target="../media/image129.png"/><Relationship Id="rId6" Type="http://schemas.openxmlformats.org/officeDocument/2006/relationships/image" Target="../media/image130.png"/><Relationship Id="rId7" Type="http://schemas.openxmlformats.org/officeDocument/2006/relationships/image" Target="../media/image131.png"/><Relationship Id="rId8" Type="http://schemas.openxmlformats.org/officeDocument/2006/relationships/image" Target="../media/image132.png"/><Relationship Id="rId1" Type="http://schemas.openxmlformats.org/officeDocument/2006/relationships/slideLayout" Target="../slideLayouts/slideLayout8.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4" Type="http://schemas.openxmlformats.org/officeDocument/2006/relationships/image" Target="../media/image134.png"/><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3" Type="http://schemas.openxmlformats.org/officeDocument/2006/relationships/image" Target="../media/image135.jpeg"/><Relationship Id="rId4"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1" Type="http://schemas.openxmlformats.org/officeDocument/2006/relationships/image" Target="../media/image145.jpeg"/><Relationship Id="rId12" Type="http://schemas.openxmlformats.org/officeDocument/2006/relationships/image" Target="../media/image146.jpeg"/><Relationship Id="rId13" Type="http://schemas.openxmlformats.org/officeDocument/2006/relationships/image" Target="../media/image147.jpeg"/><Relationship Id="rId14" Type="http://schemas.openxmlformats.org/officeDocument/2006/relationships/image" Target="../media/image148.jpeg"/><Relationship Id="rId15" Type="http://schemas.openxmlformats.org/officeDocument/2006/relationships/image" Target="../media/image149.jpeg"/><Relationship Id="rId16" Type="http://schemas.openxmlformats.org/officeDocument/2006/relationships/image" Target="../media/image150.jpeg"/><Relationship Id="rId17" Type="http://schemas.openxmlformats.org/officeDocument/2006/relationships/image" Target="../media/image151.jpeg"/><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137.jpeg"/><Relationship Id="rId4" Type="http://schemas.openxmlformats.org/officeDocument/2006/relationships/image" Target="../media/image138.jpeg"/><Relationship Id="rId5" Type="http://schemas.openxmlformats.org/officeDocument/2006/relationships/image" Target="../media/image139.jpeg"/><Relationship Id="rId6" Type="http://schemas.openxmlformats.org/officeDocument/2006/relationships/image" Target="../media/image140.jpeg"/><Relationship Id="rId7" Type="http://schemas.openxmlformats.org/officeDocument/2006/relationships/image" Target="../media/image141.jpeg"/><Relationship Id="rId8" Type="http://schemas.openxmlformats.org/officeDocument/2006/relationships/image" Target="../media/image142.jpeg"/><Relationship Id="rId9" Type="http://schemas.openxmlformats.org/officeDocument/2006/relationships/image" Target="../media/image143.jpeg"/><Relationship Id="rId10" Type="http://schemas.openxmlformats.org/officeDocument/2006/relationships/image" Target="../media/image144.jpeg"/></Relationships>
</file>

<file path=ppt/slides/_rels/slide41.xml.rels><?xml version="1.0" encoding="UTF-8" standalone="yes"?>
<Relationships xmlns="http://schemas.openxmlformats.org/package/2006/relationships"><Relationship Id="rId3" Type="http://schemas.openxmlformats.org/officeDocument/2006/relationships/image" Target="../media/image152.jpeg"/><Relationship Id="rId4" Type="http://schemas.openxmlformats.org/officeDocument/2006/relationships/image" Target="../media/image153.png"/><Relationship Id="rId5" Type="http://schemas.openxmlformats.org/officeDocument/2006/relationships/image" Target="../media/image154.jpeg"/><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2.xml.rels><?xml version="1.0" encoding="UTF-8" standalone="yes"?>
<Relationships xmlns="http://schemas.openxmlformats.org/package/2006/relationships"><Relationship Id="rId3" Type="http://schemas.openxmlformats.org/officeDocument/2006/relationships/image" Target="../media/image155.jpg"/><Relationship Id="rId4" Type="http://schemas.openxmlformats.org/officeDocument/2006/relationships/image" Target="../media/image156.jpeg"/><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3.xml.rels><?xml version="1.0" encoding="UTF-8" standalone="yes"?>
<Relationships xmlns="http://schemas.openxmlformats.org/package/2006/relationships"><Relationship Id="rId3" Type="http://schemas.openxmlformats.org/officeDocument/2006/relationships/image" Target="../media/image99.jpeg"/><Relationship Id="rId4" Type="http://schemas.openxmlformats.org/officeDocument/2006/relationships/image" Target="../media/image157.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5.xml.rels><?xml version="1.0" encoding="UTF-8" standalone="yes"?>
<Relationships xmlns="http://schemas.openxmlformats.org/package/2006/relationships"><Relationship Id="rId3" Type="http://schemas.openxmlformats.org/officeDocument/2006/relationships/image" Target="../media/image158.jpeg"/><Relationship Id="rId4" Type="http://schemas.openxmlformats.org/officeDocument/2006/relationships/image" Target="../media/image159.jpeg"/><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3" Type="http://schemas.openxmlformats.org/officeDocument/2006/relationships/image" Target="../media/image160.jpeg"/><Relationship Id="rId4" Type="http://schemas.openxmlformats.org/officeDocument/2006/relationships/image" Target="../media/image161.jpeg"/><Relationship Id="rId5" Type="http://schemas.openxmlformats.org/officeDocument/2006/relationships/image" Target="../media/image162.jpeg"/><Relationship Id="rId6" Type="http://schemas.openxmlformats.org/officeDocument/2006/relationships/image" Target="../media/image163.jpeg"/><Relationship Id="rId7" Type="http://schemas.openxmlformats.org/officeDocument/2006/relationships/image" Target="../media/image164.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7.xml.rels><?xml version="1.0" encoding="UTF-8" standalone="yes"?>
<Relationships xmlns="http://schemas.openxmlformats.org/package/2006/relationships"><Relationship Id="rId3" Type="http://schemas.openxmlformats.org/officeDocument/2006/relationships/image" Target="../media/image165.jpeg"/><Relationship Id="rId4" Type="http://schemas.openxmlformats.org/officeDocument/2006/relationships/image" Target="../media/image166.jpeg"/><Relationship Id="rId5" Type="http://schemas.openxmlformats.org/officeDocument/2006/relationships/image" Target="../media/image167.jpeg"/><Relationship Id="rId6" Type="http://schemas.openxmlformats.org/officeDocument/2006/relationships/image" Target="../media/image168.jpeg"/><Relationship Id="rId7" Type="http://schemas.openxmlformats.org/officeDocument/2006/relationships/image" Target="../media/image169.jpeg"/><Relationship Id="rId8" Type="http://schemas.openxmlformats.org/officeDocument/2006/relationships/image" Target="../media/image170.jpeg"/><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3" Type="http://schemas.openxmlformats.org/officeDocument/2006/relationships/image" Target="../media/image171.jpe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5.emf"/><Relationship Id="rId6" Type="http://schemas.openxmlformats.org/officeDocument/2006/relationships/image" Target="../media/image176.png"/><Relationship Id="rId1" Type="http://schemas.openxmlformats.org/officeDocument/2006/relationships/slideLayout" Target="../slideLayouts/slideLayout5.xml"/><Relationship Id="rId2"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4" Type="http://schemas.openxmlformats.org/officeDocument/2006/relationships/image" Target="../media/image178.png"/><Relationship Id="rId5" Type="http://schemas.openxmlformats.org/officeDocument/2006/relationships/image" Target="../media/image179.png"/><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image" Target="../media/image180.png"/><Relationship Id="rId4" Type="http://schemas.openxmlformats.org/officeDocument/2006/relationships/image" Target="../media/image181.png"/><Relationship Id="rId5" Type="http://schemas.openxmlformats.org/officeDocument/2006/relationships/image" Target="../media/image182.png"/><Relationship Id="rId6" Type="http://schemas.openxmlformats.org/officeDocument/2006/relationships/image" Target="../media/image183.png"/><Relationship Id="rId7" Type="http://schemas.openxmlformats.org/officeDocument/2006/relationships/image" Target="../media/image184.png"/><Relationship Id="rId8" Type="http://schemas.openxmlformats.org/officeDocument/2006/relationships/image" Target="../media/image185.png"/><Relationship Id="rId9" Type="http://schemas.openxmlformats.org/officeDocument/2006/relationships/image" Target="../media/image186.png"/><Relationship Id="rId10" Type="http://schemas.openxmlformats.org/officeDocument/2006/relationships/image" Target="../media/image187.png"/><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188.jpeg"/><Relationship Id="rId4" Type="http://schemas.openxmlformats.org/officeDocument/2006/relationships/image" Target="../media/image189.png"/><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53.xml.rels><?xml version="1.0" encoding="UTF-8" standalone="yes"?>
<Relationships xmlns="http://schemas.openxmlformats.org/package/2006/relationships"><Relationship Id="rId3" Type="http://schemas.openxmlformats.org/officeDocument/2006/relationships/image" Target="../media/image190.png"/><Relationship Id="rId4" Type="http://schemas.openxmlformats.org/officeDocument/2006/relationships/image" Target="../media/image191.jpg"/><Relationship Id="rId1" Type="http://schemas.openxmlformats.org/officeDocument/2006/relationships/slideLayout" Target="../slideLayouts/slideLayout3.xml"/><Relationship Id="rId2" Type="http://schemas.openxmlformats.org/officeDocument/2006/relationships/notesSlide" Target="../notesSlides/notesSlide5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3.xml"/><Relationship Id="rId3" Type="http://schemas.openxmlformats.org/officeDocument/2006/relationships/image" Target="../media/image192.jpeg"/></Relationships>
</file>

<file path=ppt/slides/_rels/slide55.xml.rels><?xml version="1.0" encoding="UTF-8" standalone="yes"?>
<Relationships xmlns="http://schemas.openxmlformats.org/package/2006/relationships"><Relationship Id="rId3" Type="http://schemas.openxmlformats.org/officeDocument/2006/relationships/image" Target="../media/image193.jpeg"/><Relationship Id="rId4" Type="http://schemas.openxmlformats.org/officeDocument/2006/relationships/image" Target="../media/image194.jpeg"/><Relationship Id="rId5" Type="http://schemas.openxmlformats.org/officeDocument/2006/relationships/image" Target="../media/image195.jpeg"/><Relationship Id="rId6" Type="http://schemas.openxmlformats.org/officeDocument/2006/relationships/image" Target="../media/image98.png"/><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6.xml.rels><?xml version="1.0" encoding="UTF-8" standalone="yes"?>
<Relationships xmlns="http://schemas.openxmlformats.org/package/2006/relationships"><Relationship Id="rId3" Type="http://schemas.openxmlformats.org/officeDocument/2006/relationships/image" Target="../media/image196.jpeg"/><Relationship Id="rId4" Type="http://schemas.openxmlformats.org/officeDocument/2006/relationships/image" Target="../media/image197.jpeg"/><Relationship Id="rId5" Type="http://schemas.openxmlformats.org/officeDocument/2006/relationships/image" Target="../media/image198.png"/><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98.png"/></Relationships>
</file>

<file path=ppt/slides/_rels/slide58.xml.rels><?xml version="1.0" encoding="UTF-8" standalone="yes"?>
<Relationships xmlns="http://schemas.openxmlformats.org/package/2006/relationships"><Relationship Id="rId3" Type="http://schemas.openxmlformats.org/officeDocument/2006/relationships/image" Target="../media/image199.jpeg"/><Relationship Id="rId4" Type="http://schemas.openxmlformats.org/officeDocument/2006/relationships/image" Target="../media/image200.jpeg"/><Relationship Id="rId1" Type="http://schemas.openxmlformats.org/officeDocument/2006/relationships/slideLayout" Target="../slideLayouts/slideLayout3.xml"/><Relationship Id="rId2" Type="http://schemas.openxmlformats.org/officeDocument/2006/relationships/notesSlide" Target="../notesSlides/notesSlide57.xml"/></Relationships>
</file>

<file path=ppt/slides/_rels/slide59.xml.rels><?xml version="1.0" encoding="UTF-8" standalone="yes"?>
<Relationships xmlns="http://schemas.openxmlformats.org/package/2006/relationships"><Relationship Id="rId3" Type="http://schemas.openxmlformats.org/officeDocument/2006/relationships/image" Target="../media/image201.jpeg"/><Relationship Id="rId4" Type="http://schemas.openxmlformats.org/officeDocument/2006/relationships/image" Target="../media/image202.jpeg"/><Relationship Id="rId5" Type="http://schemas.openxmlformats.org/officeDocument/2006/relationships/image" Target="../media/image203.png"/><Relationship Id="rId1" Type="http://schemas.openxmlformats.org/officeDocument/2006/relationships/slideLayout" Target="../slideLayouts/slideLayout3.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6.xml"/><Relationship Id="rId3"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204.jpeg"/><Relationship Id="rId4" Type="http://schemas.openxmlformats.org/officeDocument/2006/relationships/image" Target="../media/image205.png"/><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jpeg"/><Relationship Id="rId6"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18.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3.png"/><Relationship Id="rId5" Type="http://schemas.openxmlformats.org/officeDocument/2006/relationships/image" Target="../media/image22.png"/><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045194" y="902300"/>
            <a:ext cx="5719921" cy="720992"/>
          </a:xfrm>
          <a:prstGeom prst="rect">
            <a:avLst/>
          </a:prstGeom>
          <a:ln>
            <a:noFill/>
          </a:ln>
        </p:spPr>
        <p:txBody>
          <a:bodyPr vert="horz" lIns="91440" tIns="45720" rIns="91440" bIns="45720" rtlCol="0" anchor="ctr">
            <a:noAutofit/>
          </a:bodyPr>
          <a:lstStyle>
            <a:lvl1pPr algn="l" defTabSz="457200" rtl="0" eaLnBrk="1" latinLnBrk="0" hangingPunct="1">
              <a:spcBef>
                <a:spcPct val="0"/>
              </a:spcBef>
              <a:buNone/>
              <a:defRPr sz="3600" b="0" i="0" kern="1200" baseline="0">
                <a:solidFill>
                  <a:srgbClr val="FFFFFF"/>
                </a:solidFill>
                <a:latin typeface="Helvetica" charset="0"/>
                <a:ea typeface="+mj-ea"/>
                <a:cs typeface="Helvetica" charset="0"/>
              </a:defRPr>
            </a:lvl1pPr>
          </a:lstStyle>
          <a:p>
            <a:r>
              <a:rPr lang="en-US" sz="2800" b="1" spc="300" dirty="0" smtClean="0">
                <a:latin typeface="Trebuchet MS" charset="0"/>
                <a:ea typeface="Trebuchet MS" charset="0"/>
                <a:cs typeface="Trebuchet MS" charset="0"/>
              </a:rPr>
              <a:t>THE ASEA BREAKTHROUGH</a:t>
            </a:r>
          </a:p>
          <a:p>
            <a:r>
              <a:rPr lang="en-US" sz="2600" spc="300" dirty="0" smtClean="0">
                <a:latin typeface="Trebuchet MS" charset="0"/>
                <a:ea typeface="Trebuchet MS" charset="0"/>
                <a:cs typeface="Trebuchet MS" charset="0"/>
              </a:rPr>
              <a:t>AND OPPORTUNITY</a:t>
            </a:r>
            <a:endParaRPr lang="en-US" sz="2600" spc="300" dirty="0">
              <a:latin typeface="Trebuchet MS" charset="0"/>
              <a:ea typeface="Trebuchet MS" charset="0"/>
              <a:cs typeface="Trebuchet MS" charset="0"/>
            </a:endParaRPr>
          </a:p>
        </p:txBody>
      </p:sp>
      <p:cxnSp>
        <p:nvCxnSpPr>
          <p:cNvPr id="4" name="Straight Connector 3"/>
          <p:cNvCxnSpPr/>
          <p:nvPr/>
        </p:nvCxnSpPr>
        <p:spPr>
          <a:xfrm>
            <a:off x="2790209" y="928328"/>
            <a:ext cx="0" cy="694579"/>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041" y="940425"/>
            <a:ext cx="1733734" cy="663002"/>
          </a:xfrm>
          <a:prstGeom prst="rect">
            <a:avLst/>
          </a:prstGeom>
        </p:spPr>
      </p:pic>
    </p:spTree>
    <p:extLst>
      <p:ext uri="{BB962C8B-B14F-4D97-AF65-F5344CB8AC3E}">
        <p14:creationId xmlns:p14="http://schemas.microsoft.com/office/powerpoint/2010/main" val="815774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7160" y="0"/>
            <a:ext cx="2285209" cy="2568575"/>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6858" y="2576115"/>
            <a:ext cx="2283090" cy="2566194"/>
          </a:xfrm>
          <a:ln w="12700">
            <a:solidFill>
              <a:schemeClr val="tx1"/>
            </a:solidFill>
          </a:ln>
        </p:spPr>
      </p:pic>
      <p:pic>
        <p:nvPicPr>
          <p:cNvPr id="11" name="Content Placeholder 10"/>
          <p:cNvPicPr>
            <a:picLocks noGrp="1" noChangeAspect="1"/>
          </p:cNvPicPr>
          <p:nvPr>
            <p:ph sz="quarter" idx="19"/>
          </p:nvPr>
        </p:nvPicPr>
        <p:blipFill>
          <a:blip r:embed="rId5" cstate="print">
            <a:extLst>
              <a:ext uri="{28A0092B-C50C-407E-A947-70E740481C1C}">
                <a14:useLocalDpi xmlns:a14="http://schemas.microsoft.com/office/drawing/2010/main"/>
              </a:ext>
            </a:extLst>
          </a:blip>
          <a:stretch>
            <a:fillRect/>
          </a:stretch>
        </p:blipFill>
        <p:spPr>
          <a:xfrm>
            <a:off x="2284737" y="0"/>
            <a:ext cx="2285978" cy="2568574"/>
          </a:xfrm>
          <a:ln w="12700">
            <a:solidFill>
              <a:schemeClr val="tx1"/>
            </a:solidFill>
          </a:ln>
        </p:spPr>
      </p:pic>
      <p:pic>
        <p:nvPicPr>
          <p:cNvPr id="16" name="Content Placeholder 15"/>
          <p:cNvPicPr>
            <a:picLocks noGrp="1" noChangeAspect="1"/>
          </p:cNvPicPr>
          <p:nvPr>
            <p:ph sz="quarter" idx="20"/>
          </p:nvPr>
        </p:nvPicPr>
        <p:blipFill>
          <a:blip r:embed="rId6" cstate="print">
            <a:extLst>
              <a:ext uri="{28A0092B-C50C-407E-A947-70E740481C1C}">
                <a14:useLocalDpi xmlns:a14="http://schemas.microsoft.com/office/drawing/2010/main"/>
              </a:ext>
            </a:extLst>
          </a:blip>
          <a:stretch>
            <a:fillRect/>
          </a:stretch>
        </p:blipFill>
        <p:spPr>
          <a:xfrm>
            <a:off x="2282716" y="2575405"/>
            <a:ext cx="2283797" cy="2567614"/>
          </a:xfrm>
          <a:ln w="12700">
            <a:solidFill>
              <a:schemeClr val="tx1"/>
            </a:solidFill>
          </a:ln>
        </p:spPr>
      </p:pic>
      <p:pic>
        <p:nvPicPr>
          <p:cNvPr id="12" name="Content Placeholder 11"/>
          <p:cNvPicPr>
            <a:picLocks noGrp="1" noChangeAspect="1"/>
          </p:cNvPicPr>
          <p:nvPr>
            <p:ph sz="quarter" idx="21"/>
          </p:nvPr>
        </p:nvPicPr>
        <p:blipFill>
          <a:blip r:embed="rId7" cstate="screen">
            <a:extLst>
              <a:ext uri="{28A0092B-C50C-407E-A947-70E740481C1C}">
                <a14:useLocalDpi xmlns:a14="http://schemas.microsoft.com/office/drawing/2010/main"/>
              </a:ext>
            </a:extLst>
          </a:blip>
          <a:stretch>
            <a:fillRect/>
          </a:stretch>
        </p:blipFill>
        <p:spPr>
          <a:xfrm>
            <a:off x="6875860" y="-1306"/>
            <a:ext cx="2284842" cy="2569882"/>
          </a:xfrm>
          <a:ln w="12700">
            <a:solidFill>
              <a:schemeClr val="tx1"/>
            </a:solidFill>
          </a:ln>
        </p:spPr>
      </p:pic>
      <p:pic>
        <p:nvPicPr>
          <p:cNvPr id="20" name="Content Placeholder 19"/>
          <p:cNvPicPr>
            <a:picLocks noGrp="1" noChangeAspect="1"/>
          </p:cNvPicPr>
          <p:nvPr>
            <p:ph sz="quarter" idx="24"/>
          </p:nvPr>
        </p:nvPicPr>
        <p:blipFill>
          <a:blip r:embed="rId8">
            <a:extLst>
              <a:ext uri="{28A0092B-C50C-407E-A947-70E740481C1C}">
                <a14:useLocalDpi xmlns:a14="http://schemas.microsoft.com/office/drawing/2010/main"/>
              </a:ext>
            </a:extLst>
          </a:blip>
          <a:stretch>
            <a:fillRect/>
          </a:stretch>
        </p:blipFill>
        <p:spPr>
          <a:xfrm>
            <a:off x="4574563" y="2583893"/>
            <a:ext cx="2282535" cy="2570030"/>
          </a:xfrm>
          <a:ln w="12700">
            <a:solidFill>
              <a:schemeClr val="tx1"/>
            </a:solidFill>
          </a:ln>
        </p:spPr>
      </p:pic>
      <p:pic>
        <p:nvPicPr>
          <p:cNvPr id="19" name="Content Placeholder 18"/>
          <p:cNvPicPr>
            <a:picLocks noGrp="1" noChangeAspect="1"/>
          </p:cNvPicPr>
          <p:nvPr>
            <p:ph sz="quarter" idx="23"/>
          </p:nvPr>
        </p:nvPicPr>
        <p:blipFill>
          <a:blip r:embed="rId9">
            <a:extLst>
              <a:ext uri="{28A0092B-C50C-407E-A947-70E740481C1C}">
                <a14:useLocalDpi xmlns:a14="http://schemas.microsoft.com/office/drawing/2010/main"/>
              </a:ext>
            </a:extLst>
          </a:blip>
          <a:stretch>
            <a:fillRect/>
          </a:stretch>
        </p:blipFill>
        <p:spPr>
          <a:xfrm>
            <a:off x="4572796" y="64"/>
            <a:ext cx="2276537" cy="2559291"/>
          </a:xfrm>
          <a:ln w="12700">
            <a:solidFill>
              <a:schemeClr val="tx1"/>
            </a:solidFill>
          </a:ln>
        </p:spPr>
      </p:pic>
      <p:pic>
        <p:nvPicPr>
          <p:cNvPr id="15" name="Content Placeholder 14"/>
          <p:cNvPicPr>
            <a:picLocks noGrp="1" noChangeAspect="1"/>
          </p:cNvPicPr>
          <p:nvPr>
            <p:ph sz="quarter" idx="22"/>
          </p:nvPr>
        </p:nvPicPr>
        <p:blipFill>
          <a:blip r:embed="rId10" cstate="screen">
            <a:extLst>
              <a:ext uri="{28A0092B-C50C-407E-A947-70E740481C1C}">
                <a14:useLocalDpi xmlns:a14="http://schemas.microsoft.com/office/drawing/2010/main"/>
              </a:ext>
            </a:extLst>
          </a:blip>
          <a:stretch>
            <a:fillRect/>
          </a:stretch>
        </p:blipFill>
        <p:spPr>
          <a:xfrm>
            <a:off x="6874179" y="2574197"/>
            <a:ext cx="2286001" cy="2569303"/>
          </a:xfrm>
          <a:ln w="12700">
            <a:solidFill>
              <a:schemeClr val="tx1"/>
            </a:solidFill>
          </a:ln>
        </p:spPr>
      </p:pic>
    </p:spTree>
    <p:extLst>
      <p:ext uri="{BB962C8B-B14F-4D97-AF65-F5344CB8AC3E}">
        <p14:creationId xmlns:p14="http://schemas.microsoft.com/office/powerpoint/2010/main" val="53323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Content Placeholder 9"/>
          <p:cNvPicPr>
            <a:picLocks noGrp="1" noChangeAspect="1"/>
          </p:cNvPicPr>
          <p:nvPr>
            <p:ph sz="quarter" idx="17"/>
          </p:nvPr>
        </p:nvPicPr>
        <p:blipFill>
          <a:blip r:embed="rId3">
            <a:extLst>
              <a:ext uri="{28A0092B-C50C-407E-A947-70E740481C1C}">
                <a14:useLocalDpi xmlns:a14="http://schemas.microsoft.com/office/drawing/2010/main"/>
              </a:ext>
            </a:extLst>
          </a:blip>
          <a:stretch>
            <a:fillRect/>
          </a:stretch>
        </p:blipFill>
        <p:spPr>
          <a:xfrm>
            <a:off x="-8313" y="0"/>
            <a:ext cx="2287515" cy="2568575"/>
          </a:xfrm>
          <a:ln w="12700">
            <a:solidFill>
              <a:schemeClr val="tx1"/>
            </a:solidFill>
          </a:ln>
        </p:spPr>
      </p:pic>
      <p:pic>
        <p:nvPicPr>
          <p:cNvPr id="14" name="Content Placeholder 13"/>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7152" y="2576115"/>
            <a:ext cx="2283678" cy="2566194"/>
          </a:xfrm>
          <a:ln w="12700">
            <a:solidFill>
              <a:schemeClr val="tx1"/>
            </a:solidFill>
          </a:ln>
        </p:spPr>
      </p:pic>
      <p:pic>
        <p:nvPicPr>
          <p:cNvPr id="11" name="Content Placeholder 10"/>
          <p:cNvPicPr>
            <a:picLocks noGrp="1" noChangeAspect="1"/>
          </p:cNvPicPr>
          <p:nvPr>
            <p:ph sz="quarter" idx="19"/>
          </p:nvPr>
        </p:nvPicPr>
        <p:blipFill>
          <a:blip r:embed="rId5" cstate="print">
            <a:extLst>
              <a:ext uri="{28A0092B-C50C-407E-A947-70E740481C1C}">
                <a14:useLocalDpi xmlns:a14="http://schemas.microsoft.com/office/drawing/2010/main"/>
              </a:ext>
            </a:extLst>
          </a:blip>
          <a:stretch>
            <a:fillRect/>
          </a:stretch>
        </p:blipFill>
        <p:spPr>
          <a:xfrm>
            <a:off x="2284737" y="13"/>
            <a:ext cx="2285978" cy="2568550"/>
          </a:xfrm>
          <a:ln w="12700">
            <a:solidFill>
              <a:schemeClr val="tx1"/>
            </a:solidFill>
          </a:ln>
        </p:spPr>
      </p:pic>
      <p:pic>
        <p:nvPicPr>
          <p:cNvPr id="16" name="Content Placeholder 15"/>
          <p:cNvPicPr>
            <a:picLocks noGrp="1" noChangeAspect="1"/>
          </p:cNvPicPr>
          <p:nvPr>
            <p:ph sz="quarter" idx="20"/>
          </p:nvPr>
        </p:nvPicPr>
        <p:blipFill>
          <a:blip r:embed="rId6" cstate="print">
            <a:extLst>
              <a:ext uri="{28A0092B-C50C-407E-A947-70E740481C1C}">
                <a14:useLocalDpi xmlns:a14="http://schemas.microsoft.com/office/drawing/2010/main"/>
              </a:ext>
            </a:extLst>
          </a:blip>
          <a:stretch>
            <a:fillRect/>
          </a:stretch>
        </p:blipFill>
        <p:spPr>
          <a:xfrm>
            <a:off x="2282716" y="2575509"/>
            <a:ext cx="2283798" cy="2567406"/>
          </a:xfrm>
          <a:ln w="12700">
            <a:solidFill>
              <a:schemeClr val="tx1"/>
            </a:solidFill>
          </a:ln>
        </p:spPr>
      </p:pic>
      <p:pic>
        <p:nvPicPr>
          <p:cNvPr id="12" name="Content Placeholder 11"/>
          <p:cNvPicPr>
            <a:picLocks noGrp="1" noChangeAspect="1"/>
          </p:cNvPicPr>
          <p:nvPr>
            <p:ph sz="quarter" idx="21"/>
          </p:nvPr>
        </p:nvPicPr>
        <p:blipFill>
          <a:blip r:embed="rId7" cstate="print">
            <a:extLst>
              <a:ext uri="{28A0092B-C50C-407E-A947-70E740481C1C}">
                <a14:useLocalDpi xmlns:a14="http://schemas.microsoft.com/office/drawing/2010/main"/>
              </a:ext>
            </a:extLst>
          </a:blip>
          <a:stretch>
            <a:fillRect/>
          </a:stretch>
        </p:blipFill>
        <p:spPr>
          <a:xfrm>
            <a:off x="6876289" y="-73"/>
            <a:ext cx="2283983" cy="2567415"/>
          </a:xfrm>
          <a:ln w="12700">
            <a:solidFill>
              <a:schemeClr val="tx1"/>
            </a:solidFill>
          </a:ln>
        </p:spPr>
      </p:pic>
      <p:pic>
        <p:nvPicPr>
          <p:cNvPr id="20" name="Content Placeholder 19"/>
          <p:cNvPicPr>
            <a:picLocks noGrp="1" noChangeAspect="1"/>
          </p:cNvPicPr>
          <p:nvPr>
            <p:ph sz="quarter" idx="24"/>
          </p:nvPr>
        </p:nvPicPr>
        <p:blipFill>
          <a:blip r:embed="rId8" cstate="print">
            <a:extLst>
              <a:ext uri="{28A0092B-C50C-407E-A947-70E740481C1C}">
                <a14:useLocalDpi xmlns:a14="http://schemas.microsoft.com/office/drawing/2010/main"/>
              </a:ext>
            </a:extLst>
          </a:blip>
          <a:stretch>
            <a:fillRect/>
          </a:stretch>
        </p:blipFill>
        <p:spPr>
          <a:xfrm>
            <a:off x="4573849" y="2575151"/>
            <a:ext cx="2283964" cy="2568122"/>
          </a:xfrm>
          <a:ln w="12700">
            <a:solidFill>
              <a:schemeClr val="tx1"/>
            </a:solidFill>
          </a:ln>
        </p:spPr>
      </p:pic>
      <p:pic>
        <p:nvPicPr>
          <p:cNvPr id="19" name="Content Placeholder 18"/>
          <p:cNvPicPr>
            <a:picLocks noGrp="1" noChangeAspect="1"/>
          </p:cNvPicPr>
          <p:nvPr>
            <p:ph sz="quarter" idx="23"/>
          </p:nvPr>
        </p:nvPicPr>
        <p:blipFill>
          <a:blip r:embed="rId9" cstate="print">
            <a:extLst>
              <a:ext uri="{28A0092B-C50C-407E-A947-70E740481C1C}">
                <a14:useLocalDpi xmlns:a14="http://schemas.microsoft.com/office/drawing/2010/main"/>
              </a:ext>
            </a:extLst>
          </a:blip>
          <a:stretch>
            <a:fillRect/>
          </a:stretch>
        </p:blipFill>
        <p:spPr>
          <a:xfrm>
            <a:off x="4573291" y="714"/>
            <a:ext cx="2275546" cy="2557990"/>
          </a:xfrm>
          <a:ln w="12700">
            <a:solidFill>
              <a:schemeClr val="tx1"/>
            </a:solidFill>
          </a:ln>
        </p:spPr>
      </p:pic>
      <p:pic>
        <p:nvPicPr>
          <p:cNvPr id="15" name="Content Placeholder 14"/>
          <p:cNvPicPr>
            <a:picLocks noGrp="1" noChangeAspect="1"/>
          </p:cNvPicPr>
          <p:nvPr>
            <p:ph sz="quarter" idx="22"/>
          </p:nvPr>
        </p:nvPicPr>
        <p:blipFill>
          <a:blip r:embed="rId10" cstate="print">
            <a:extLst>
              <a:ext uri="{28A0092B-C50C-407E-A947-70E740481C1C}">
                <a14:useLocalDpi xmlns:a14="http://schemas.microsoft.com/office/drawing/2010/main"/>
              </a:ext>
            </a:extLst>
          </a:blip>
          <a:stretch>
            <a:fillRect/>
          </a:stretch>
        </p:blipFill>
        <p:spPr>
          <a:xfrm>
            <a:off x="6875067" y="2574519"/>
            <a:ext cx="2284224" cy="2568659"/>
          </a:xfrm>
          <a:ln w="12700">
            <a:solidFill>
              <a:schemeClr val="tx1"/>
            </a:solidFill>
          </a:ln>
        </p:spPr>
      </p:pic>
    </p:spTree>
    <p:extLst>
      <p:ext uri="{BB962C8B-B14F-4D97-AF65-F5344CB8AC3E}">
        <p14:creationId xmlns:p14="http://schemas.microsoft.com/office/powerpoint/2010/main" val="86489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500" fill="hold"/>
                                        <p:tgtEl>
                                          <p:spTgt spid="16"/>
                                        </p:tgtEl>
                                        <p:attrNameLst>
                                          <p:attrName>ppt_w</p:attrName>
                                        </p:attrNameLst>
                                      </p:cBhvr>
                                      <p:tavLst>
                                        <p:tav tm="0">
                                          <p:val>
                                            <p:fltVal val="0"/>
                                          </p:val>
                                        </p:tav>
                                        <p:tav tm="100000">
                                          <p:val>
                                            <p:strVal val="#ppt_w"/>
                                          </p:val>
                                        </p:tav>
                                      </p:tavLst>
                                    </p:anim>
                                    <p:anim calcmode="lin" valueType="num">
                                      <p:cBhvr>
                                        <p:cTn id="23" dur="500" fill="hold"/>
                                        <p:tgtEl>
                                          <p:spTgt spid="16"/>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b="1" spc="300" dirty="0" smtClean="0"/>
              <a:t>RENU 28 </a:t>
            </a:r>
            <a:r>
              <a:rPr lang="en-US" spc="300" dirty="0" smtClean="0"/>
              <a:t>RESULTS</a:t>
            </a:r>
            <a:endParaRPr lang="en-US" spc="3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0222" y="1135330"/>
            <a:ext cx="3523556" cy="3684674"/>
          </a:xfrm>
          <a:prstGeom prst="rect">
            <a:avLst/>
          </a:prstGeom>
        </p:spPr>
      </p:pic>
      <p:sp>
        <p:nvSpPr>
          <p:cNvPr id="4" name="TextBox 3"/>
          <p:cNvSpPr txBox="1"/>
          <p:nvPr/>
        </p:nvSpPr>
        <p:spPr>
          <a:xfrm>
            <a:off x="800100" y="2642081"/>
            <a:ext cx="1600200" cy="1015663"/>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28 Days applying RENU 28</a:t>
            </a:r>
          </a:p>
        </p:txBody>
      </p:sp>
      <p:sp>
        <p:nvSpPr>
          <p:cNvPr id="5" name="TextBox 4"/>
          <p:cNvSpPr txBox="1"/>
          <p:nvPr/>
        </p:nvSpPr>
        <p:spPr>
          <a:xfrm>
            <a:off x="6686550" y="2849830"/>
            <a:ext cx="1600200" cy="707886"/>
          </a:xfrm>
          <a:prstGeom prst="rect">
            <a:avLst/>
          </a:prstGeom>
          <a:noFill/>
        </p:spPr>
        <p:txBody>
          <a:bodyPr wrap="square" rtlCol="0">
            <a:spAutoFit/>
          </a:bodyPr>
          <a:lstStyle/>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NO</a:t>
            </a:r>
          </a:p>
          <a:p>
            <a:pPr algn="ctr" defTabSz="457200" eaLnBrk="1" fontAlgn="auto" hangingPunct="1">
              <a:spcBef>
                <a:spcPts val="0"/>
              </a:spcBef>
              <a:spcAft>
                <a:spcPts val="0"/>
              </a:spcAft>
            </a:pPr>
            <a:r>
              <a:rPr lang="en-US" sz="2000" dirty="0">
                <a:solidFill>
                  <a:srgbClr val="6C6C6C"/>
                </a:solidFill>
                <a:latin typeface="Trebuchet MS" charset="0"/>
                <a:ea typeface="Trebuchet MS" charset="0"/>
              </a:rPr>
              <a:t>RENU 28</a:t>
            </a:r>
          </a:p>
        </p:txBody>
      </p:sp>
      <p:cxnSp>
        <p:nvCxnSpPr>
          <p:cNvPr id="6" name="Straight Connector 5"/>
          <p:cNvCxnSpPr/>
          <p:nvPr/>
        </p:nvCxnSpPr>
        <p:spPr>
          <a:xfrm>
            <a:off x="4680068" y="1085452"/>
            <a:ext cx="0" cy="3756775"/>
          </a:xfrm>
          <a:prstGeom prst="line">
            <a:avLst/>
          </a:prstGeom>
          <a:ln w="38100">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746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smtClean="0"/>
              <a:t>RENU 28 VALIDATED </a:t>
            </a:r>
            <a:r>
              <a:rPr lang="en-US" spc="300" dirty="0" smtClean="0"/>
              <a:t>BY SCIENCE</a:t>
            </a:r>
            <a:endParaRPr lang="en-US" spc="300" dirty="0"/>
          </a:p>
        </p:txBody>
      </p:sp>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776102" y="1214479"/>
            <a:ext cx="3362785" cy="2176381"/>
          </a:xfrm>
        </p:spPr>
      </p:pic>
      <p:sp>
        <p:nvSpPr>
          <p:cNvPr id="4" name="Content Placeholder 3"/>
          <p:cNvSpPr>
            <a:spLocks noGrp="1"/>
          </p:cNvSpPr>
          <p:nvPr>
            <p:ph sz="quarter" idx="11"/>
          </p:nvPr>
        </p:nvSpPr>
        <p:spPr>
          <a:xfrm>
            <a:off x="4361923" y="1166354"/>
            <a:ext cx="4355816" cy="2771949"/>
          </a:xfrm>
        </p:spPr>
        <p:txBody>
          <a:bodyPr>
            <a:noAutofit/>
          </a:bodyPr>
          <a:lstStyle/>
          <a:p>
            <a:pPr>
              <a:spcBef>
                <a:spcPts val="800"/>
              </a:spcBef>
            </a:pPr>
            <a:r>
              <a:rPr lang="en-US" dirty="0" smtClean="0"/>
              <a:t>Non-toxic; safe </a:t>
            </a:r>
            <a:r>
              <a:rPr lang="en-US" dirty="0"/>
              <a:t>f</a:t>
            </a:r>
            <a:r>
              <a:rPr lang="en-US" dirty="0" smtClean="0"/>
              <a:t>or </a:t>
            </a:r>
            <a:r>
              <a:rPr lang="en-US" dirty="0"/>
              <a:t>t</a:t>
            </a:r>
            <a:r>
              <a:rPr lang="en-US" dirty="0" smtClean="0"/>
              <a:t>he </a:t>
            </a:r>
            <a:r>
              <a:rPr lang="en-US" dirty="0"/>
              <a:t>w</a:t>
            </a:r>
            <a:r>
              <a:rPr lang="en-US" dirty="0" smtClean="0"/>
              <a:t>hole </a:t>
            </a:r>
            <a:r>
              <a:rPr lang="en-US" dirty="0"/>
              <a:t>f</a:t>
            </a:r>
            <a:r>
              <a:rPr lang="en-US" dirty="0" smtClean="0"/>
              <a:t>amily</a:t>
            </a:r>
          </a:p>
          <a:p>
            <a:pPr>
              <a:spcBef>
                <a:spcPts val="800"/>
              </a:spcBef>
            </a:pPr>
            <a:r>
              <a:rPr lang="en-US" dirty="0" smtClean="0"/>
              <a:t>20% improvement in appearance of wrinkles and elasticity</a:t>
            </a:r>
          </a:p>
          <a:p>
            <a:pPr>
              <a:spcBef>
                <a:spcPts val="800"/>
              </a:spcBef>
            </a:pPr>
            <a:r>
              <a:rPr lang="en-US" dirty="0"/>
              <a:t>Visible reduction in redness </a:t>
            </a:r>
            <a:br>
              <a:rPr lang="en-US" dirty="0"/>
            </a:br>
            <a:r>
              <a:rPr lang="en-US" dirty="0"/>
              <a:t>and irritation</a:t>
            </a:r>
          </a:p>
          <a:p>
            <a:pPr>
              <a:spcBef>
                <a:spcPts val="800"/>
              </a:spcBef>
            </a:pPr>
            <a:r>
              <a:rPr lang="en-US" dirty="0" smtClean="0"/>
              <a:t>16% faster skin cell renewal</a:t>
            </a:r>
          </a:p>
          <a:p>
            <a:pPr>
              <a:spcBef>
                <a:spcPts val="800"/>
              </a:spcBef>
            </a:pPr>
            <a:r>
              <a:rPr lang="en-US" dirty="0" smtClean="0"/>
              <a:t>50% increase in skin blood flow</a:t>
            </a:r>
          </a:p>
          <a:p>
            <a:pPr>
              <a:spcBef>
                <a:spcPts val="800"/>
              </a:spcBef>
            </a:pPr>
            <a:r>
              <a:rPr lang="en-US" dirty="0"/>
              <a:t>15% </a:t>
            </a:r>
            <a:r>
              <a:rPr lang="en-US" dirty="0" smtClean="0"/>
              <a:t>improvement </a:t>
            </a:r>
            <a:r>
              <a:rPr lang="en-US" dirty="0"/>
              <a:t>in the appearance of cellulite</a:t>
            </a:r>
          </a:p>
          <a:p>
            <a:pPr>
              <a:spcBef>
                <a:spcPts val="800"/>
              </a:spcBef>
            </a:pPr>
            <a:endParaRPr lang="en-US" dirty="0"/>
          </a:p>
          <a:p>
            <a:pPr>
              <a:spcBef>
                <a:spcPts val="800"/>
              </a:spcBef>
            </a:pPr>
            <a:endParaRPr lang="en-US" dirty="0"/>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6849" y="3587269"/>
            <a:ext cx="1404825" cy="560611"/>
          </a:xfrm>
          <a:prstGeom prst="rect">
            <a:avLst/>
          </a:prstGeom>
        </p:spPr>
      </p:pic>
      <p:grpSp>
        <p:nvGrpSpPr>
          <p:cNvPr id="7" name="Group 6"/>
          <p:cNvGrpSpPr/>
          <p:nvPr/>
        </p:nvGrpSpPr>
        <p:grpSpPr>
          <a:xfrm>
            <a:off x="2526338" y="3589035"/>
            <a:ext cx="1702447" cy="626626"/>
            <a:chOff x="6876287" y="586223"/>
            <a:chExt cx="1702447" cy="626626"/>
          </a:xfrm>
        </p:grpSpPr>
        <p:sp>
          <p:nvSpPr>
            <p:cNvPr id="9" name="TextBox 8"/>
            <p:cNvSpPr txBox="1"/>
            <p:nvPr/>
          </p:nvSpPr>
          <p:spPr>
            <a:xfrm>
              <a:off x="7456517" y="624451"/>
              <a:ext cx="1122217" cy="461665"/>
            </a:xfrm>
            <a:prstGeom prst="rect">
              <a:avLst/>
            </a:prstGeom>
            <a:noFill/>
          </p:spPr>
          <p:txBody>
            <a:bodyPr wrap="square" rtlCol="0">
              <a:spAutoFit/>
            </a:bodyPr>
            <a:lstStyle/>
            <a:p>
              <a:pPr algn="ctr"/>
              <a:r>
                <a:rPr lang="en-US" sz="1700" dirty="0" smtClean="0">
                  <a:latin typeface="Trebuchet MS" charset="0"/>
                  <a:ea typeface="Trebuchet MS" charset="0"/>
                  <a:cs typeface="Trebuchet MS" charset="0"/>
                </a:rPr>
                <a:t>Stephens</a:t>
              </a:r>
            </a:p>
            <a:p>
              <a:pPr algn="ctr"/>
              <a:r>
                <a:rPr lang="en-US" sz="675" dirty="0" smtClean="0">
                  <a:latin typeface="Trebuchet MS" charset="0"/>
                  <a:ea typeface="Trebuchet MS" charset="0"/>
                  <a:cs typeface="Trebuchet MS" charset="0"/>
                </a:rPr>
                <a:t>Excellence in Research</a:t>
              </a:r>
              <a:endParaRPr lang="en-US" sz="675" dirty="0">
                <a:latin typeface="Trebuchet MS" charset="0"/>
                <a:ea typeface="Trebuchet MS" charset="0"/>
                <a:cs typeface="Trebuchet MS" charset="0"/>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6287" y="586223"/>
              <a:ext cx="625767" cy="626626"/>
            </a:xfrm>
            <a:prstGeom prst="rect">
              <a:avLst/>
            </a:prstGeom>
          </p:spPr>
        </p:pic>
      </p:grpSp>
    </p:spTree>
    <p:extLst>
      <p:ext uri="{BB962C8B-B14F-4D97-AF65-F5344CB8AC3E}">
        <p14:creationId xmlns:p14="http://schemas.microsoft.com/office/powerpoint/2010/main" val="22504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up)">
                                      <p:cBhvr>
                                        <p:cTn id="23" dur="500"/>
                                        <p:tgtEl>
                                          <p:spTgt spid="4">
                                            <p:txEl>
                                              <p:pRg st="4" end="4"/>
                                            </p:tx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up)">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457200" y="312922"/>
            <a:ext cx="8229600" cy="857250"/>
          </a:xfrm>
        </p:spPr>
        <p:txBody>
          <a:bodyPr/>
          <a:lstStyle/>
          <a:p>
            <a:r>
              <a:rPr lang="en-US" sz="2800" b="1" dirty="0"/>
              <a:t>DERMATEST 12 WEEK </a:t>
            </a:r>
            <a:r>
              <a:rPr lang="en-US" sz="2800" dirty="0"/>
              <a:t>CLINICAL STUDY</a:t>
            </a:r>
          </a:p>
        </p:txBody>
      </p:sp>
      <p:sp>
        <p:nvSpPr>
          <p:cNvPr id="24" name="TextBox 23"/>
          <p:cNvSpPr txBox="1"/>
          <p:nvPr/>
        </p:nvSpPr>
        <p:spPr>
          <a:xfrm>
            <a:off x="688958" y="3588770"/>
            <a:ext cx="4543650" cy="1231106"/>
          </a:xfrm>
          <a:prstGeom prst="rect">
            <a:avLst/>
          </a:prstGeom>
          <a:noFill/>
        </p:spPr>
        <p:txBody>
          <a:bodyPr wrap="square" rtlCol="0">
            <a:spAutoFit/>
          </a:bodyPr>
          <a:lstStyle/>
          <a:p>
            <a:r>
              <a:rPr lang="en-US" sz="2000" b="1" dirty="0" smtClean="0">
                <a:solidFill>
                  <a:srgbClr val="3DA547"/>
                </a:solidFill>
                <a:latin typeface="Trebuchet MS" charset="0"/>
                <a:ea typeface="Trebuchet MS" charset="0"/>
                <a:cs typeface="Trebuchet MS" charset="0"/>
              </a:rPr>
              <a:t>Results reveal:</a:t>
            </a:r>
          </a:p>
          <a:p>
            <a:pPr marL="285750" indent="-285750">
              <a:buFont typeface="Arial"/>
              <a:buChar char="•"/>
            </a:pPr>
            <a:r>
              <a:rPr lang="en-US" dirty="0">
                <a:solidFill>
                  <a:srgbClr val="6C6C6C"/>
                </a:solidFill>
                <a:latin typeface="Trebuchet MS" charset="0"/>
                <a:ea typeface="Trebuchet MS" charset="0"/>
                <a:cs typeface="Trebuchet MS" charset="0"/>
              </a:rPr>
              <a:t>20.91% increase in skin </a:t>
            </a:r>
            <a:r>
              <a:rPr lang="en-US" dirty="0" smtClean="0">
                <a:solidFill>
                  <a:srgbClr val="6C6C6C"/>
                </a:solidFill>
                <a:latin typeface="Trebuchet MS" charset="0"/>
                <a:ea typeface="Trebuchet MS" charset="0"/>
                <a:cs typeface="Trebuchet MS" charset="0"/>
              </a:rPr>
              <a:t>elasticity</a:t>
            </a:r>
          </a:p>
          <a:p>
            <a:pPr marL="285750" indent="-285750">
              <a:buFont typeface="Arial"/>
              <a:buChar char="•"/>
            </a:pPr>
            <a:r>
              <a:rPr lang="en-US" dirty="0" smtClean="0">
                <a:solidFill>
                  <a:srgbClr val="6C6C6C"/>
                </a:solidFill>
                <a:latin typeface="Trebuchet MS" charset="0"/>
                <a:ea typeface="Trebuchet MS" charset="0"/>
                <a:cs typeface="Trebuchet MS" charset="0"/>
              </a:rPr>
              <a:t>15.81% improvement in the</a:t>
            </a:r>
            <a:br>
              <a:rPr lang="en-US" dirty="0" smtClean="0">
                <a:solidFill>
                  <a:srgbClr val="6C6C6C"/>
                </a:solidFill>
                <a:latin typeface="Trebuchet MS" charset="0"/>
                <a:ea typeface="Trebuchet MS" charset="0"/>
                <a:cs typeface="Trebuchet MS" charset="0"/>
              </a:rPr>
            </a:br>
            <a:r>
              <a:rPr lang="en-US" dirty="0" smtClean="0">
                <a:solidFill>
                  <a:srgbClr val="6C6C6C"/>
                </a:solidFill>
                <a:latin typeface="Trebuchet MS" charset="0"/>
                <a:ea typeface="Trebuchet MS" charset="0"/>
                <a:cs typeface="Trebuchet MS" charset="0"/>
              </a:rPr>
              <a:t>appearance of cellulite</a:t>
            </a:r>
          </a:p>
        </p:txBody>
      </p:sp>
      <p:pic>
        <p:nvPicPr>
          <p:cNvPr id="25" name="Picture 2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2816" y="3746538"/>
            <a:ext cx="2680770" cy="1069791"/>
          </a:xfrm>
          <a:prstGeom prst="rect">
            <a:avLst/>
          </a:prstGeom>
        </p:spPr>
      </p:pic>
      <p:pic>
        <p:nvPicPr>
          <p:cNvPr id="26" name="Content Placeholder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688958" y="1399687"/>
            <a:ext cx="1692734" cy="1897890"/>
          </a:xfrm>
          <a:prstGeom prst="rect">
            <a:avLst/>
          </a:prstGeom>
          <a:ln w="12700">
            <a:solidFill>
              <a:srgbClr val="6C6C6C"/>
            </a:solidFill>
          </a:ln>
        </p:spPr>
      </p:pic>
      <p:pic>
        <p:nvPicPr>
          <p:cNvPr id="27" name="Content Placeholder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flipH="1">
            <a:off x="2504901" y="1399687"/>
            <a:ext cx="1692345" cy="1895276"/>
          </a:xfrm>
          <a:prstGeom prst="rect">
            <a:avLst/>
          </a:prstGeom>
          <a:ln w="12700">
            <a:solidFill>
              <a:srgbClr val="6C6C6C"/>
            </a:solidFill>
          </a:ln>
        </p:spPr>
      </p:pic>
      <p:pic>
        <p:nvPicPr>
          <p:cNvPr id="28" name="Content Placeholder 19"/>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29575" y="1399687"/>
            <a:ext cx="1691413" cy="1894168"/>
          </a:xfrm>
          <a:prstGeom prst="rect">
            <a:avLst/>
          </a:prstGeom>
          <a:ln w="12700">
            <a:solidFill>
              <a:srgbClr val="6C6C6C"/>
            </a:solidFill>
          </a:ln>
        </p:spPr>
      </p:pic>
      <p:pic>
        <p:nvPicPr>
          <p:cNvPr id="29" name="Content Placeholder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912816" y="1399687"/>
            <a:ext cx="1693549" cy="1896696"/>
          </a:xfrm>
          <a:prstGeom prst="rect">
            <a:avLst/>
          </a:prstGeom>
          <a:ln w="12700">
            <a:solidFill>
              <a:srgbClr val="6C6C6C"/>
            </a:solidFill>
          </a:ln>
        </p:spPr>
      </p:pic>
    </p:spTree>
    <p:extLst>
      <p:ext uri="{BB962C8B-B14F-4D97-AF65-F5344CB8AC3E}">
        <p14:creationId xmlns:p14="http://schemas.microsoft.com/office/powerpoint/2010/main" val="3776170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par>
                                <p:cTn id="13" presetID="10" presetClass="entr" presetSubtype="0"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p:cNvPicPr>
            <a:picLocks noChangeAspect="1"/>
          </p:cNvPicPr>
          <p:nvPr/>
        </p:nvPicPr>
        <p:blipFill rotWithShape="1">
          <a:blip r:embed="rId3" cstate="print">
            <a:extLst>
              <a:ext uri="{28A0092B-C50C-407E-A947-70E740481C1C}">
                <a14:useLocalDpi xmlns:a14="http://schemas.microsoft.com/office/drawing/2010/main"/>
              </a:ext>
            </a:extLst>
          </a:blip>
          <a:srcRect t="10776" b="336"/>
          <a:stretch/>
        </p:blipFill>
        <p:spPr>
          <a:xfrm>
            <a:off x="346196" y="374073"/>
            <a:ext cx="916097" cy="914399"/>
          </a:xfrm>
          <a:prstGeom prst="rect">
            <a:avLst/>
          </a:prstGeom>
          <a:ln w="12700">
            <a:solidFill>
              <a:srgbClr val="6C6C6C"/>
            </a:solidFill>
          </a:ln>
        </p:spPr>
      </p:pic>
      <p:pic>
        <p:nvPicPr>
          <p:cNvPr id="55" name="Picture 54"/>
          <p:cNvPicPr>
            <a:picLocks noChangeAspect="1"/>
          </p:cNvPicPr>
          <p:nvPr/>
        </p:nvPicPr>
        <p:blipFill rotWithShape="1">
          <a:blip r:embed="rId4" cstate="print">
            <a:extLst>
              <a:ext uri="{28A0092B-C50C-407E-A947-70E740481C1C}">
                <a14:useLocalDpi xmlns:a14="http://schemas.microsoft.com/office/drawing/2010/main"/>
              </a:ext>
            </a:extLst>
          </a:blip>
          <a:srcRect t="6734" b="4378"/>
          <a:stretch/>
        </p:blipFill>
        <p:spPr>
          <a:xfrm>
            <a:off x="1340627" y="374073"/>
            <a:ext cx="915286" cy="914400"/>
          </a:xfrm>
          <a:prstGeom prst="rect">
            <a:avLst/>
          </a:prstGeom>
          <a:ln w="12700">
            <a:solidFill>
              <a:srgbClr val="6C6C6C"/>
            </a:solidFill>
          </a:ln>
        </p:spPr>
      </p:pic>
      <p:pic>
        <p:nvPicPr>
          <p:cNvPr id="58" name="Picture 57"/>
          <p:cNvPicPr>
            <a:picLocks noChangeAspect="1"/>
          </p:cNvPicPr>
          <p:nvPr/>
        </p:nvPicPr>
        <p:blipFill rotWithShape="1">
          <a:blip r:embed="rId5" cstate="print">
            <a:extLst>
              <a:ext uri="{28A0092B-C50C-407E-A947-70E740481C1C}">
                <a14:useLocalDpi xmlns:a14="http://schemas.microsoft.com/office/drawing/2010/main"/>
              </a:ext>
            </a:extLst>
          </a:blip>
          <a:srcRect b="10732"/>
          <a:stretch/>
        </p:blipFill>
        <p:spPr>
          <a:xfrm>
            <a:off x="2530831" y="374073"/>
            <a:ext cx="914400" cy="914400"/>
          </a:xfrm>
          <a:prstGeom prst="rect">
            <a:avLst/>
          </a:prstGeom>
          <a:ln w="12700">
            <a:solidFill>
              <a:srgbClr val="6C6C6C"/>
            </a:solidFill>
          </a:ln>
        </p:spPr>
      </p:pic>
      <p:pic>
        <p:nvPicPr>
          <p:cNvPr id="59" name="Picture 58"/>
          <p:cNvPicPr>
            <a:picLocks noChangeAspect="1"/>
          </p:cNvPicPr>
          <p:nvPr/>
        </p:nvPicPr>
        <p:blipFill rotWithShape="1">
          <a:blip r:embed="rId6" cstate="print">
            <a:extLst>
              <a:ext uri="{28A0092B-C50C-407E-A947-70E740481C1C}">
                <a14:useLocalDpi xmlns:a14="http://schemas.microsoft.com/office/drawing/2010/main"/>
              </a:ext>
            </a:extLst>
          </a:blip>
          <a:srcRect b="11211"/>
          <a:stretch/>
        </p:blipFill>
        <p:spPr>
          <a:xfrm>
            <a:off x="3523603" y="374073"/>
            <a:ext cx="914400" cy="912668"/>
          </a:xfrm>
          <a:prstGeom prst="rect">
            <a:avLst/>
          </a:prstGeom>
          <a:ln w="12700">
            <a:solidFill>
              <a:srgbClr val="6C6C6C"/>
            </a:solidFill>
          </a:ln>
        </p:spPr>
      </p:pic>
      <p:pic>
        <p:nvPicPr>
          <p:cNvPr id="62" name="Picture 61"/>
          <p:cNvPicPr>
            <a:picLocks noChangeAspect="1"/>
          </p:cNvPicPr>
          <p:nvPr/>
        </p:nvPicPr>
        <p:blipFill rotWithShape="1">
          <a:blip r:embed="rId7" cstate="print">
            <a:extLst>
              <a:ext uri="{28A0092B-C50C-407E-A947-70E740481C1C}">
                <a14:useLocalDpi xmlns:a14="http://schemas.microsoft.com/office/drawing/2010/main"/>
              </a:ext>
            </a:extLst>
          </a:blip>
          <a:srcRect r="24999"/>
          <a:stretch/>
        </p:blipFill>
        <p:spPr>
          <a:xfrm>
            <a:off x="6893892" y="374073"/>
            <a:ext cx="914401" cy="914398"/>
          </a:xfrm>
          <a:prstGeom prst="rect">
            <a:avLst/>
          </a:prstGeom>
          <a:ln w="12700">
            <a:solidFill>
              <a:srgbClr val="6C6C6C"/>
            </a:solidFill>
          </a:ln>
        </p:spPr>
      </p:pic>
      <p:pic>
        <p:nvPicPr>
          <p:cNvPr id="63" name="Picture 62"/>
          <p:cNvPicPr>
            <a:picLocks noChangeAspect="1"/>
          </p:cNvPicPr>
          <p:nvPr/>
        </p:nvPicPr>
        <p:blipFill rotWithShape="1">
          <a:blip r:embed="rId8" cstate="print">
            <a:extLst>
              <a:ext uri="{28A0092B-C50C-407E-A947-70E740481C1C}">
                <a14:useLocalDpi xmlns:a14="http://schemas.microsoft.com/office/drawing/2010/main"/>
              </a:ext>
            </a:extLst>
          </a:blip>
          <a:srcRect l="25048"/>
          <a:stretch/>
        </p:blipFill>
        <p:spPr>
          <a:xfrm flipH="1">
            <a:off x="7887799" y="374073"/>
            <a:ext cx="913826" cy="916132"/>
          </a:xfrm>
          <a:prstGeom prst="rect">
            <a:avLst/>
          </a:prstGeom>
          <a:ln w="12700">
            <a:solidFill>
              <a:srgbClr val="6C6C6C"/>
            </a:solidFill>
          </a:ln>
        </p:spPr>
      </p:pic>
      <p:pic>
        <p:nvPicPr>
          <p:cNvPr id="66" name="Picture 65"/>
          <p:cNvPicPr>
            <a:picLocks noChangeAspect="1"/>
          </p:cNvPicPr>
          <p:nvPr/>
        </p:nvPicPr>
        <p:blipFill rotWithShape="1">
          <a:blip r:embed="rId9" cstate="print">
            <a:extLst>
              <a:ext uri="{28A0092B-C50C-407E-A947-70E740481C1C}">
                <a14:useLocalDpi xmlns:a14="http://schemas.microsoft.com/office/drawing/2010/main"/>
              </a:ext>
            </a:extLst>
          </a:blip>
          <a:srcRect l="10811" t="21623" r="1" b="11484"/>
          <a:stretch/>
        </p:blipFill>
        <p:spPr>
          <a:xfrm>
            <a:off x="4710954" y="374073"/>
            <a:ext cx="914400" cy="914400"/>
          </a:xfrm>
          <a:prstGeom prst="rect">
            <a:avLst/>
          </a:prstGeom>
          <a:ln w="12700">
            <a:solidFill>
              <a:srgbClr val="6C6C6C"/>
            </a:solidFill>
          </a:ln>
        </p:spPr>
      </p:pic>
      <p:pic>
        <p:nvPicPr>
          <p:cNvPr id="67" name="Picture 66"/>
          <p:cNvPicPr>
            <a:picLocks noChangeAspect="1"/>
          </p:cNvPicPr>
          <p:nvPr/>
        </p:nvPicPr>
        <p:blipFill rotWithShape="1">
          <a:blip r:embed="rId10" cstate="print">
            <a:extLst>
              <a:ext uri="{28A0092B-C50C-407E-A947-70E740481C1C}">
                <a14:useLocalDpi xmlns:a14="http://schemas.microsoft.com/office/drawing/2010/main"/>
              </a:ext>
            </a:extLst>
          </a:blip>
          <a:srcRect l="6586" t="10626" r="7926" b="25258"/>
          <a:stretch/>
        </p:blipFill>
        <p:spPr>
          <a:xfrm>
            <a:off x="5703166" y="374073"/>
            <a:ext cx="914402" cy="914401"/>
          </a:xfrm>
          <a:prstGeom prst="rect">
            <a:avLst/>
          </a:prstGeom>
          <a:ln w="12700">
            <a:solidFill>
              <a:srgbClr val="6C6C6C"/>
            </a:solidFill>
          </a:ln>
        </p:spPr>
      </p:pic>
      <p:pic>
        <p:nvPicPr>
          <p:cNvPr id="70" name="Picture 69"/>
          <p:cNvPicPr>
            <a:picLocks noChangeAspect="1"/>
          </p:cNvPicPr>
          <p:nvPr/>
        </p:nvPicPr>
        <p:blipFill rotWithShape="1">
          <a:blip r:embed="rId11" cstate="print">
            <a:extLst>
              <a:ext uri="{28A0092B-C50C-407E-A947-70E740481C1C}">
                <a14:useLocalDpi xmlns:a14="http://schemas.microsoft.com/office/drawing/2010/main"/>
              </a:ext>
            </a:extLst>
          </a:blip>
          <a:srcRect b="5787"/>
          <a:stretch/>
        </p:blipFill>
        <p:spPr>
          <a:xfrm>
            <a:off x="346214" y="1531506"/>
            <a:ext cx="916059" cy="913821"/>
          </a:xfrm>
          <a:prstGeom prst="rect">
            <a:avLst/>
          </a:prstGeom>
          <a:ln w="12700">
            <a:solidFill>
              <a:srgbClr val="6C6C6C"/>
            </a:solidFill>
          </a:ln>
        </p:spPr>
      </p:pic>
      <p:pic>
        <p:nvPicPr>
          <p:cNvPr id="71" name="Picture 70"/>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341070" y="1531506"/>
            <a:ext cx="914400" cy="914400"/>
          </a:xfrm>
          <a:prstGeom prst="rect">
            <a:avLst/>
          </a:prstGeom>
          <a:ln w="12700">
            <a:solidFill>
              <a:srgbClr val="6C6C6C"/>
            </a:solidFill>
          </a:ln>
        </p:spPr>
      </p:pic>
      <p:pic>
        <p:nvPicPr>
          <p:cNvPr id="72" name="Picture 71"/>
          <p:cNvPicPr>
            <a:picLocks noChangeAspect="1"/>
          </p:cNvPicPr>
          <p:nvPr/>
        </p:nvPicPr>
        <p:blipFill rotWithShape="1">
          <a:blip r:embed="rId13" cstate="print">
            <a:extLst>
              <a:ext uri="{28A0092B-C50C-407E-A947-70E740481C1C}">
                <a14:useLocalDpi xmlns:a14="http://schemas.microsoft.com/office/drawing/2010/main"/>
              </a:ext>
            </a:extLst>
          </a:blip>
          <a:srcRect l="7860" t="11958" b="18812"/>
          <a:stretch/>
        </p:blipFill>
        <p:spPr>
          <a:xfrm>
            <a:off x="2532490" y="1531506"/>
            <a:ext cx="912742" cy="914400"/>
          </a:xfrm>
          <a:prstGeom prst="rect">
            <a:avLst/>
          </a:prstGeom>
          <a:ln w="12700">
            <a:solidFill>
              <a:srgbClr val="6C6C6C"/>
            </a:solidFill>
          </a:ln>
        </p:spPr>
      </p:pic>
      <p:pic>
        <p:nvPicPr>
          <p:cNvPr id="73" name="Picture 72"/>
          <p:cNvPicPr>
            <a:picLocks noChangeAspect="1"/>
          </p:cNvPicPr>
          <p:nvPr/>
        </p:nvPicPr>
        <p:blipFill rotWithShape="1">
          <a:blip r:embed="rId14" cstate="print">
            <a:extLst>
              <a:ext uri="{28A0092B-C50C-407E-A947-70E740481C1C}">
                <a14:useLocalDpi xmlns:a14="http://schemas.microsoft.com/office/drawing/2010/main"/>
              </a:ext>
            </a:extLst>
          </a:blip>
          <a:srcRect t="6849" b="17855"/>
          <a:stretch/>
        </p:blipFill>
        <p:spPr>
          <a:xfrm>
            <a:off x="3527771" y="1531506"/>
            <a:ext cx="910232" cy="913821"/>
          </a:xfrm>
          <a:prstGeom prst="rect">
            <a:avLst/>
          </a:prstGeom>
          <a:ln w="12700">
            <a:solidFill>
              <a:srgbClr val="6C6C6C"/>
            </a:solidFill>
          </a:ln>
        </p:spPr>
      </p:pic>
      <p:pic>
        <p:nvPicPr>
          <p:cNvPr id="74" name="Picture 73"/>
          <p:cNvPicPr>
            <a:picLocks noChangeAspect="1"/>
          </p:cNvPicPr>
          <p:nvPr/>
        </p:nvPicPr>
        <p:blipFill rotWithShape="1">
          <a:blip r:embed="rId15" cstate="print">
            <a:extLst>
              <a:ext uri="{28A0092B-C50C-407E-A947-70E740481C1C}">
                <a14:useLocalDpi xmlns:a14="http://schemas.microsoft.com/office/drawing/2010/main"/>
              </a:ext>
            </a:extLst>
          </a:blip>
          <a:srcRect l="47500" t="11757" r="-1" b="18538"/>
          <a:stretch/>
        </p:blipFill>
        <p:spPr>
          <a:xfrm>
            <a:off x="4705996" y="1530924"/>
            <a:ext cx="917700" cy="913823"/>
          </a:xfrm>
          <a:prstGeom prst="rect">
            <a:avLst/>
          </a:prstGeom>
          <a:ln w="12700">
            <a:solidFill>
              <a:srgbClr val="6C6C6C"/>
            </a:solidFill>
          </a:ln>
        </p:spPr>
      </p:pic>
      <p:pic>
        <p:nvPicPr>
          <p:cNvPr id="75" name="Picture 74"/>
          <p:cNvPicPr>
            <a:picLocks noChangeAspect="1"/>
          </p:cNvPicPr>
          <p:nvPr/>
        </p:nvPicPr>
        <p:blipFill rotWithShape="1">
          <a:blip r:embed="rId16" cstate="print">
            <a:extLst>
              <a:ext uri="{28A0092B-C50C-407E-A947-70E740481C1C}">
                <a14:useLocalDpi xmlns:a14="http://schemas.microsoft.com/office/drawing/2010/main"/>
              </a:ext>
            </a:extLst>
          </a:blip>
          <a:srcRect l="7854" t="7853" r="-1" b="23037"/>
          <a:stretch/>
        </p:blipFill>
        <p:spPr>
          <a:xfrm>
            <a:off x="5702069" y="1530927"/>
            <a:ext cx="914399" cy="914400"/>
          </a:xfrm>
          <a:prstGeom prst="rect">
            <a:avLst/>
          </a:prstGeom>
          <a:ln w="12700">
            <a:solidFill>
              <a:srgbClr val="6C6C6C"/>
            </a:solidFill>
          </a:ln>
        </p:spPr>
      </p:pic>
      <p:pic>
        <p:nvPicPr>
          <p:cNvPr id="76" name="Picture 75"/>
          <p:cNvPicPr>
            <a:picLocks noChangeAspect="1"/>
          </p:cNvPicPr>
          <p:nvPr/>
        </p:nvPicPr>
        <p:blipFill rotWithShape="1">
          <a:blip r:embed="rId17" cstate="print">
            <a:extLst>
              <a:ext uri="{28A0092B-C50C-407E-A947-70E740481C1C}">
                <a14:useLocalDpi xmlns:a14="http://schemas.microsoft.com/office/drawing/2010/main"/>
              </a:ext>
            </a:extLst>
          </a:blip>
          <a:srcRect l="9248" b="23699"/>
          <a:stretch/>
        </p:blipFill>
        <p:spPr>
          <a:xfrm>
            <a:off x="6884460" y="1530924"/>
            <a:ext cx="915384" cy="914403"/>
          </a:xfrm>
          <a:prstGeom prst="rect">
            <a:avLst/>
          </a:prstGeom>
          <a:ln w="12700">
            <a:solidFill>
              <a:srgbClr val="6C6C6C"/>
            </a:solidFill>
          </a:ln>
        </p:spPr>
      </p:pic>
      <p:pic>
        <p:nvPicPr>
          <p:cNvPr id="77" name="Picture 76"/>
          <p:cNvPicPr>
            <a:picLocks noChangeAspect="1"/>
          </p:cNvPicPr>
          <p:nvPr/>
        </p:nvPicPr>
        <p:blipFill rotWithShape="1">
          <a:blip r:embed="rId18" cstate="print">
            <a:extLst>
              <a:ext uri="{28A0092B-C50C-407E-A947-70E740481C1C}">
                <a14:useLocalDpi xmlns:a14="http://schemas.microsoft.com/office/drawing/2010/main"/>
              </a:ext>
            </a:extLst>
          </a:blip>
          <a:srcRect b="36786"/>
          <a:stretch/>
        </p:blipFill>
        <p:spPr>
          <a:xfrm>
            <a:off x="7886665" y="1530926"/>
            <a:ext cx="914959" cy="914401"/>
          </a:xfrm>
          <a:prstGeom prst="rect">
            <a:avLst/>
          </a:prstGeom>
          <a:ln w="12700">
            <a:solidFill>
              <a:srgbClr val="6C6C6C"/>
            </a:solidFill>
          </a:ln>
        </p:spPr>
      </p:pic>
      <p:pic>
        <p:nvPicPr>
          <p:cNvPr id="78" name="Picture 77"/>
          <p:cNvPicPr>
            <a:picLocks noChangeAspect="1"/>
          </p:cNvPicPr>
          <p:nvPr/>
        </p:nvPicPr>
        <p:blipFill rotWithShape="1">
          <a:blip r:embed="rId19" cstate="print">
            <a:extLst>
              <a:ext uri="{28A0092B-C50C-407E-A947-70E740481C1C}">
                <a14:useLocalDpi xmlns:a14="http://schemas.microsoft.com/office/drawing/2010/main"/>
              </a:ext>
            </a:extLst>
          </a:blip>
          <a:srcRect b="25233"/>
          <a:stretch/>
        </p:blipFill>
        <p:spPr>
          <a:xfrm>
            <a:off x="347118" y="2698666"/>
            <a:ext cx="915138" cy="912292"/>
          </a:xfrm>
          <a:prstGeom prst="rect">
            <a:avLst/>
          </a:prstGeom>
          <a:ln w="12700">
            <a:solidFill>
              <a:srgbClr val="6C6C6C"/>
            </a:solidFill>
          </a:ln>
        </p:spPr>
      </p:pic>
      <p:pic>
        <p:nvPicPr>
          <p:cNvPr id="79" name="Picture 78"/>
          <p:cNvPicPr>
            <a:picLocks noChangeAspect="1"/>
          </p:cNvPicPr>
          <p:nvPr/>
        </p:nvPicPr>
        <p:blipFill rotWithShape="1">
          <a:blip r:embed="rId20" cstate="print">
            <a:extLst>
              <a:ext uri="{28A0092B-C50C-407E-A947-70E740481C1C}">
                <a14:useLocalDpi xmlns:a14="http://schemas.microsoft.com/office/drawing/2010/main"/>
              </a:ext>
            </a:extLst>
          </a:blip>
          <a:srcRect l="4835" t="12857" r="8022" b="21579"/>
          <a:stretch/>
        </p:blipFill>
        <p:spPr>
          <a:xfrm>
            <a:off x="1342398" y="2698666"/>
            <a:ext cx="912630" cy="915527"/>
          </a:xfrm>
          <a:prstGeom prst="rect">
            <a:avLst/>
          </a:prstGeom>
          <a:ln w="12700">
            <a:solidFill>
              <a:srgbClr val="6C6C6C"/>
            </a:solidFill>
          </a:ln>
        </p:spPr>
      </p:pic>
      <p:pic>
        <p:nvPicPr>
          <p:cNvPr id="80" name="Picture 79"/>
          <p:cNvPicPr>
            <a:picLocks noChangeAspect="1"/>
          </p:cNvPicPr>
          <p:nvPr/>
        </p:nvPicPr>
        <p:blipFill rotWithShape="1">
          <a:blip r:embed="rId21" cstate="print">
            <a:extLst>
              <a:ext uri="{28A0092B-C50C-407E-A947-70E740481C1C}">
                <a14:useLocalDpi xmlns:a14="http://schemas.microsoft.com/office/drawing/2010/main"/>
              </a:ext>
            </a:extLst>
          </a:blip>
          <a:srcRect l="8059" r="5365"/>
          <a:stretch/>
        </p:blipFill>
        <p:spPr>
          <a:xfrm>
            <a:off x="2530831" y="2698666"/>
            <a:ext cx="914401" cy="913044"/>
          </a:xfrm>
          <a:prstGeom prst="rect">
            <a:avLst/>
          </a:prstGeom>
          <a:ln w="12700">
            <a:solidFill>
              <a:srgbClr val="6C6C6C"/>
            </a:solidFill>
          </a:ln>
        </p:spPr>
      </p:pic>
      <p:pic>
        <p:nvPicPr>
          <p:cNvPr id="81" name="Picture 80"/>
          <p:cNvPicPr>
            <a:picLocks noChangeAspect="1"/>
          </p:cNvPicPr>
          <p:nvPr/>
        </p:nvPicPr>
        <p:blipFill rotWithShape="1">
          <a:blip r:embed="rId22" cstate="print">
            <a:extLst>
              <a:ext uri="{28A0092B-C50C-407E-A947-70E740481C1C}">
                <a14:useLocalDpi xmlns:a14="http://schemas.microsoft.com/office/drawing/2010/main"/>
              </a:ext>
            </a:extLst>
          </a:blip>
          <a:srcRect t="6237" r="2217"/>
          <a:stretch/>
        </p:blipFill>
        <p:spPr>
          <a:xfrm>
            <a:off x="3542266" y="2698666"/>
            <a:ext cx="916519" cy="915527"/>
          </a:xfrm>
          <a:prstGeom prst="rect">
            <a:avLst/>
          </a:prstGeom>
          <a:ln w="12700">
            <a:solidFill>
              <a:srgbClr val="6C6C6C"/>
            </a:solidFill>
          </a:ln>
        </p:spPr>
      </p:pic>
      <p:pic>
        <p:nvPicPr>
          <p:cNvPr id="82" name="Picture 81"/>
          <p:cNvPicPr>
            <a:picLocks noChangeAspect="1"/>
          </p:cNvPicPr>
          <p:nvPr/>
        </p:nvPicPr>
        <p:blipFill rotWithShape="1">
          <a:blip r:embed="rId23" cstate="print">
            <a:extLst>
              <a:ext uri="{28A0092B-C50C-407E-A947-70E740481C1C}">
                <a14:useLocalDpi xmlns:a14="http://schemas.microsoft.com/office/drawing/2010/main"/>
              </a:ext>
            </a:extLst>
          </a:blip>
          <a:srcRect t="43790"/>
          <a:stretch/>
        </p:blipFill>
        <p:spPr>
          <a:xfrm>
            <a:off x="4698623" y="2698666"/>
            <a:ext cx="917704" cy="917049"/>
          </a:xfrm>
          <a:prstGeom prst="rect">
            <a:avLst/>
          </a:prstGeom>
          <a:ln w="12700">
            <a:solidFill>
              <a:srgbClr val="6C6C6C"/>
            </a:solidFill>
          </a:ln>
        </p:spPr>
      </p:pic>
      <p:pic>
        <p:nvPicPr>
          <p:cNvPr id="83" name="Picture 82"/>
          <p:cNvPicPr>
            <a:picLocks noChangeAspect="1"/>
          </p:cNvPicPr>
          <p:nvPr/>
        </p:nvPicPr>
        <p:blipFill rotWithShape="1">
          <a:blip r:embed="rId24" cstate="print">
            <a:extLst>
              <a:ext uri="{28A0092B-C50C-407E-A947-70E740481C1C}">
                <a14:useLocalDpi xmlns:a14="http://schemas.microsoft.com/office/drawing/2010/main"/>
              </a:ext>
            </a:extLst>
          </a:blip>
          <a:srcRect t="43892"/>
          <a:stretch/>
        </p:blipFill>
        <p:spPr>
          <a:xfrm>
            <a:off x="5694695" y="2698666"/>
            <a:ext cx="914404" cy="912093"/>
          </a:xfrm>
          <a:prstGeom prst="rect">
            <a:avLst/>
          </a:prstGeom>
          <a:ln w="12700">
            <a:solidFill>
              <a:srgbClr val="6C6C6C"/>
            </a:solidFill>
          </a:ln>
        </p:spPr>
      </p:pic>
      <p:pic>
        <p:nvPicPr>
          <p:cNvPr id="84" name="Picture 83"/>
          <p:cNvPicPr>
            <a:picLocks noChangeAspect="1"/>
          </p:cNvPicPr>
          <p:nvPr/>
        </p:nvPicPr>
        <p:blipFill rotWithShape="1">
          <a:blip r:embed="rId25" cstate="print">
            <a:extLst>
              <a:ext uri="{28A0092B-C50C-407E-A947-70E740481C1C}">
                <a14:useLocalDpi xmlns:a14="http://schemas.microsoft.com/office/drawing/2010/main"/>
              </a:ext>
            </a:extLst>
          </a:blip>
          <a:srcRect l="23289" r="10093" b="11559"/>
          <a:stretch/>
        </p:blipFill>
        <p:spPr>
          <a:xfrm>
            <a:off x="6881599" y="2698666"/>
            <a:ext cx="914401" cy="910450"/>
          </a:xfrm>
          <a:prstGeom prst="rect">
            <a:avLst/>
          </a:prstGeom>
          <a:ln w="12700">
            <a:solidFill>
              <a:srgbClr val="6C6C6C"/>
            </a:solidFill>
          </a:ln>
        </p:spPr>
      </p:pic>
      <p:pic>
        <p:nvPicPr>
          <p:cNvPr id="85" name="Picture 84"/>
          <p:cNvPicPr>
            <a:picLocks noChangeAspect="1"/>
          </p:cNvPicPr>
          <p:nvPr/>
        </p:nvPicPr>
        <p:blipFill rotWithShape="1">
          <a:blip r:embed="rId26" cstate="print">
            <a:extLst>
              <a:ext uri="{28A0092B-C50C-407E-A947-70E740481C1C}">
                <a14:useLocalDpi xmlns:a14="http://schemas.microsoft.com/office/drawing/2010/main"/>
              </a:ext>
            </a:extLst>
          </a:blip>
          <a:srcRect l="17970" t="649" r="7354" b="554"/>
          <a:stretch/>
        </p:blipFill>
        <p:spPr>
          <a:xfrm>
            <a:off x="7887223" y="2700670"/>
            <a:ext cx="914401" cy="907311"/>
          </a:xfrm>
          <a:prstGeom prst="rect">
            <a:avLst/>
          </a:prstGeom>
          <a:ln w="12700">
            <a:solidFill>
              <a:srgbClr val="6C6C6C"/>
            </a:solidFill>
          </a:ln>
        </p:spPr>
      </p:pic>
      <p:pic>
        <p:nvPicPr>
          <p:cNvPr id="86" name="Picture 85"/>
          <p:cNvPicPr>
            <a:picLocks noChangeAspect="1"/>
          </p:cNvPicPr>
          <p:nvPr/>
        </p:nvPicPr>
        <p:blipFill rotWithShape="1">
          <a:blip r:embed="rId27" cstate="print">
            <a:extLst>
              <a:ext uri="{28A0092B-C50C-407E-A947-70E740481C1C}">
                <a14:useLocalDpi xmlns:a14="http://schemas.microsoft.com/office/drawing/2010/main"/>
              </a:ext>
            </a:extLst>
          </a:blip>
          <a:srcRect t="15964" b="23542"/>
          <a:stretch/>
        </p:blipFill>
        <p:spPr>
          <a:xfrm>
            <a:off x="354817" y="3848707"/>
            <a:ext cx="916910" cy="914401"/>
          </a:xfrm>
          <a:prstGeom prst="rect">
            <a:avLst/>
          </a:prstGeom>
          <a:ln w="12700">
            <a:solidFill>
              <a:srgbClr val="6C6C6C"/>
            </a:solidFill>
          </a:ln>
        </p:spPr>
      </p:pic>
      <p:pic>
        <p:nvPicPr>
          <p:cNvPr id="87" name="Picture 86"/>
          <p:cNvPicPr>
            <a:picLocks noChangeAspect="1"/>
          </p:cNvPicPr>
          <p:nvPr/>
        </p:nvPicPr>
        <p:blipFill rotWithShape="1">
          <a:blip r:embed="rId28" cstate="print">
            <a:extLst>
              <a:ext uri="{28A0092B-C50C-407E-A947-70E740481C1C}">
                <a14:useLocalDpi xmlns:a14="http://schemas.microsoft.com/office/drawing/2010/main"/>
              </a:ext>
            </a:extLst>
          </a:blip>
          <a:srcRect t="8501" b="29151"/>
          <a:stretch/>
        </p:blipFill>
        <p:spPr>
          <a:xfrm>
            <a:off x="1350097" y="3848706"/>
            <a:ext cx="914402" cy="914401"/>
          </a:xfrm>
          <a:prstGeom prst="rect">
            <a:avLst/>
          </a:prstGeom>
          <a:ln w="12700">
            <a:solidFill>
              <a:srgbClr val="6C6C6C"/>
            </a:solidFill>
          </a:ln>
        </p:spPr>
      </p:pic>
      <p:pic>
        <p:nvPicPr>
          <p:cNvPr id="88" name="Picture 87"/>
          <p:cNvPicPr>
            <a:picLocks noChangeAspect="1"/>
          </p:cNvPicPr>
          <p:nvPr/>
        </p:nvPicPr>
        <p:blipFill rotWithShape="1">
          <a:blip r:embed="rId29" cstate="print">
            <a:extLst>
              <a:ext uri="{28A0092B-C50C-407E-A947-70E740481C1C}">
                <a14:useLocalDpi xmlns:a14="http://schemas.microsoft.com/office/drawing/2010/main"/>
              </a:ext>
            </a:extLst>
          </a:blip>
          <a:srcRect t="6938" b="4311"/>
          <a:stretch/>
        </p:blipFill>
        <p:spPr>
          <a:xfrm>
            <a:off x="2528323" y="3848706"/>
            <a:ext cx="916906" cy="914400"/>
          </a:xfrm>
          <a:prstGeom prst="rect">
            <a:avLst/>
          </a:prstGeom>
          <a:ln w="12700">
            <a:solidFill>
              <a:srgbClr val="6C6C6C"/>
            </a:solidFill>
          </a:ln>
        </p:spPr>
      </p:pic>
      <p:pic>
        <p:nvPicPr>
          <p:cNvPr id="89" name="Picture 88"/>
          <p:cNvPicPr>
            <a:picLocks noChangeAspect="1"/>
          </p:cNvPicPr>
          <p:nvPr/>
        </p:nvPicPr>
        <p:blipFill rotWithShape="1">
          <a:blip r:embed="rId30" cstate="print">
            <a:extLst>
              <a:ext uri="{28A0092B-C50C-407E-A947-70E740481C1C}">
                <a14:useLocalDpi xmlns:a14="http://schemas.microsoft.com/office/drawing/2010/main"/>
              </a:ext>
            </a:extLst>
          </a:blip>
          <a:srcRect t="6819" b="4185"/>
          <a:stretch/>
        </p:blipFill>
        <p:spPr>
          <a:xfrm>
            <a:off x="3523602" y="3848706"/>
            <a:ext cx="914400" cy="914401"/>
          </a:xfrm>
          <a:prstGeom prst="rect">
            <a:avLst/>
          </a:prstGeom>
          <a:ln w="12700">
            <a:solidFill>
              <a:srgbClr val="6C6C6C"/>
            </a:solidFill>
          </a:ln>
        </p:spPr>
      </p:pic>
      <p:pic>
        <p:nvPicPr>
          <p:cNvPr id="92" name="Picture 91"/>
          <p:cNvPicPr>
            <a:picLocks noChangeAspect="1"/>
          </p:cNvPicPr>
          <p:nvPr/>
        </p:nvPicPr>
        <p:blipFill rotWithShape="1">
          <a:blip r:embed="rId31" cstate="print">
            <a:extLst>
              <a:ext uri="{28A0092B-C50C-407E-A947-70E740481C1C}">
                <a14:useLocalDpi xmlns:a14="http://schemas.microsoft.com/office/drawing/2010/main"/>
              </a:ext>
            </a:extLst>
          </a:blip>
          <a:srcRect l="14742" b="6970"/>
          <a:stretch/>
        </p:blipFill>
        <p:spPr>
          <a:xfrm>
            <a:off x="4697106" y="3848706"/>
            <a:ext cx="912382" cy="910376"/>
          </a:xfrm>
          <a:prstGeom prst="rect">
            <a:avLst/>
          </a:prstGeom>
          <a:ln w="12700">
            <a:solidFill>
              <a:srgbClr val="6C6C6C"/>
            </a:solidFill>
          </a:ln>
        </p:spPr>
      </p:pic>
      <p:pic>
        <p:nvPicPr>
          <p:cNvPr id="93" name="Picture 92"/>
          <p:cNvPicPr>
            <a:picLocks noChangeAspect="1"/>
          </p:cNvPicPr>
          <p:nvPr/>
        </p:nvPicPr>
        <p:blipFill rotWithShape="1">
          <a:blip r:embed="rId32" cstate="print">
            <a:extLst>
              <a:ext uri="{28A0092B-C50C-407E-A947-70E740481C1C}">
                <a14:useLocalDpi xmlns:a14="http://schemas.microsoft.com/office/drawing/2010/main"/>
              </a:ext>
            </a:extLst>
          </a:blip>
          <a:srcRect r="7906" b="8346"/>
          <a:stretch/>
        </p:blipFill>
        <p:spPr>
          <a:xfrm>
            <a:off x="5696765" y="3848706"/>
            <a:ext cx="913038" cy="914401"/>
          </a:xfrm>
          <a:prstGeom prst="rect">
            <a:avLst/>
          </a:prstGeom>
          <a:ln w="12700">
            <a:solidFill>
              <a:srgbClr val="6C6C6C"/>
            </a:solidFill>
          </a:ln>
        </p:spPr>
      </p:pic>
      <p:pic>
        <p:nvPicPr>
          <p:cNvPr id="94" name="Picture 93"/>
          <p:cNvPicPr>
            <a:picLocks noChangeAspect="1"/>
          </p:cNvPicPr>
          <p:nvPr/>
        </p:nvPicPr>
        <p:blipFill rotWithShape="1">
          <a:blip r:embed="rId33" cstate="print">
            <a:extLst>
              <a:ext uri="{28A0092B-C50C-407E-A947-70E740481C1C}">
                <a14:useLocalDpi xmlns:a14="http://schemas.microsoft.com/office/drawing/2010/main"/>
              </a:ext>
            </a:extLst>
          </a:blip>
          <a:srcRect l="9564" t="-1" r="16394" b="1310"/>
          <a:stretch/>
        </p:blipFill>
        <p:spPr>
          <a:xfrm>
            <a:off x="6881599" y="3849001"/>
            <a:ext cx="914401" cy="914106"/>
          </a:xfrm>
          <a:prstGeom prst="rect">
            <a:avLst/>
          </a:prstGeom>
          <a:ln w="12700">
            <a:solidFill>
              <a:srgbClr val="6C6C6C"/>
            </a:solidFill>
          </a:ln>
        </p:spPr>
      </p:pic>
      <p:pic>
        <p:nvPicPr>
          <p:cNvPr id="95" name="Picture 94"/>
          <p:cNvPicPr>
            <a:picLocks noChangeAspect="1"/>
          </p:cNvPicPr>
          <p:nvPr/>
        </p:nvPicPr>
        <p:blipFill rotWithShape="1">
          <a:blip r:embed="rId34" cstate="print">
            <a:extLst>
              <a:ext uri="{28A0092B-C50C-407E-A947-70E740481C1C}">
                <a14:useLocalDpi xmlns:a14="http://schemas.microsoft.com/office/drawing/2010/main"/>
              </a:ext>
            </a:extLst>
          </a:blip>
          <a:srcRect b="24998"/>
          <a:stretch/>
        </p:blipFill>
        <p:spPr>
          <a:xfrm>
            <a:off x="7885860" y="3847315"/>
            <a:ext cx="915764" cy="915792"/>
          </a:xfrm>
          <a:prstGeom prst="rect">
            <a:avLst/>
          </a:prstGeom>
          <a:ln w="12700">
            <a:solidFill>
              <a:srgbClr val="6C6C6C"/>
            </a:solidFill>
          </a:ln>
        </p:spPr>
      </p:pic>
      <p:sp>
        <p:nvSpPr>
          <p:cNvPr id="96" name="Title 1"/>
          <p:cNvSpPr txBox="1">
            <a:spLocks/>
          </p:cNvSpPr>
          <p:nvPr/>
        </p:nvSpPr>
        <p:spPr>
          <a:xfrm>
            <a:off x="457200" y="2285187"/>
            <a:ext cx="8229600" cy="671949"/>
          </a:xfrm>
          <a:prstGeom prst="rect">
            <a:avLst/>
          </a:prstGeom>
          <a:effectLst>
            <a:outerShdw blurRad="50800" dist="38100" dir="2700000" algn="tl" rotWithShape="0">
              <a:prstClr val="black">
                <a:alpha val="40000"/>
              </a:prstClr>
            </a:outerShdw>
          </a:effectLst>
        </p:spPr>
        <p:txBody>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dirty="0" smtClean="0">
                <a:solidFill>
                  <a:srgbClr val="3DA547"/>
                </a:solidFill>
                <a:latin typeface="Trebuchet MS" charset="0"/>
                <a:ea typeface="Trebuchet MS" charset="0"/>
                <a:cs typeface="Trebuchet MS" charset="0"/>
              </a:rPr>
              <a:t>SEEING IS </a:t>
            </a:r>
            <a:r>
              <a:rPr lang="en-US" b="1" dirty="0" smtClean="0">
                <a:solidFill>
                  <a:srgbClr val="3DA547"/>
                </a:solidFill>
                <a:latin typeface="Trebuchet MS" charset="0"/>
                <a:ea typeface="Trebuchet MS" charset="0"/>
                <a:cs typeface="Trebuchet MS" charset="0"/>
              </a:rPr>
              <a:t>BELIEVING!</a:t>
            </a:r>
            <a:endParaRPr lang="en-US" dirty="0">
              <a:solidFill>
                <a:srgbClr val="3DA547"/>
              </a:solidFill>
              <a:latin typeface="Trebuchet MS" charset="0"/>
              <a:ea typeface="Trebuchet MS" charset="0"/>
              <a:cs typeface="Trebuchet MS" charset="0"/>
            </a:endParaRPr>
          </a:p>
        </p:txBody>
      </p:sp>
    </p:spTree>
    <p:extLst>
      <p:ext uri="{BB962C8B-B14F-4D97-AF65-F5344CB8AC3E}">
        <p14:creationId xmlns:p14="http://schemas.microsoft.com/office/powerpoint/2010/main" val="408695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6" presetClass="emph" presetSubtype="0" fill="hold" grpId="1" nodeType="withEffect">
                                  <p:stCondLst>
                                    <p:cond delay="0"/>
                                  </p:stCondLst>
                                  <p:childTnLst>
                                    <p:animScale>
                                      <p:cBhvr>
                                        <p:cTn id="9" dur="2000" fill="hold"/>
                                        <p:tgtEl>
                                          <p:spTgt spid="9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6"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8372" y="388941"/>
            <a:ext cx="1635475" cy="1035801"/>
          </a:xfrm>
          <a:prstGeom prst="rect">
            <a:avLst/>
          </a:prstGeom>
        </p:spPr>
      </p:pic>
      <p:sp>
        <p:nvSpPr>
          <p:cNvPr id="5" name="Title 1"/>
          <p:cNvSpPr>
            <a:spLocks noGrp="1"/>
          </p:cNvSpPr>
          <p:nvPr>
            <p:ph type="title"/>
          </p:nvPr>
        </p:nvSpPr>
        <p:spPr>
          <a:xfrm>
            <a:off x="4207616" y="3399692"/>
            <a:ext cx="4076986" cy="1389068"/>
          </a:xfrm>
        </p:spPr>
        <p:txBody>
          <a:bodyPr/>
          <a:lstStyle/>
          <a:p>
            <a:r>
              <a:rPr lang="en-US" sz="2400" spc="0" dirty="0" smtClean="0"/>
              <a:t>The Most Significant Wellness and Athletic Breakthrough of our Lifetime</a:t>
            </a:r>
            <a:endParaRPr lang="en-US" sz="2400" spc="0" dirty="0"/>
          </a:p>
        </p:txBody>
      </p:sp>
    </p:spTree>
    <p:extLst>
      <p:ext uri="{BB962C8B-B14F-4D97-AF65-F5344CB8AC3E}">
        <p14:creationId xmlns:p14="http://schemas.microsoft.com/office/powerpoint/2010/main" val="355024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000" b="1" spc="300" dirty="0" smtClean="0"/>
              <a:t>WHY YOU NEED ASEA REDOX SUPPLEMENT</a:t>
            </a:r>
            <a:endParaRPr lang="en-US" sz="3000" spc="300" dirty="0"/>
          </a:p>
        </p:txBody>
      </p:sp>
      <p:sp>
        <p:nvSpPr>
          <p:cNvPr id="4" name="Content Placeholder 3"/>
          <p:cNvSpPr>
            <a:spLocks noGrp="1"/>
          </p:cNvSpPr>
          <p:nvPr>
            <p:ph sz="quarter" idx="11"/>
          </p:nvPr>
        </p:nvSpPr>
        <p:spPr>
          <a:xfrm>
            <a:off x="4626374" y="1067194"/>
            <a:ext cx="3720989" cy="3834815"/>
          </a:xfrm>
        </p:spPr>
        <p:txBody>
          <a:bodyPr>
            <a:noAutofit/>
          </a:bodyPr>
          <a:lstStyle/>
          <a:p>
            <a:pPr marL="0" indent="0">
              <a:buNone/>
            </a:pPr>
            <a:r>
              <a:rPr lang="en-US" sz="1500" b="1" dirty="0" smtClean="0">
                <a:solidFill>
                  <a:srgbClr val="3DA547"/>
                </a:solidFill>
              </a:rPr>
              <a:t>Redox Signaling Molecules regulate every major body system</a:t>
            </a:r>
          </a:p>
          <a:p>
            <a:r>
              <a:rPr lang="en-US" sz="1500" dirty="0" smtClean="0">
                <a:solidFill>
                  <a:srgbClr val="5F5F5F"/>
                </a:solidFill>
              </a:rPr>
              <a:t>Activate antioxidants</a:t>
            </a:r>
          </a:p>
          <a:p>
            <a:r>
              <a:rPr lang="en-US" sz="1500" dirty="0" smtClean="0">
                <a:solidFill>
                  <a:srgbClr val="5F5F5F"/>
                </a:solidFill>
              </a:rPr>
              <a:t>Provide critical cell-to-cell communication</a:t>
            </a:r>
          </a:p>
          <a:p>
            <a:r>
              <a:rPr lang="en-US" sz="1500" dirty="0" smtClean="0">
                <a:solidFill>
                  <a:srgbClr val="5F5F5F"/>
                </a:solidFill>
              </a:rPr>
              <a:t>Empowers your body’s natural renewal processes to function optimally</a:t>
            </a:r>
          </a:p>
          <a:p>
            <a:r>
              <a:rPr lang="en-US" sz="1500" dirty="0" smtClean="0">
                <a:solidFill>
                  <a:srgbClr val="5F5F5F"/>
                </a:solidFill>
              </a:rPr>
              <a:t>Powerful anti</a:t>
            </a:r>
            <a:r>
              <a:rPr lang="en-US" sz="1500" dirty="0">
                <a:solidFill>
                  <a:srgbClr val="5F5F5F"/>
                </a:solidFill>
              </a:rPr>
              <a:t>-aging </a:t>
            </a:r>
            <a:r>
              <a:rPr lang="en-US" sz="1500" dirty="0" smtClean="0">
                <a:solidFill>
                  <a:srgbClr val="5F5F5F"/>
                </a:solidFill>
              </a:rPr>
              <a:t>benefits</a:t>
            </a:r>
          </a:p>
          <a:p>
            <a:endParaRPr lang="en-US" sz="1500" b="1" dirty="0">
              <a:solidFill>
                <a:srgbClr val="3DA547"/>
              </a:solidFill>
            </a:endParaRPr>
          </a:p>
          <a:p>
            <a:pPr marL="61913" indent="-61913">
              <a:buNone/>
            </a:pPr>
            <a:r>
              <a:rPr lang="en-US" sz="1500" b="1" dirty="0" smtClean="0">
                <a:solidFill>
                  <a:srgbClr val="3DA547"/>
                </a:solidFill>
              </a:rPr>
              <a:t>“This technology has the potential to spearhead the greatest advances in health we have ever seen.”</a:t>
            </a:r>
          </a:p>
          <a:p>
            <a:pPr marL="0" indent="0">
              <a:buNone/>
            </a:pPr>
            <a:r>
              <a:rPr lang="en-US" sz="1500" dirty="0"/>
              <a:t>-</a:t>
            </a:r>
            <a:r>
              <a:rPr lang="en-US" sz="1500" dirty="0" smtClean="0"/>
              <a:t>Dr. Gary Samuelson, </a:t>
            </a:r>
            <a:r>
              <a:rPr lang="en-US" sz="1500" dirty="0" err="1" smtClean="0"/>
              <a:t>Ph.D</a:t>
            </a:r>
            <a:r>
              <a:rPr lang="en-US" sz="1500" dirty="0" smtClean="0"/>
              <a:t> </a:t>
            </a:r>
          </a:p>
          <a:p>
            <a:pPr marL="0" indent="0">
              <a:buNone/>
            </a:pPr>
            <a:endParaRPr lang="en-US" sz="1500" dirty="0"/>
          </a:p>
          <a:p>
            <a:endParaRPr lang="en-US" sz="1500" dirty="0"/>
          </a:p>
        </p:txBody>
      </p:sp>
      <p:pic>
        <p:nvPicPr>
          <p:cNvPr id="8" name="Content Placeholder 7"/>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773112" y="1200150"/>
            <a:ext cx="3394075" cy="3394075"/>
          </a:xfrm>
        </p:spPr>
      </p:pic>
    </p:spTree>
    <p:extLst>
      <p:ext uri="{BB962C8B-B14F-4D97-AF65-F5344CB8AC3E}">
        <p14:creationId xmlns:p14="http://schemas.microsoft.com/office/powerpoint/2010/main" val="229260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ASEA REDOX SUPPLEMENT </a:t>
            </a:r>
            <a:br>
              <a:rPr lang="en-US" b="1" dirty="0" smtClean="0"/>
            </a:br>
            <a:r>
              <a:rPr lang="en-US" dirty="0" smtClean="0"/>
              <a:t>SIGNIFICANT IMPACT FOR ATHLETES</a:t>
            </a:r>
            <a:endParaRPr lang="en-US" dirty="0"/>
          </a:p>
        </p:txBody>
      </p:sp>
      <p:pic>
        <p:nvPicPr>
          <p:cNvPr id="7" name="Content Placeholder 6"/>
          <p:cNvPicPr>
            <a:picLocks noGrp="1" noChangeAspect="1"/>
          </p:cNvPicPr>
          <p:nvPr>
            <p:ph sz="quarter" idx="10"/>
          </p:nvPr>
        </p:nvPicPr>
        <p:blipFill>
          <a:blip r:embed="rId3" cstate="print">
            <a:extLst>
              <a:ext uri="{28A0092B-C50C-407E-A947-70E740481C1C}">
                <a14:useLocalDpi xmlns:a14="http://schemas.microsoft.com/office/drawing/2010/main"/>
              </a:ext>
            </a:extLst>
          </a:blip>
          <a:stretch>
            <a:fillRect/>
          </a:stretch>
        </p:blipFill>
        <p:spPr>
          <a:xfrm>
            <a:off x="629109" y="1371650"/>
            <a:ext cx="3844987" cy="3203870"/>
          </a:xfrm>
        </p:spPr>
      </p:pic>
      <p:sp>
        <p:nvSpPr>
          <p:cNvPr id="4" name="Content Placeholder 3"/>
          <p:cNvSpPr>
            <a:spLocks noGrp="1"/>
          </p:cNvSpPr>
          <p:nvPr>
            <p:ph sz="quarter" idx="11"/>
          </p:nvPr>
        </p:nvSpPr>
        <p:spPr>
          <a:xfrm>
            <a:off x="4661012" y="2127937"/>
            <a:ext cx="4025788" cy="1831807"/>
          </a:xfrm>
        </p:spPr>
        <p:txBody>
          <a:bodyPr/>
          <a:lstStyle/>
          <a:p>
            <a:r>
              <a:rPr lang="en-US" dirty="0"/>
              <a:t>Endurance </a:t>
            </a:r>
            <a:endParaRPr lang="en-US" dirty="0" smtClean="0"/>
          </a:p>
          <a:p>
            <a:r>
              <a:rPr lang="en-US" dirty="0" smtClean="0"/>
              <a:t>Strength </a:t>
            </a:r>
            <a:endParaRPr lang="en-US" dirty="0"/>
          </a:p>
          <a:p>
            <a:r>
              <a:rPr lang="en-US" dirty="0"/>
              <a:t>Recovery </a:t>
            </a:r>
          </a:p>
          <a:p>
            <a:r>
              <a:rPr lang="en-US" dirty="0"/>
              <a:t>Mental Stamina </a:t>
            </a:r>
          </a:p>
        </p:txBody>
      </p:sp>
      <p:pic>
        <p:nvPicPr>
          <p:cNvPr id="5" name="Picture 4"/>
          <p:cNvPicPr>
            <a:picLocks noChangeAspect="1"/>
          </p:cNvPicPr>
          <p:nvPr/>
        </p:nvPicPr>
        <p:blipFill>
          <a:blip r:embed="rId4"/>
          <a:stretch>
            <a:fillRect/>
          </a:stretch>
        </p:blipFill>
        <p:spPr>
          <a:xfrm>
            <a:off x="7203669" y="1447211"/>
            <a:ext cx="1124839" cy="3495411"/>
          </a:xfrm>
          <a:prstGeom prst="rect">
            <a:avLst/>
          </a:prstGeom>
        </p:spPr>
      </p:pic>
    </p:spTree>
    <p:extLst>
      <p:ext uri="{BB962C8B-B14F-4D97-AF65-F5344CB8AC3E}">
        <p14:creationId xmlns:p14="http://schemas.microsoft.com/office/powerpoint/2010/main" val="984950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Content Placeholder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876" y="2333"/>
            <a:ext cx="3031740" cy="2561820"/>
          </a:xfrm>
          <a:prstGeom prst="rect">
            <a:avLst/>
          </a:prstGeom>
          <a:ln w="12700">
            <a:solidFill>
              <a:schemeClr val="tx1"/>
            </a:solidFill>
          </a:ln>
        </p:spPr>
      </p:pic>
      <p:pic>
        <p:nvPicPr>
          <p:cNvPr id="14" name="Content Placeholder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57334" y="1966"/>
            <a:ext cx="3034083" cy="2563800"/>
          </a:xfrm>
          <a:prstGeom prst="rect">
            <a:avLst/>
          </a:prstGeom>
          <a:ln w="12700">
            <a:solidFill>
              <a:schemeClr val="tx1"/>
            </a:solidFill>
          </a:ln>
        </p:spPr>
      </p:pic>
      <p:pic>
        <p:nvPicPr>
          <p:cNvPr id="15" name="Content Placeholder 1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25834" y="675"/>
            <a:ext cx="3013959" cy="2566102"/>
          </a:xfrm>
          <a:prstGeom prst="rect">
            <a:avLst/>
          </a:prstGeom>
          <a:ln w="12700">
            <a:solidFill>
              <a:schemeClr val="tx1"/>
            </a:solidFill>
          </a:ln>
        </p:spPr>
      </p:pic>
      <p:pic>
        <p:nvPicPr>
          <p:cNvPr id="16" name="Content Placeholder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985" y="2576115"/>
            <a:ext cx="3036068" cy="2566194"/>
          </a:xfrm>
          <a:prstGeom prst="rect">
            <a:avLst/>
          </a:prstGeom>
          <a:ln w="12700">
            <a:solidFill>
              <a:schemeClr val="tx1"/>
            </a:solidFill>
          </a:ln>
        </p:spPr>
      </p:pic>
      <p:pic>
        <p:nvPicPr>
          <p:cNvPr id="17" name="Content Placeholder 15"/>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052513" y="2575988"/>
            <a:ext cx="3038904" cy="2566453"/>
          </a:xfrm>
          <a:prstGeom prst="rect">
            <a:avLst/>
          </a:prstGeom>
          <a:ln w="12700">
            <a:solidFill>
              <a:schemeClr val="tx1"/>
            </a:solidFill>
          </a:ln>
        </p:spPr>
      </p:pic>
      <p:pic>
        <p:nvPicPr>
          <p:cNvPr id="18" name="Content Placeholder 19"/>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14635" y="2576351"/>
            <a:ext cx="3036356" cy="2565720"/>
          </a:xfrm>
          <a:prstGeom prst="rect">
            <a:avLst/>
          </a:prstGeom>
          <a:ln w="12700">
            <a:solidFill>
              <a:schemeClr val="tx1"/>
            </a:solidFill>
          </a:ln>
        </p:spPr>
      </p:pic>
      <p:sp>
        <p:nvSpPr>
          <p:cNvPr id="19"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ASEA </a:t>
            </a:r>
            <a:r>
              <a:rPr lang="en-US" dirty="0" smtClean="0">
                <a:solidFill>
                  <a:schemeClr val="bg1"/>
                </a:solidFill>
                <a:latin typeface="Trebuchet MS" charset="0"/>
                <a:ea typeface="Trebuchet MS" charset="0"/>
                <a:cs typeface="Trebuchet MS" charset="0"/>
              </a:rPr>
              <a:t>ATHLETES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193092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4729"/>
            <a:ext cx="8229600" cy="857250"/>
          </a:xfrm>
        </p:spPr>
        <p:txBody>
          <a:bodyPr/>
          <a:lstStyle/>
          <a:p>
            <a:r>
              <a:rPr lang="en-US" sz="2400" b="1" dirty="0"/>
              <a:t>THE MOST SIGNIFICANT WELLNESS </a:t>
            </a:r>
            <a:r>
              <a:rPr lang="en-US" sz="2400" dirty="0"/>
              <a:t>BREAKTHROUGH IN OUR LIFETIME</a:t>
            </a:r>
          </a:p>
        </p:txBody>
      </p:sp>
      <p:sp>
        <p:nvSpPr>
          <p:cNvPr id="3" name="Text Placeholder 2"/>
          <p:cNvSpPr>
            <a:spLocks noGrp="1"/>
          </p:cNvSpPr>
          <p:nvPr>
            <p:ph type="body" sz="quarter" idx="14"/>
          </p:nvPr>
        </p:nvSpPr>
        <p:spPr>
          <a:xfrm>
            <a:off x="685754" y="2781041"/>
            <a:ext cx="2280431" cy="457182"/>
          </a:xfrm>
        </p:spPr>
        <p:txBody>
          <a:bodyPr/>
          <a:lstStyle/>
          <a:p>
            <a:pPr algn="ctr"/>
            <a:r>
              <a:rPr lang="en-US" sz="1400" b="1" dirty="0">
                <a:solidFill>
                  <a:srgbClr val="3DA547"/>
                </a:solidFill>
              </a:rPr>
              <a:t>Wellness</a:t>
            </a:r>
          </a:p>
        </p:txBody>
      </p:sp>
      <p:sp>
        <p:nvSpPr>
          <p:cNvPr id="4" name="Text Placeholder 3"/>
          <p:cNvSpPr>
            <a:spLocks noGrp="1"/>
          </p:cNvSpPr>
          <p:nvPr>
            <p:ph type="body" sz="quarter" idx="15"/>
          </p:nvPr>
        </p:nvSpPr>
        <p:spPr>
          <a:xfrm>
            <a:off x="6063513" y="2835428"/>
            <a:ext cx="2285565" cy="392568"/>
          </a:xfrm>
        </p:spPr>
        <p:txBody>
          <a:bodyPr/>
          <a:lstStyle/>
          <a:p>
            <a:pPr algn="ctr"/>
            <a:r>
              <a:rPr lang="en-US" sz="1400" b="1" dirty="0">
                <a:solidFill>
                  <a:srgbClr val="3DA547"/>
                </a:solidFill>
              </a:rPr>
              <a:t>Skin Care</a:t>
            </a:r>
          </a:p>
        </p:txBody>
      </p:sp>
      <p:pic>
        <p:nvPicPr>
          <p:cNvPr id="18" name="Content Placeholder 17"/>
          <p:cNvPicPr>
            <a:picLocks noGrp="1" noChangeAspect="1"/>
          </p:cNvPicPr>
          <p:nvPr>
            <p:ph sz="quarter" idx="17"/>
          </p:nvPr>
        </p:nvPicPr>
        <p:blipFill rotWithShape="1">
          <a:blip r:embed="rId3" cstate="print">
            <a:extLst>
              <a:ext uri="{28A0092B-C50C-407E-A947-70E740481C1C}">
                <a14:useLocalDpi xmlns:a14="http://schemas.microsoft.com/office/drawing/2010/main"/>
              </a:ext>
            </a:extLst>
          </a:blip>
          <a:srcRect t="7716" r="715" b="14700"/>
          <a:stretch/>
        </p:blipFill>
        <p:spPr>
          <a:xfrm>
            <a:off x="790575" y="1163544"/>
            <a:ext cx="2047875" cy="1600289"/>
          </a:xfrm>
        </p:spPr>
      </p:pic>
      <p:pic>
        <p:nvPicPr>
          <p:cNvPr id="19" name="Content Placeholder 18"/>
          <p:cNvPicPr>
            <a:picLocks noGrp="1" noChangeAspect="1"/>
          </p:cNvPicPr>
          <p:nvPr>
            <p:ph sz="quarter" idx="18"/>
          </p:nvPr>
        </p:nvPicPr>
        <p:blipFill rotWithShape="1">
          <a:blip r:embed="rId4" cstate="print">
            <a:extLst>
              <a:ext uri="{28A0092B-C50C-407E-A947-70E740481C1C}">
                <a14:useLocalDpi xmlns:a14="http://schemas.microsoft.com/office/drawing/2010/main"/>
              </a:ext>
            </a:extLst>
          </a:blip>
          <a:srcRect l="643" t="8098" r="3227" b="16782"/>
          <a:stretch/>
        </p:blipFill>
        <p:spPr>
          <a:xfrm>
            <a:off x="6301203" y="1163544"/>
            <a:ext cx="2047875" cy="1600289"/>
          </a:xfrm>
        </p:spPr>
      </p:pic>
      <p:pic>
        <p:nvPicPr>
          <p:cNvPr id="20" name="Content Placeholder 19"/>
          <p:cNvPicPr>
            <a:picLocks noGrp="1" noChangeAspect="1"/>
          </p:cNvPicPr>
          <p:nvPr>
            <p:ph sz="quarter" idx="19"/>
          </p:nvPr>
        </p:nvPicPr>
        <p:blipFill rotWithShape="1">
          <a:blip r:embed="rId5" cstate="print">
            <a:extLst>
              <a:ext uri="{28A0092B-C50C-407E-A947-70E740481C1C}">
                <a14:useLocalDpi xmlns:a14="http://schemas.microsoft.com/office/drawing/2010/main"/>
              </a:ext>
            </a:extLst>
          </a:blip>
          <a:srcRect t="10494" r="4733" b="1712"/>
          <a:stretch/>
        </p:blipFill>
        <p:spPr>
          <a:xfrm>
            <a:off x="3568524" y="1163544"/>
            <a:ext cx="2059709" cy="1600289"/>
          </a:xfrm>
        </p:spPr>
      </p:pic>
      <p:sp>
        <p:nvSpPr>
          <p:cNvPr id="9" name="Text Placeholder 8"/>
          <p:cNvSpPr>
            <a:spLocks noGrp="1"/>
          </p:cNvSpPr>
          <p:nvPr>
            <p:ph type="body" sz="quarter" idx="16"/>
          </p:nvPr>
        </p:nvSpPr>
        <p:spPr>
          <a:xfrm>
            <a:off x="3469746" y="2781041"/>
            <a:ext cx="2290066" cy="392568"/>
          </a:xfrm>
        </p:spPr>
        <p:txBody>
          <a:bodyPr/>
          <a:lstStyle/>
          <a:p>
            <a:pPr algn="ctr"/>
            <a:r>
              <a:rPr lang="en-US" sz="1400" b="1" dirty="0">
                <a:solidFill>
                  <a:srgbClr val="3DA547"/>
                </a:solidFill>
              </a:rPr>
              <a:t>Athletic </a:t>
            </a:r>
            <a:r>
              <a:rPr lang="en-US" sz="1400" b="1" dirty="0" smtClean="0">
                <a:solidFill>
                  <a:srgbClr val="3DA547"/>
                </a:solidFill>
              </a:rPr>
              <a:t>Performance</a:t>
            </a:r>
            <a:endParaRPr lang="en-US" sz="1400" b="1" dirty="0">
              <a:solidFill>
                <a:srgbClr val="3DA547"/>
              </a:solidFill>
            </a:endParaRPr>
          </a:p>
        </p:txBody>
      </p:sp>
      <p:sp>
        <p:nvSpPr>
          <p:cNvPr id="11" name="TextBox 10"/>
          <p:cNvSpPr txBox="1"/>
          <p:nvPr/>
        </p:nvSpPr>
        <p:spPr>
          <a:xfrm>
            <a:off x="3080082" y="3421555"/>
            <a:ext cx="4675129" cy="1200329"/>
          </a:xfrm>
          <a:prstGeom prst="rect">
            <a:avLst/>
          </a:prstGeom>
          <a:noFill/>
        </p:spPr>
        <p:txBody>
          <a:bodyPr wrap="square" rtlCol="0">
            <a:spAutoFit/>
          </a:bodyPr>
          <a:lstStyle/>
          <a:p>
            <a:r>
              <a:rPr lang="en-US" sz="2400" spc="300" dirty="0" smtClean="0">
                <a:solidFill>
                  <a:srgbClr val="3DA547"/>
                </a:solidFill>
                <a:latin typeface="Trebuchet MS" charset="0"/>
                <a:ea typeface="Trebuchet MS" charset="0"/>
                <a:cs typeface="Trebuchet MS" charset="0"/>
              </a:rPr>
              <a:t>AND WITH EVERY BREAKTHROUGH COMES</a:t>
            </a:r>
            <a:r>
              <a:rPr lang="en-US" sz="2400" b="1" spc="300" dirty="0" smtClean="0">
                <a:solidFill>
                  <a:srgbClr val="3DA547"/>
                </a:solidFill>
                <a:latin typeface="Trebuchet MS" charset="0"/>
                <a:ea typeface="Trebuchet MS" charset="0"/>
                <a:cs typeface="Trebuchet MS" charset="0"/>
              </a:rPr>
              <a:t> INFINITE OPPORTUNITY</a:t>
            </a:r>
            <a:endParaRPr lang="en-US" sz="2400" b="1" spc="300" dirty="0">
              <a:solidFill>
                <a:srgbClr val="3DA547"/>
              </a:solidFill>
              <a:latin typeface="Trebuchet MS" charset="0"/>
              <a:ea typeface="Trebuchet MS" charset="0"/>
              <a:cs typeface="Trebuchet MS" charset="0"/>
            </a:endParaRPr>
          </a:p>
        </p:txBody>
      </p:sp>
      <p:cxnSp>
        <p:nvCxnSpPr>
          <p:cNvPr id="13" name="Straight Connector 12"/>
          <p:cNvCxnSpPr/>
          <p:nvPr/>
        </p:nvCxnSpPr>
        <p:spPr>
          <a:xfrm>
            <a:off x="3188317" y="1153733"/>
            <a:ext cx="0" cy="1627308"/>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932541" y="1155039"/>
            <a:ext cx="0" cy="162600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5" name="Picture 4" descr="shutterstock_58694479.jpg"/>
          <p:cNvPicPr>
            <a:picLocks noChangeAspect="1"/>
          </p:cNvPicPr>
          <p:nvPr/>
        </p:nvPicPr>
        <p:blipFill rotWithShape="1">
          <a:blip r:embed="rId6" cstate="print">
            <a:extLst>
              <a:ext uri="{28A0092B-C50C-407E-A947-70E740481C1C}">
                <a14:useLocalDpi xmlns:a14="http://schemas.microsoft.com/office/drawing/2010/main"/>
              </a:ext>
            </a:extLst>
          </a:blip>
          <a:srcRect r="1815"/>
          <a:stretch/>
        </p:blipFill>
        <p:spPr>
          <a:xfrm>
            <a:off x="790575" y="3244889"/>
            <a:ext cx="2048878" cy="1585933"/>
          </a:xfrm>
          <a:prstGeom prst="rect">
            <a:avLst/>
          </a:prstGeom>
          <a:ln w="12700">
            <a:solidFill>
              <a:srgbClr val="6C6C6C"/>
            </a:solidFill>
          </a:ln>
        </p:spPr>
      </p:pic>
    </p:spTree>
    <p:extLst>
      <p:ext uri="{BB962C8B-B14F-4D97-AF65-F5344CB8AC3E}">
        <p14:creationId xmlns:p14="http://schemas.microsoft.com/office/powerpoint/2010/main" val="76448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fade">
                                      <p:cBhvr>
                                        <p:cTn id="26" dur="500"/>
                                        <p:tgtEl>
                                          <p:spTgt spid="4">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9" grpId="0" build="p"/>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689539" y="581857"/>
            <a:ext cx="2009006" cy="2009006"/>
          </a:xfrm>
          <a:ln>
            <a:solidFill>
              <a:srgbClr val="6C6C6C"/>
            </a:solidFill>
          </a:ln>
        </p:spPr>
      </p:pic>
      <p:sp>
        <p:nvSpPr>
          <p:cNvPr id="4" name="Content Placeholder 3"/>
          <p:cNvSpPr>
            <a:spLocks noGrp="1"/>
          </p:cNvSpPr>
          <p:nvPr>
            <p:ph sz="quarter" idx="11"/>
          </p:nvPr>
        </p:nvSpPr>
        <p:spPr>
          <a:xfrm>
            <a:off x="559102" y="2845837"/>
            <a:ext cx="2457198" cy="2014777"/>
          </a:xfrm>
        </p:spPr>
        <p:txBody>
          <a:bodyPr/>
          <a:lstStyle/>
          <a:p>
            <a:pPr marL="0" indent="0">
              <a:buNone/>
            </a:pPr>
            <a:r>
              <a:rPr lang="en-US" b="1" dirty="0">
                <a:solidFill>
                  <a:srgbClr val="3DA547"/>
                </a:solidFill>
              </a:rPr>
              <a:t>Cody </a:t>
            </a:r>
            <a:r>
              <a:rPr lang="en-US" b="1" dirty="0" smtClean="0">
                <a:solidFill>
                  <a:srgbClr val="3DA547"/>
                </a:solidFill>
              </a:rPr>
              <a:t>Miller</a:t>
            </a:r>
            <a:r>
              <a:rPr lang="en-US" dirty="0" smtClean="0">
                <a:solidFill>
                  <a:srgbClr val="3DA547"/>
                </a:solidFill>
              </a:rPr>
              <a:t/>
            </a:r>
            <a:br>
              <a:rPr lang="en-US" dirty="0" smtClean="0">
                <a:solidFill>
                  <a:srgbClr val="3DA547"/>
                </a:solidFill>
              </a:rPr>
            </a:br>
            <a:r>
              <a:rPr lang="en-US" dirty="0" smtClean="0"/>
              <a:t>Olympic Swimmer</a:t>
            </a:r>
            <a:endParaRPr lang="en-US" sz="1200" dirty="0" smtClean="0"/>
          </a:p>
          <a:p>
            <a:pPr marL="0" indent="0">
              <a:buNone/>
            </a:pPr>
            <a:endParaRPr lang="en-US" sz="1400" dirty="0" smtClean="0"/>
          </a:p>
          <a:p>
            <a:pPr marL="0" indent="0">
              <a:buNone/>
            </a:pPr>
            <a:r>
              <a:rPr lang="en-US" sz="1400" dirty="0" smtClean="0"/>
              <a:t>Reigning </a:t>
            </a:r>
            <a:r>
              <a:rPr lang="en-US" sz="1400" dirty="0"/>
              <a:t>U.S. National Champion, 100-meter breaststroke </a:t>
            </a:r>
            <a:endParaRPr lang="en-US" sz="1400" dirty="0" smtClean="0"/>
          </a:p>
        </p:txBody>
      </p:sp>
      <p:cxnSp>
        <p:nvCxnSpPr>
          <p:cNvPr id="6" name="Straight Connector 5"/>
          <p:cNvCxnSpPr/>
          <p:nvPr/>
        </p:nvCxnSpPr>
        <p:spPr>
          <a:xfrm>
            <a:off x="3169267" y="581857"/>
            <a:ext cx="0" cy="3756387"/>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2" name="Pictur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633640" y="606086"/>
            <a:ext cx="1984775" cy="1984777"/>
          </a:xfrm>
          <a:prstGeom prst="rect">
            <a:avLst/>
          </a:prstGeom>
          <a:ln>
            <a:solidFill>
              <a:srgbClr val="6C6C6C"/>
            </a:solidFill>
          </a:ln>
        </p:spPr>
      </p:pic>
      <p:sp>
        <p:nvSpPr>
          <p:cNvPr id="3" name="Rectangle 2"/>
          <p:cNvSpPr/>
          <p:nvPr/>
        </p:nvSpPr>
        <p:spPr>
          <a:xfrm>
            <a:off x="3527597" y="2862924"/>
            <a:ext cx="2463281" cy="1354217"/>
          </a:xfrm>
          <a:prstGeom prst="rect">
            <a:avLst/>
          </a:prstGeom>
        </p:spPr>
        <p:txBody>
          <a:bodyPr wrap="square">
            <a:spAutoFit/>
          </a:bodyPr>
          <a:lstStyle/>
          <a:p>
            <a:r>
              <a:rPr lang="en-US" b="1" dirty="0">
                <a:solidFill>
                  <a:srgbClr val="3DA547"/>
                </a:solidFill>
                <a:latin typeface="Trebuchet MS" charset="0"/>
              </a:rPr>
              <a:t>Dane Rauschenberg</a:t>
            </a:r>
          </a:p>
          <a:p>
            <a:r>
              <a:rPr lang="en-US" dirty="0">
                <a:solidFill>
                  <a:srgbClr val="6C6C6C"/>
                </a:solidFill>
                <a:latin typeface="Trebuchet MS" charset="0"/>
                <a:cs typeface="Trebuchet MS" charset="0"/>
              </a:rPr>
              <a:t>Marathon </a:t>
            </a:r>
            <a:r>
              <a:rPr lang="en-US" dirty="0" smtClean="0">
                <a:solidFill>
                  <a:srgbClr val="6C6C6C"/>
                </a:solidFill>
                <a:latin typeface="Trebuchet MS" charset="0"/>
                <a:cs typeface="Trebuchet MS" charset="0"/>
              </a:rPr>
              <a:t>Runner</a:t>
            </a:r>
          </a:p>
          <a:p>
            <a:endParaRPr lang="en-US" dirty="0">
              <a:solidFill>
                <a:srgbClr val="6C6C6C"/>
              </a:solidFill>
              <a:latin typeface="Trebuchet MS" charset="0"/>
              <a:cs typeface="Trebuchet MS" charset="0"/>
            </a:endParaRPr>
          </a:p>
          <a:p>
            <a:r>
              <a:rPr lang="en-US" sz="1400" dirty="0" smtClean="0">
                <a:solidFill>
                  <a:srgbClr val="6C6C6C"/>
                </a:solidFill>
                <a:latin typeface="Trebuchet MS" charset="0"/>
                <a:cs typeface="Trebuchet MS" charset="0"/>
              </a:rPr>
              <a:t>Average </a:t>
            </a:r>
            <a:r>
              <a:rPr lang="en-US" sz="1400" dirty="0">
                <a:solidFill>
                  <a:srgbClr val="6C6C6C"/>
                </a:solidFill>
                <a:latin typeface="Trebuchet MS" charset="0"/>
                <a:cs typeface="Trebuchet MS" charset="0"/>
              </a:rPr>
              <a:t>marathon </a:t>
            </a:r>
            <a:r>
              <a:rPr lang="en-US" sz="1400" dirty="0" smtClean="0">
                <a:solidFill>
                  <a:srgbClr val="6C6C6C"/>
                </a:solidFill>
                <a:latin typeface="Trebuchet MS" charset="0"/>
                <a:cs typeface="Trebuchet MS" charset="0"/>
              </a:rPr>
              <a:t>time</a:t>
            </a:r>
            <a:br>
              <a:rPr lang="en-US" sz="1400" dirty="0" smtClean="0">
                <a:solidFill>
                  <a:srgbClr val="6C6C6C"/>
                </a:solidFill>
                <a:latin typeface="Trebuchet MS" charset="0"/>
                <a:cs typeface="Trebuchet MS" charset="0"/>
              </a:rPr>
            </a:br>
            <a:r>
              <a:rPr lang="en-US" sz="1400" dirty="0" smtClean="0">
                <a:solidFill>
                  <a:srgbClr val="6C6C6C"/>
                </a:solidFill>
                <a:latin typeface="Trebuchet MS" charset="0"/>
                <a:cs typeface="Trebuchet MS" charset="0"/>
              </a:rPr>
              <a:t>of </a:t>
            </a:r>
            <a:r>
              <a:rPr lang="en-US" sz="1400" dirty="0">
                <a:solidFill>
                  <a:srgbClr val="6C6C6C"/>
                </a:solidFill>
                <a:latin typeface="Trebuchet MS" charset="0"/>
                <a:cs typeface="Trebuchet MS" charset="0"/>
              </a:rPr>
              <a:t>3:21:15</a:t>
            </a:r>
          </a:p>
        </p:txBody>
      </p:sp>
      <p:cxnSp>
        <p:nvCxnSpPr>
          <p:cNvPr id="7" name="Straight Connector 6"/>
          <p:cNvCxnSpPr/>
          <p:nvPr/>
        </p:nvCxnSpPr>
        <p:spPr>
          <a:xfrm>
            <a:off x="6046594" y="581857"/>
            <a:ext cx="0" cy="3756387"/>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9" name="Content Placeholder 4"/>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13443" y="606086"/>
            <a:ext cx="2025805" cy="2025805"/>
          </a:xfrm>
          <a:prstGeom prst="rect">
            <a:avLst/>
          </a:prstGeom>
          <a:ln>
            <a:solidFill>
              <a:srgbClr val="6C6C6C"/>
            </a:solidFill>
          </a:ln>
        </p:spPr>
      </p:pic>
      <p:sp>
        <p:nvSpPr>
          <p:cNvPr id="10" name="Rectangle 9"/>
          <p:cNvSpPr/>
          <p:nvPr/>
        </p:nvSpPr>
        <p:spPr>
          <a:xfrm>
            <a:off x="6352220" y="2845837"/>
            <a:ext cx="2635898" cy="1354217"/>
          </a:xfrm>
          <a:prstGeom prst="rect">
            <a:avLst/>
          </a:prstGeom>
        </p:spPr>
        <p:txBody>
          <a:bodyPr wrap="square">
            <a:spAutoFit/>
          </a:bodyPr>
          <a:lstStyle/>
          <a:p>
            <a:r>
              <a:rPr lang="en-US" b="1" dirty="0">
                <a:solidFill>
                  <a:srgbClr val="3DA547"/>
                </a:solidFill>
                <a:latin typeface="Trebuchet MS" charset="0"/>
              </a:rPr>
              <a:t>Gerard Louis Robert</a:t>
            </a:r>
          </a:p>
          <a:p>
            <a:r>
              <a:rPr lang="en-US" dirty="0" smtClean="0">
                <a:solidFill>
                  <a:srgbClr val="6C6C6C"/>
                </a:solidFill>
                <a:latin typeface="Trebuchet MS" charset="0"/>
              </a:rPr>
              <a:t>World-renowned </a:t>
            </a:r>
            <a:r>
              <a:rPr lang="en-US" dirty="0">
                <a:solidFill>
                  <a:srgbClr val="6C6C6C"/>
                </a:solidFill>
                <a:latin typeface="Trebuchet MS" charset="0"/>
              </a:rPr>
              <a:t>cyclist</a:t>
            </a:r>
          </a:p>
          <a:p>
            <a:endParaRPr lang="en-US" dirty="0" smtClean="0">
              <a:solidFill>
                <a:srgbClr val="6C6C6C"/>
              </a:solidFill>
              <a:latin typeface="Trebuchet MS" charset="0"/>
            </a:endParaRPr>
          </a:p>
          <a:p>
            <a:r>
              <a:rPr lang="en-US" sz="1400" dirty="0" smtClean="0">
                <a:solidFill>
                  <a:srgbClr val="6C6C6C"/>
                </a:solidFill>
                <a:latin typeface="Trebuchet MS" charset="0"/>
              </a:rPr>
              <a:t>9-time </a:t>
            </a:r>
            <a:r>
              <a:rPr lang="en-US" sz="1400" dirty="0">
                <a:solidFill>
                  <a:srgbClr val="6C6C6C"/>
                </a:solidFill>
                <a:latin typeface="Trebuchet MS" charset="0"/>
              </a:rPr>
              <a:t>World </a:t>
            </a:r>
            <a:r>
              <a:rPr lang="en-US" sz="1400" dirty="0" smtClean="0">
                <a:solidFill>
                  <a:srgbClr val="6C6C6C"/>
                </a:solidFill>
                <a:latin typeface="Trebuchet MS" charset="0"/>
              </a:rPr>
              <a:t>Masters</a:t>
            </a:r>
            <a:br>
              <a:rPr lang="en-US" sz="1400" dirty="0" smtClean="0">
                <a:solidFill>
                  <a:srgbClr val="6C6C6C"/>
                </a:solidFill>
                <a:latin typeface="Trebuchet MS" charset="0"/>
              </a:rPr>
            </a:br>
            <a:r>
              <a:rPr lang="en-US" sz="1400" dirty="0" smtClean="0">
                <a:solidFill>
                  <a:srgbClr val="6C6C6C"/>
                </a:solidFill>
                <a:latin typeface="Trebuchet MS" charset="0"/>
              </a:rPr>
              <a:t>Track </a:t>
            </a:r>
            <a:r>
              <a:rPr lang="en-US" sz="1400" dirty="0">
                <a:solidFill>
                  <a:srgbClr val="6C6C6C"/>
                </a:solidFill>
                <a:latin typeface="Trebuchet MS" charset="0"/>
              </a:rPr>
              <a:t>Champion.</a:t>
            </a:r>
          </a:p>
        </p:txBody>
      </p:sp>
    </p:spTree>
    <p:extLst>
      <p:ext uri="{BB962C8B-B14F-4D97-AF65-F5344CB8AC3E}">
        <p14:creationId xmlns:p14="http://schemas.microsoft.com/office/powerpoint/2010/main" val="63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a:blip r:embed="rId3">
            <a:extLst>
              <a:ext uri="{28A0092B-C50C-407E-A947-70E740481C1C}">
                <a14:useLocalDpi xmlns:a14="http://schemas.microsoft.com/office/drawing/2010/main"/>
              </a:ext>
            </a:extLst>
          </a:blip>
          <a:stretch>
            <a:fillRect/>
          </a:stretch>
        </p:blipFill>
        <p:spPr>
          <a:xfrm>
            <a:off x="750283" y="653353"/>
            <a:ext cx="1915765" cy="1915765"/>
          </a:xfrm>
          <a:ln>
            <a:solidFill>
              <a:srgbClr val="6C6C6C"/>
            </a:solidFill>
          </a:ln>
        </p:spPr>
      </p:pic>
      <p:cxnSp>
        <p:nvCxnSpPr>
          <p:cNvPr id="6" name="Straight Connector 5"/>
          <p:cNvCxnSpPr/>
          <p:nvPr/>
        </p:nvCxnSpPr>
        <p:spPr>
          <a:xfrm>
            <a:off x="3188317" y="581857"/>
            <a:ext cx="0" cy="3680760"/>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6097913" y="653354"/>
            <a:ext cx="0" cy="360926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8" name="Content Placeholder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670252" y="693447"/>
            <a:ext cx="1892907" cy="1892907"/>
          </a:xfrm>
          <a:prstGeom prst="rect">
            <a:avLst/>
          </a:prstGeom>
          <a:ln>
            <a:solidFill>
              <a:srgbClr val="6C6C6C"/>
            </a:solidFill>
          </a:ln>
        </p:spPr>
      </p:pic>
      <p:sp>
        <p:nvSpPr>
          <p:cNvPr id="3" name="Rectangle 2"/>
          <p:cNvSpPr/>
          <p:nvPr/>
        </p:nvSpPr>
        <p:spPr>
          <a:xfrm>
            <a:off x="3557363" y="2785017"/>
            <a:ext cx="2287002" cy="1569660"/>
          </a:xfrm>
          <a:prstGeom prst="rect">
            <a:avLst/>
          </a:prstGeom>
        </p:spPr>
        <p:txBody>
          <a:bodyPr wrap="square">
            <a:spAutoFit/>
          </a:bodyPr>
          <a:lstStyle/>
          <a:p>
            <a:r>
              <a:rPr lang="en-US" b="1" dirty="0">
                <a:solidFill>
                  <a:srgbClr val="3DA547"/>
                </a:solidFill>
                <a:latin typeface="Trebuchet MS" charset="0"/>
              </a:rPr>
              <a:t>Eddie Hall</a:t>
            </a:r>
          </a:p>
          <a:p>
            <a:r>
              <a:rPr lang="en-US" dirty="0">
                <a:solidFill>
                  <a:srgbClr val="6C6C6C"/>
                </a:solidFill>
                <a:latin typeface="Trebuchet MS" charset="0"/>
              </a:rPr>
              <a:t>Strongman</a:t>
            </a:r>
          </a:p>
          <a:p>
            <a:endParaRPr lang="en-US" dirty="0">
              <a:solidFill>
                <a:srgbClr val="6C6C6C"/>
              </a:solidFill>
              <a:latin typeface="Trebuchet MS" charset="0"/>
            </a:endParaRPr>
          </a:p>
          <a:p>
            <a:r>
              <a:rPr lang="en-US" sz="1400" dirty="0" smtClean="0">
                <a:solidFill>
                  <a:srgbClr val="6C6C6C"/>
                </a:solidFill>
                <a:latin typeface="Trebuchet MS" charset="0"/>
              </a:rPr>
              <a:t>UK's </a:t>
            </a:r>
            <a:r>
              <a:rPr lang="en-US" sz="1400" dirty="0">
                <a:solidFill>
                  <a:srgbClr val="6C6C6C"/>
                </a:solidFill>
                <a:latin typeface="Trebuchet MS" charset="0"/>
              </a:rPr>
              <a:t>Strongest Man </a:t>
            </a:r>
          </a:p>
          <a:p>
            <a:r>
              <a:rPr lang="en-US" sz="1400" dirty="0">
                <a:solidFill>
                  <a:srgbClr val="6C6C6C"/>
                </a:solidFill>
                <a:latin typeface="Trebuchet MS" charset="0"/>
              </a:rPr>
              <a:t>W</a:t>
            </a:r>
            <a:r>
              <a:rPr lang="en-US" sz="1400" dirty="0" smtClean="0">
                <a:solidFill>
                  <a:srgbClr val="6C6C6C"/>
                </a:solidFill>
                <a:latin typeface="Trebuchet MS" charset="0"/>
              </a:rPr>
              <a:t>orld </a:t>
            </a:r>
            <a:r>
              <a:rPr lang="en-US" sz="1400" dirty="0">
                <a:solidFill>
                  <a:srgbClr val="6C6C6C"/>
                </a:solidFill>
                <a:latin typeface="Trebuchet MS" charset="0"/>
              </a:rPr>
              <a:t>record in the deadlift with straps</a:t>
            </a:r>
          </a:p>
        </p:txBody>
      </p:sp>
      <p:sp>
        <p:nvSpPr>
          <p:cNvPr id="10" name="Rectangle 9"/>
          <p:cNvSpPr/>
          <p:nvPr/>
        </p:nvSpPr>
        <p:spPr>
          <a:xfrm>
            <a:off x="6446311" y="2791484"/>
            <a:ext cx="2413000" cy="1138773"/>
          </a:xfrm>
          <a:prstGeom prst="rect">
            <a:avLst/>
          </a:prstGeom>
        </p:spPr>
        <p:txBody>
          <a:bodyPr wrap="square">
            <a:spAutoFit/>
          </a:bodyPr>
          <a:lstStyle/>
          <a:p>
            <a:r>
              <a:rPr lang="en-US" b="1" dirty="0" smtClean="0">
                <a:solidFill>
                  <a:srgbClr val="3DA547"/>
                </a:solidFill>
                <a:latin typeface="Trebuchet MS" charset="0"/>
              </a:rPr>
              <a:t>Damien Shaw</a:t>
            </a:r>
          </a:p>
          <a:p>
            <a:r>
              <a:rPr lang="en-US" dirty="0" smtClean="0">
                <a:solidFill>
                  <a:srgbClr val="6C6C6C"/>
                </a:solidFill>
                <a:latin typeface="Trebuchet MS" charset="0"/>
              </a:rPr>
              <a:t>Cyclist—Team ASEA</a:t>
            </a:r>
            <a:endParaRPr lang="en-US" dirty="0">
              <a:solidFill>
                <a:srgbClr val="6C6C6C"/>
              </a:solidFill>
              <a:latin typeface="Trebuchet MS" charset="0"/>
            </a:endParaRPr>
          </a:p>
          <a:p>
            <a:endParaRPr lang="en-US" dirty="0" smtClean="0">
              <a:solidFill>
                <a:srgbClr val="6C6C6C"/>
              </a:solidFill>
              <a:latin typeface="Trebuchet MS" charset="0"/>
            </a:endParaRPr>
          </a:p>
          <a:p>
            <a:r>
              <a:rPr lang="en-US" sz="1400" dirty="0" smtClean="0">
                <a:solidFill>
                  <a:srgbClr val="6C6C6C"/>
                </a:solidFill>
                <a:latin typeface="Trebuchet MS" charset="0"/>
              </a:rPr>
              <a:t>Irish National Champion</a:t>
            </a:r>
            <a:endParaRPr lang="en-US" sz="1400" dirty="0">
              <a:solidFill>
                <a:srgbClr val="6C6C6C"/>
              </a:solidFill>
              <a:latin typeface="Trebuchet MS" charset="0"/>
            </a:endParaRPr>
          </a:p>
        </p:txBody>
      </p:sp>
      <p:pic>
        <p:nvPicPr>
          <p:cNvPr id="11" name="Picture 10"/>
          <p:cNvPicPr>
            <a:picLocks noChangeAspect="1"/>
          </p:cNvPicPr>
          <p:nvPr/>
        </p:nvPicPr>
        <p:blipFill rotWithShape="1">
          <a:blip r:embed="rId5" cstate="print">
            <a:extLst>
              <a:ext uri="{28A0092B-C50C-407E-A947-70E740481C1C}">
                <a14:useLocalDpi xmlns:a14="http://schemas.microsoft.com/office/drawing/2010/main"/>
              </a:ext>
            </a:extLst>
          </a:blip>
          <a:srcRect l="26783" t="8625" r="27194" b="27560"/>
          <a:stretch/>
        </p:blipFill>
        <p:spPr>
          <a:xfrm>
            <a:off x="6573311" y="693447"/>
            <a:ext cx="1892907" cy="1892907"/>
          </a:xfrm>
          <a:prstGeom prst="rect">
            <a:avLst/>
          </a:prstGeom>
          <a:ln>
            <a:solidFill>
              <a:srgbClr val="6C6C6C"/>
            </a:solidFill>
          </a:ln>
        </p:spPr>
      </p:pic>
      <p:sp>
        <p:nvSpPr>
          <p:cNvPr id="12" name="Rectangle 11"/>
          <p:cNvSpPr/>
          <p:nvPr/>
        </p:nvSpPr>
        <p:spPr>
          <a:xfrm>
            <a:off x="647767" y="2791484"/>
            <a:ext cx="2287002" cy="1569660"/>
          </a:xfrm>
          <a:prstGeom prst="rect">
            <a:avLst/>
          </a:prstGeom>
        </p:spPr>
        <p:txBody>
          <a:bodyPr wrap="square">
            <a:spAutoFit/>
          </a:bodyPr>
          <a:lstStyle/>
          <a:p>
            <a:r>
              <a:rPr lang="en-US" b="1" dirty="0" smtClean="0">
                <a:solidFill>
                  <a:srgbClr val="3DA547"/>
                </a:solidFill>
                <a:latin typeface="Trebuchet MS" charset="0"/>
              </a:rPr>
              <a:t>Kathy Waite</a:t>
            </a:r>
            <a:endParaRPr lang="en-US" b="1" dirty="0">
              <a:solidFill>
                <a:srgbClr val="3DA547"/>
              </a:solidFill>
              <a:latin typeface="Trebuchet MS" charset="0"/>
            </a:endParaRPr>
          </a:p>
          <a:p>
            <a:r>
              <a:rPr lang="en-US" dirty="0" smtClean="0">
                <a:solidFill>
                  <a:srgbClr val="6C6C6C"/>
                </a:solidFill>
                <a:latin typeface="Trebuchet MS" charset="0"/>
              </a:rPr>
              <a:t>Triathlete</a:t>
            </a:r>
            <a:endParaRPr lang="en-US" dirty="0">
              <a:solidFill>
                <a:srgbClr val="6C6C6C"/>
              </a:solidFill>
              <a:latin typeface="Trebuchet MS" charset="0"/>
            </a:endParaRPr>
          </a:p>
          <a:p>
            <a:endParaRPr lang="en-US" dirty="0">
              <a:solidFill>
                <a:srgbClr val="6C6C6C"/>
              </a:solidFill>
              <a:latin typeface="Trebuchet MS" charset="0"/>
            </a:endParaRPr>
          </a:p>
          <a:p>
            <a:r>
              <a:rPr lang="en-US" sz="1400" dirty="0">
                <a:solidFill>
                  <a:srgbClr val="6C6C6C"/>
                </a:solidFill>
                <a:latin typeface="Trebuchet MS" charset="0"/>
                <a:ea typeface="Trebuchet MS" charset="0"/>
                <a:cs typeface="Trebuchet MS" charset="0"/>
              </a:rPr>
              <a:t>World and USA National Championship XTERRA Triathlete</a:t>
            </a:r>
          </a:p>
        </p:txBody>
      </p:sp>
    </p:spTree>
    <p:extLst>
      <p:ext uri="{BB962C8B-B14F-4D97-AF65-F5344CB8AC3E}">
        <p14:creationId xmlns:p14="http://schemas.microsoft.com/office/powerpoint/2010/main" val="361738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normAutofit/>
          </a:bodyPr>
          <a:lstStyle/>
          <a:p>
            <a:r>
              <a:rPr lang="en-US" sz="3000" b="1" spc="300" dirty="0" smtClean="0"/>
              <a:t>ADVANCED ANTI-AGING </a:t>
            </a:r>
            <a:r>
              <a:rPr lang="en-US" sz="3000" spc="300" dirty="0" smtClean="0"/>
              <a:t>TECHNOLOGY</a:t>
            </a:r>
            <a:endParaRPr lang="en-US" sz="3000" spc="300" dirty="0"/>
          </a:p>
        </p:txBody>
      </p:sp>
      <p:sp>
        <p:nvSpPr>
          <p:cNvPr id="4" name="Content Placeholder 3"/>
          <p:cNvSpPr>
            <a:spLocks noGrp="1"/>
          </p:cNvSpPr>
          <p:nvPr>
            <p:ph sz="quarter" idx="11"/>
          </p:nvPr>
        </p:nvSpPr>
        <p:spPr>
          <a:xfrm>
            <a:off x="4661012" y="1577656"/>
            <a:ext cx="3451142" cy="2851731"/>
          </a:xfrm>
        </p:spPr>
        <p:txBody>
          <a:bodyPr/>
          <a:lstStyle/>
          <a:p>
            <a:pPr marL="0" indent="0">
              <a:buNone/>
            </a:pPr>
            <a:r>
              <a:rPr lang="en-US" b="1" dirty="0">
                <a:solidFill>
                  <a:srgbClr val="3DA547"/>
                </a:solidFill>
              </a:rPr>
              <a:t>Feel Better with ASEA</a:t>
            </a:r>
          </a:p>
          <a:p>
            <a:pPr marL="0" indent="0">
              <a:buNone/>
            </a:pPr>
            <a:r>
              <a:rPr lang="en-US" dirty="0" smtClean="0"/>
              <a:t>Anti-Aging </a:t>
            </a:r>
            <a:r>
              <a:rPr lang="en-US" dirty="0"/>
              <a:t>from the Inside Out</a:t>
            </a:r>
          </a:p>
          <a:p>
            <a:endParaRPr lang="en-US" dirty="0"/>
          </a:p>
          <a:p>
            <a:pPr marL="0" indent="0">
              <a:buNone/>
            </a:pPr>
            <a:r>
              <a:rPr lang="en-US" b="1" dirty="0">
                <a:solidFill>
                  <a:srgbClr val="3DA547"/>
                </a:solidFill>
              </a:rPr>
              <a:t>Look Better with RENU 28</a:t>
            </a:r>
          </a:p>
          <a:p>
            <a:pPr marL="0" indent="0">
              <a:buNone/>
            </a:pPr>
            <a:r>
              <a:rPr lang="en-US" dirty="0"/>
              <a:t>Anti-Aging from the Outside In</a:t>
            </a:r>
          </a:p>
          <a:p>
            <a:endParaRPr lang="en-US" dirty="0"/>
          </a:p>
          <a:p>
            <a:pPr marL="0" indent="0">
              <a:buNone/>
            </a:pPr>
            <a:r>
              <a:rPr lang="en-US" b="1" dirty="0">
                <a:solidFill>
                  <a:srgbClr val="3DA547"/>
                </a:solidFill>
              </a:rPr>
              <a:t>Harnessing the </a:t>
            </a:r>
            <a:r>
              <a:rPr lang="en-US" b="1" dirty="0" smtClean="0">
                <a:solidFill>
                  <a:srgbClr val="3DA547"/>
                </a:solidFill>
              </a:rPr>
              <a:t>Power of </a:t>
            </a:r>
          </a:p>
          <a:p>
            <a:pPr marL="0" indent="0">
              <a:buNone/>
            </a:pPr>
            <a:r>
              <a:rPr lang="en-US" dirty="0" smtClean="0"/>
              <a:t>Redox Signaling Molecules</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37607" y="974910"/>
            <a:ext cx="2335876" cy="4157241"/>
          </a:xfrm>
          <a:prstGeom prst="rect">
            <a:avLst/>
          </a:prstGeom>
        </p:spPr>
      </p:pic>
    </p:spTree>
    <p:extLst>
      <p:ext uri="{BB962C8B-B14F-4D97-AF65-F5344CB8AC3E}">
        <p14:creationId xmlns:p14="http://schemas.microsoft.com/office/powerpoint/2010/main" val="35240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500"/>
                                        <p:tgtEl>
                                          <p:spTgt spid="4">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500"/>
                                        <p:tgtEl>
                                          <p:spTgt spid="4">
                                            <p:txEl>
                                              <p:pRg st="6" end="6"/>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6"/>
          <p:cNvSpPr txBox="1">
            <a:spLocks/>
          </p:cNvSpPr>
          <p:nvPr/>
        </p:nvSpPr>
        <p:spPr>
          <a:xfrm>
            <a:off x="1413064" y="1398695"/>
            <a:ext cx="6317872" cy="1192105"/>
          </a:xfrm>
          <a:prstGeom prst="rect">
            <a:avLst/>
          </a:prstGeom>
          <a:ln>
            <a:noFill/>
          </a:ln>
        </p:spPr>
        <p:txBody>
          <a:bodyPr vert="horz" lIns="91440" tIns="45720" rIns="91440" bIns="45720" rtlCol="0">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b="1" dirty="0">
                <a:solidFill>
                  <a:schemeClr val="bg1"/>
                </a:solidFill>
                <a:latin typeface="Trebuchet MS" charset="0"/>
                <a:cs typeface="Trebuchet MS" charset="0"/>
              </a:rPr>
              <a:t>BREAKTHROUGH</a:t>
            </a:r>
          </a:p>
          <a:p>
            <a:pPr algn="ctr"/>
            <a:r>
              <a:rPr lang="en-US" sz="2800" dirty="0">
                <a:solidFill>
                  <a:schemeClr val="bg1"/>
                </a:solidFill>
                <a:latin typeface="Trebuchet MS" charset="0"/>
                <a:cs typeface="Trebuchet MS" charset="0"/>
              </a:rPr>
              <a:t>CREATES </a:t>
            </a:r>
            <a:r>
              <a:rPr lang="en-US" sz="2800" dirty="0" smtClean="0">
                <a:solidFill>
                  <a:schemeClr val="bg1"/>
                </a:solidFill>
                <a:latin typeface="Trebuchet MS" charset="0"/>
                <a:cs typeface="Trebuchet MS" charset="0"/>
              </a:rPr>
              <a:t>OPPORTUNITY</a:t>
            </a:r>
            <a:endParaRPr lang="en-US" sz="2800" dirty="0">
              <a:solidFill>
                <a:schemeClr val="bg1"/>
              </a:solidFill>
              <a:latin typeface="Trebuchet MS" charset="0"/>
              <a:cs typeface="Trebuchet MS" charset="0"/>
            </a:endParaRPr>
          </a:p>
        </p:txBody>
      </p:sp>
      <p:sp>
        <p:nvSpPr>
          <p:cNvPr id="4" name="Text Placeholder 6"/>
          <p:cNvSpPr txBox="1">
            <a:spLocks/>
          </p:cNvSpPr>
          <p:nvPr/>
        </p:nvSpPr>
        <p:spPr>
          <a:xfrm>
            <a:off x="1413064" y="2784764"/>
            <a:ext cx="6317872" cy="1662246"/>
          </a:xfrm>
          <a:prstGeom prst="rect">
            <a:avLst/>
          </a:prstGeom>
          <a:ln>
            <a:noFill/>
          </a:ln>
        </p:spPr>
        <p:txBody>
          <a:bodyPr vert="horz" lIns="91440" tIns="45720" rIns="91440" bIns="45720" rtlCol="0">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200" dirty="0" smtClean="0">
                <a:solidFill>
                  <a:schemeClr val="bg1"/>
                </a:solidFill>
                <a:latin typeface="Trebuchet MS" charset="0"/>
                <a:cs typeface="Trebuchet MS" charset="0"/>
              </a:rPr>
              <a:t>Imagine having the single greatest breakthrough in wellness, athletics, and skin care. </a:t>
            </a:r>
          </a:p>
          <a:p>
            <a:pPr algn="ctr"/>
            <a:endParaRPr lang="en-US" sz="2200" dirty="0">
              <a:solidFill>
                <a:schemeClr val="bg1"/>
              </a:solidFill>
              <a:latin typeface="Trebuchet MS" charset="0"/>
              <a:cs typeface="Trebuchet MS" charset="0"/>
            </a:endParaRPr>
          </a:p>
          <a:p>
            <a:pPr algn="ctr"/>
            <a:r>
              <a:rPr lang="en-US" sz="2200" dirty="0" smtClean="0">
                <a:solidFill>
                  <a:schemeClr val="bg1"/>
                </a:solidFill>
                <a:latin typeface="Trebuchet MS" charset="0"/>
                <a:cs typeface="Trebuchet MS" charset="0"/>
              </a:rPr>
              <a:t>NO COMPETITION. NO COPY CATS.</a:t>
            </a:r>
          </a:p>
          <a:p>
            <a:pPr algn="ctr"/>
            <a:endParaRPr lang="en-US" sz="2800" dirty="0">
              <a:solidFill>
                <a:schemeClr val="bg1"/>
              </a:solidFill>
              <a:latin typeface="Trebuchet MS" charset="0"/>
              <a:cs typeface="Trebuchet MS" charset="0"/>
            </a:endParaRPr>
          </a:p>
        </p:txBody>
      </p:sp>
    </p:spTree>
    <p:extLst>
      <p:ext uri="{BB962C8B-B14F-4D97-AF65-F5344CB8AC3E}">
        <p14:creationId xmlns:p14="http://schemas.microsoft.com/office/powerpoint/2010/main" val="46781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FOUNDATION</a:t>
            </a:r>
            <a:r>
              <a:rPr lang="en-US" dirty="0" smtClean="0"/>
              <a:t> OF INTEGRITY</a:t>
            </a:r>
            <a:endParaRPr lang="en-US" dirty="0"/>
          </a:p>
        </p:txBody>
      </p:sp>
      <p:sp>
        <p:nvSpPr>
          <p:cNvPr id="15" name="Content Placeholder 2"/>
          <p:cNvSpPr>
            <a:spLocks noGrp="1"/>
          </p:cNvSpPr>
          <p:nvPr>
            <p:ph sz="quarter" idx="4294967295"/>
          </p:nvPr>
        </p:nvSpPr>
        <p:spPr>
          <a:xfrm>
            <a:off x="1216615" y="3641132"/>
            <a:ext cx="6486910" cy="1279594"/>
          </a:xfrm>
          <a:prstGeom prst="rect">
            <a:avLst/>
          </a:prstGeom>
        </p:spPr>
        <p:txBody>
          <a:bodyPr>
            <a:normAutofit/>
          </a:bodyPr>
          <a:lstStyle/>
          <a:p>
            <a:r>
              <a:rPr lang="en-US" sz="1400" dirty="0" err="1"/>
              <a:t>Verdis</a:t>
            </a:r>
            <a:r>
              <a:rPr lang="en-US" sz="1400" dirty="0"/>
              <a:t> Norton, Tyler Norton and </a:t>
            </a:r>
            <a:r>
              <a:rPr lang="en-US" sz="1400" dirty="0" smtClean="0"/>
              <a:t>James </a:t>
            </a:r>
            <a:r>
              <a:rPr lang="en-US" sz="1400" dirty="0"/>
              <a:t>Pack bought a compelling technology from a struggling biotech company as a business investment</a:t>
            </a:r>
            <a:r>
              <a:rPr lang="en-US" sz="1400" dirty="0" smtClean="0"/>
              <a:t>.</a:t>
            </a:r>
          </a:p>
          <a:p>
            <a:r>
              <a:rPr lang="en-US" sz="1400" dirty="0"/>
              <a:t>Examining the technology more closely with a team of researchers</a:t>
            </a:r>
            <a:r>
              <a:rPr lang="en-US" sz="1400" dirty="0" smtClean="0"/>
              <a:t>,</a:t>
            </a:r>
            <a:br>
              <a:rPr lang="en-US" sz="1400" dirty="0" smtClean="0"/>
            </a:br>
            <a:r>
              <a:rPr lang="en-US" sz="1400" dirty="0" smtClean="0"/>
              <a:t>they </a:t>
            </a:r>
            <a:r>
              <a:rPr lang="en-US" sz="1400" dirty="0"/>
              <a:t>discovered how to take the technology to a new level by stabilizing the molecules.</a:t>
            </a:r>
          </a:p>
          <a:p>
            <a:pPr marL="0" indent="0">
              <a:buNone/>
            </a:pPr>
            <a:endParaRPr lang="en-US" sz="1400" dirty="0"/>
          </a:p>
          <a:p>
            <a:endParaRPr lang="en-US" sz="1400" dirty="0"/>
          </a:p>
        </p:txBody>
      </p:sp>
      <p:grpSp>
        <p:nvGrpSpPr>
          <p:cNvPr id="3" name="Group 2"/>
          <p:cNvGrpSpPr/>
          <p:nvPr/>
        </p:nvGrpSpPr>
        <p:grpSpPr>
          <a:xfrm>
            <a:off x="2244581" y="1233876"/>
            <a:ext cx="4626631" cy="2189063"/>
            <a:chOff x="2244581" y="1233876"/>
            <a:chExt cx="4626631" cy="2189063"/>
          </a:xfrm>
        </p:grpSpPr>
        <p:sp>
          <p:nvSpPr>
            <p:cNvPr id="8" name="TextBox 7"/>
            <p:cNvSpPr txBox="1"/>
            <p:nvPr/>
          </p:nvSpPr>
          <p:spPr>
            <a:xfrm>
              <a:off x="2244581" y="3115162"/>
              <a:ext cx="1381509"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err="1" smtClean="0">
                  <a:solidFill>
                    <a:srgbClr val="6C6C6C"/>
                  </a:solidFill>
                  <a:latin typeface="Trebuchet MS" charset="0"/>
                  <a:ea typeface="Trebuchet MS" charset="0"/>
                  <a:cs typeface="Trebuchet MS" charset="0"/>
                </a:rPr>
                <a:t>Verdis</a:t>
              </a:r>
              <a:r>
                <a:rPr lang="en-US" sz="1400" b="1" dirty="0" smtClean="0">
                  <a:solidFill>
                    <a:srgbClr val="6C6C6C"/>
                  </a:solidFill>
                  <a:latin typeface="Trebuchet MS" charset="0"/>
                  <a:ea typeface="Trebuchet MS" charset="0"/>
                  <a:cs typeface="Trebuchet MS" charset="0"/>
                </a:rPr>
                <a:t> Norton</a:t>
              </a:r>
              <a:endParaRPr lang="en-US" sz="1400" dirty="0">
                <a:solidFill>
                  <a:srgbClr val="6C6C6C"/>
                </a:solidFill>
                <a:latin typeface="Trebuchet MS" charset="0"/>
                <a:ea typeface="Trebuchet MS" charset="0"/>
                <a:cs typeface="Trebuchet MS" charset="0"/>
              </a:endParaRPr>
            </a:p>
          </p:txBody>
        </p:sp>
        <p:sp>
          <p:nvSpPr>
            <p:cNvPr id="10" name="TextBox 9"/>
            <p:cNvSpPr txBox="1"/>
            <p:nvPr/>
          </p:nvSpPr>
          <p:spPr>
            <a:xfrm>
              <a:off x="3917286" y="3115162"/>
              <a:ext cx="1309427"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charset="0"/>
                  <a:ea typeface="Trebuchet MS" charset="0"/>
                  <a:cs typeface="Trebuchet MS" charset="0"/>
                </a:rPr>
                <a:t>Tyler Norton</a:t>
              </a:r>
              <a:endParaRPr lang="en-US" sz="1400" dirty="0">
                <a:solidFill>
                  <a:srgbClr val="6C6C6C"/>
                </a:solidFill>
                <a:latin typeface="Trebuchet MS" charset="0"/>
                <a:ea typeface="Trebuchet MS" charset="0"/>
                <a:cs typeface="Trebuchet MS" charset="0"/>
              </a:endParaRPr>
            </a:p>
          </p:txBody>
        </p:sp>
        <p:sp>
          <p:nvSpPr>
            <p:cNvPr id="12" name="TextBox 11"/>
            <p:cNvSpPr txBox="1"/>
            <p:nvPr/>
          </p:nvSpPr>
          <p:spPr>
            <a:xfrm>
              <a:off x="5574634" y="3115162"/>
              <a:ext cx="1296578" cy="307777"/>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smtClean="0">
                  <a:solidFill>
                    <a:srgbClr val="6C6C6C"/>
                  </a:solidFill>
                  <a:latin typeface="Trebuchet MS" charset="0"/>
                  <a:ea typeface="Trebuchet MS" charset="0"/>
                  <a:cs typeface="Trebuchet MS" charset="0"/>
                </a:rPr>
                <a:t>James Pack</a:t>
              </a:r>
              <a:endParaRPr lang="en-US" sz="1400" dirty="0">
                <a:solidFill>
                  <a:srgbClr val="6C6C6C"/>
                </a:solidFill>
                <a:latin typeface="Trebuchet MS" charset="0"/>
                <a:ea typeface="Trebuchet MS" charset="0"/>
                <a:cs typeface="Trebuchet MS" charset="0"/>
              </a:endParaRPr>
            </a:p>
          </p:txBody>
        </p:sp>
        <p:pic>
          <p:nvPicPr>
            <p:cNvPr id="17" name="Content Placeholder 4" descr="17.8x10@72dpi.jpg"/>
            <p:cNvPicPr>
              <a:picLocks noChangeAspect="1"/>
            </p:cNvPicPr>
            <p:nvPr/>
          </p:nvPicPr>
          <p:blipFill rotWithShape="1">
            <a:blip r:embed="rId3" cstate="print">
              <a:extLst>
                <a:ext uri="{28A0092B-C50C-407E-A947-70E740481C1C}">
                  <a14:useLocalDpi xmlns:a14="http://schemas.microsoft.com/office/drawing/2010/main"/>
                </a:ext>
              </a:extLst>
            </a:blip>
            <a:srcRect l="9456" t="3530" r="8444" b="3861"/>
            <a:stretch/>
          </p:blipFill>
          <p:spPr bwMode="auto">
            <a:xfrm>
              <a:off x="2301760" y="1233876"/>
              <a:ext cx="1279640" cy="1805147"/>
            </a:xfrm>
            <a:prstGeom prst="rect">
              <a:avLst/>
            </a:prstGeom>
            <a:noFill/>
            <a:ln w="9525">
              <a:noFill/>
              <a:miter lim="800000"/>
              <a:headEnd/>
              <a:tailEnd/>
            </a:ln>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t="720" r="4817"/>
            <a:stretch/>
          </p:blipFill>
          <p:spPr>
            <a:xfrm>
              <a:off x="3934108" y="1233876"/>
              <a:ext cx="1282128" cy="1797023"/>
            </a:xfrm>
            <a:prstGeom prst="rect">
              <a:avLst/>
            </a:prstGeom>
          </p:spPr>
        </p:pic>
        <p:pic>
          <p:nvPicPr>
            <p:cNvPr id="19" name="Picture 3" descr="22.8x10@72dpi.jpg"/>
            <p:cNvPicPr>
              <a:picLocks noChangeAspect="1"/>
            </p:cNvPicPr>
            <p:nvPr/>
          </p:nvPicPr>
          <p:blipFill rotWithShape="1">
            <a:blip r:embed="rId5" cstate="print">
              <a:extLst>
                <a:ext uri="{28A0092B-C50C-407E-A947-70E740481C1C}">
                  <a14:useLocalDpi xmlns:a14="http://schemas.microsoft.com/office/drawing/2010/main"/>
                </a:ext>
              </a:extLst>
            </a:blip>
            <a:srcRect l="9697" t="994" r="441"/>
            <a:stretch/>
          </p:blipFill>
          <p:spPr bwMode="auto">
            <a:xfrm>
              <a:off x="5577051" y="1233876"/>
              <a:ext cx="1280950" cy="1799041"/>
            </a:xfrm>
            <a:prstGeom prst="rect">
              <a:avLst/>
            </a:prstGeom>
            <a:noFill/>
            <a:ln w="9525">
              <a:noFill/>
              <a:miter lim="800000"/>
              <a:headEnd/>
              <a:tailEnd/>
            </a:ln>
          </p:spPr>
        </p:pic>
      </p:grpSp>
    </p:spTree>
    <p:extLst>
      <p:ext uri="{BB962C8B-B14F-4D97-AF65-F5344CB8AC3E}">
        <p14:creationId xmlns:p14="http://schemas.microsoft.com/office/powerpoint/2010/main" val="38437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wipe(left)">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wipe(left)">
                                      <p:cBhvr>
                                        <p:cTn id="17"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457200" y="365306"/>
            <a:ext cx="8229600" cy="857250"/>
          </a:xfrm>
        </p:spPr>
        <p:txBody>
          <a:bodyPr/>
          <a:lstStyle/>
          <a:p>
            <a:r>
              <a:rPr lang="en-US" b="1" dirty="0" smtClean="0"/>
              <a:t>ASEA STORY</a:t>
            </a:r>
            <a:endParaRPr lang="en-US" b="1" dirty="0"/>
          </a:p>
        </p:txBody>
      </p:sp>
      <p:sp>
        <p:nvSpPr>
          <p:cNvPr id="14" name="Text Placeholder 5"/>
          <p:cNvSpPr txBox="1">
            <a:spLocks/>
          </p:cNvSpPr>
          <p:nvPr/>
        </p:nvSpPr>
        <p:spPr>
          <a:xfrm>
            <a:off x="6094690" y="3260654"/>
            <a:ext cx="2372175" cy="1334628"/>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pPr>
            <a:r>
              <a:rPr lang="en-US" sz="1400" b="1" dirty="0" smtClean="0">
                <a:solidFill>
                  <a:srgbClr val="3DA547"/>
                </a:solidFill>
                <a:latin typeface="Trebuchet MS" charset="0"/>
                <a:cs typeface="Trebuchet MS" charset="0"/>
              </a:rPr>
              <a:t>What </a:t>
            </a:r>
            <a:r>
              <a:rPr lang="en-US" sz="1400" b="1" dirty="0">
                <a:solidFill>
                  <a:srgbClr val="3DA547"/>
                </a:solidFill>
                <a:latin typeface="Trebuchet MS" charset="0"/>
                <a:cs typeface="Trebuchet MS" charset="0"/>
              </a:rPr>
              <a:t>began as a simple business venture became a </a:t>
            </a:r>
            <a:r>
              <a:rPr lang="en-US" sz="1400" b="1" dirty="0" smtClean="0">
                <a:solidFill>
                  <a:srgbClr val="3DA547"/>
                </a:solidFill>
                <a:latin typeface="Trebuchet MS" charset="0"/>
                <a:cs typeface="Trebuchet MS" charset="0"/>
              </a:rPr>
              <a:t>purpose-filled </a:t>
            </a:r>
            <a:r>
              <a:rPr lang="en-US" sz="1400" b="1" dirty="0">
                <a:solidFill>
                  <a:srgbClr val="3DA547"/>
                </a:solidFill>
                <a:latin typeface="Trebuchet MS" charset="0"/>
                <a:cs typeface="Trebuchet MS" charset="0"/>
              </a:rPr>
              <a:t>mission to improve lives around the world.</a:t>
            </a:r>
          </a:p>
          <a:p>
            <a:pPr marL="0" indent="0">
              <a:spcBef>
                <a:spcPts val="600"/>
              </a:spcBef>
              <a:buNone/>
            </a:pPr>
            <a:endParaRPr lang="en-US" sz="1400" b="1" dirty="0">
              <a:solidFill>
                <a:srgbClr val="3DA547"/>
              </a:solidFill>
              <a:latin typeface="Trebuchet MS" charset="0"/>
              <a:cs typeface="Trebuchet MS" charset="0"/>
            </a:endParaRPr>
          </a:p>
        </p:txBody>
      </p:sp>
      <p:sp>
        <p:nvSpPr>
          <p:cNvPr id="15" name="Text Placeholder 5"/>
          <p:cNvSpPr txBox="1">
            <a:spLocks/>
          </p:cNvSpPr>
          <p:nvPr/>
        </p:nvSpPr>
        <p:spPr>
          <a:xfrm>
            <a:off x="586346" y="1572383"/>
            <a:ext cx="5161311" cy="3022899"/>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1000"/>
              </a:spcBef>
            </a:pPr>
            <a:r>
              <a:rPr lang="en-US" sz="1200" dirty="0">
                <a:latin typeface="Trebuchet MS" charset="0"/>
                <a:cs typeface="Trebuchet MS" charset="0"/>
              </a:rPr>
              <a:t>Founders shared the </a:t>
            </a:r>
            <a:r>
              <a:rPr lang="en-US" sz="1200" dirty="0" smtClean="0">
                <a:latin typeface="Trebuchet MS" charset="0"/>
                <a:cs typeface="Trebuchet MS" charset="0"/>
              </a:rPr>
              <a:t>original redox signaling product </a:t>
            </a:r>
            <a:r>
              <a:rPr lang="en-US" sz="1200" dirty="0">
                <a:latin typeface="Trebuchet MS" charset="0"/>
                <a:cs typeface="Trebuchet MS" charset="0"/>
              </a:rPr>
              <a:t>with a few family and </a:t>
            </a:r>
            <a:r>
              <a:rPr lang="en-US" sz="1200" dirty="0" smtClean="0">
                <a:latin typeface="Trebuchet MS" charset="0"/>
                <a:cs typeface="Trebuchet MS" charset="0"/>
              </a:rPr>
              <a:t>friends. </a:t>
            </a:r>
          </a:p>
          <a:p>
            <a:pPr>
              <a:spcBef>
                <a:spcPts val="1000"/>
              </a:spcBef>
            </a:pPr>
            <a:r>
              <a:rPr lang="en-US" sz="1200" dirty="0" smtClean="0">
                <a:latin typeface="Trebuchet MS" charset="0"/>
                <a:cs typeface="Trebuchet MS" charset="0"/>
              </a:rPr>
              <a:t>Family and friends shared the profound benefits they were experiencing.</a:t>
            </a:r>
          </a:p>
          <a:p>
            <a:pPr>
              <a:spcBef>
                <a:spcPts val="1000"/>
              </a:spcBef>
            </a:pPr>
            <a:r>
              <a:rPr lang="en-US" sz="1200" dirty="0" smtClean="0">
                <a:latin typeface="Trebuchet MS" charset="0"/>
                <a:cs typeface="Trebuchet MS" charset="0"/>
              </a:rPr>
              <a:t>Soon, over </a:t>
            </a:r>
            <a:r>
              <a:rPr lang="en-US" sz="1200" dirty="0">
                <a:latin typeface="Trebuchet MS" charset="0"/>
                <a:cs typeface="Trebuchet MS" charset="0"/>
              </a:rPr>
              <a:t>a hundred people in multiple </a:t>
            </a:r>
            <a:r>
              <a:rPr lang="en-US" sz="1200" dirty="0" smtClean="0">
                <a:latin typeface="Trebuchet MS" charset="0"/>
                <a:cs typeface="Trebuchet MS" charset="0"/>
              </a:rPr>
              <a:t>countries were benefitting from the product.</a:t>
            </a:r>
          </a:p>
          <a:p>
            <a:pPr>
              <a:spcBef>
                <a:spcPts val="1000"/>
              </a:spcBef>
            </a:pPr>
            <a:r>
              <a:rPr lang="en-US" sz="1200" dirty="0">
                <a:latin typeface="Trebuchet MS" charset="0"/>
                <a:cs typeface="Trebuchet MS" charset="0"/>
              </a:rPr>
              <a:t>A multi-million dollar offer was made by a pharmaceutical company.</a:t>
            </a:r>
          </a:p>
          <a:p>
            <a:pPr>
              <a:spcBef>
                <a:spcPts val="1000"/>
              </a:spcBef>
            </a:pPr>
            <a:r>
              <a:rPr lang="en-US" sz="1200" dirty="0">
                <a:latin typeface="Trebuchet MS" charset="0"/>
                <a:cs typeface="Trebuchet MS" charset="0"/>
              </a:rPr>
              <a:t>Accepting the offer would mean that everyone benefitting from the product would no longer have access to it.</a:t>
            </a:r>
          </a:p>
          <a:p>
            <a:pPr>
              <a:spcBef>
                <a:spcPts val="1000"/>
              </a:spcBef>
            </a:pPr>
            <a:r>
              <a:rPr lang="en-US" sz="1200" dirty="0">
                <a:latin typeface="Trebuchet MS" charset="0"/>
                <a:cs typeface="Trebuchet MS" charset="0"/>
              </a:rPr>
              <a:t>Founders agreed that keeping their friends and family members on the product was more important than accepting the offer and immense profit.</a:t>
            </a:r>
          </a:p>
          <a:p>
            <a:pPr marL="0" indent="0">
              <a:spcBef>
                <a:spcPts val="1000"/>
              </a:spcBef>
              <a:buNone/>
            </a:pPr>
            <a:endParaRPr lang="en-US" sz="1200" dirty="0" smtClean="0">
              <a:latin typeface="Trebuchet MS" charset="0"/>
              <a:cs typeface="Trebuchet MS" charset="0"/>
            </a:endParaRPr>
          </a:p>
          <a:p>
            <a:pPr marL="0" indent="0">
              <a:spcBef>
                <a:spcPts val="1000"/>
              </a:spcBef>
              <a:buNone/>
            </a:pPr>
            <a:endParaRPr lang="en-US" sz="1200" dirty="0" smtClean="0">
              <a:latin typeface="Trebuchet MS" charset="0"/>
              <a:cs typeface="Trebuchet MS" charset="0"/>
            </a:endParaRPr>
          </a:p>
        </p:txBody>
      </p:sp>
      <p:pic>
        <p:nvPicPr>
          <p:cNvPr id="16" name="Picture 1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95286" y="1616153"/>
            <a:ext cx="2147872" cy="1534324"/>
          </a:xfrm>
          <a:prstGeom prst="rect">
            <a:avLst/>
          </a:prstGeom>
          <a:ln w="12700">
            <a:solidFill>
              <a:srgbClr val="3DA547"/>
            </a:solidFill>
          </a:ln>
        </p:spPr>
      </p:pic>
      <p:cxnSp>
        <p:nvCxnSpPr>
          <p:cNvPr id="18" name="Straight Connector 17"/>
          <p:cNvCxnSpPr/>
          <p:nvPr/>
        </p:nvCxnSpPr>
        <p:spPr>
          <a:xfrm>
            <a:off x="5887631" y="1601977"/>
            <a:ext cx="0" cy="2736112"/>
          </a:xfrm>
          <a:prstGeom prst="line">
            <a:avLst/>
          </a:prstGeom>
          <a:ln w="19050">
            <a:solidFill>
              <a:srgbClr val="3DA54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54796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349" y="2097684"/>
            <a:ext cx="7991301" cy="1667534"/>
          </a:xfrm>
        </p:spPr>
        <p:txBody>
          <a:bodyPr>
            <a:normAutofit/>
          </a:bodyPr>
          <a:lstStyle/>
          <a:p>
            <a:pPr algn="ctr"/>
            <a:r>
              <a:rPr lang="en-US" sz="2800" dirty="0" smtClean="0"/>
              <a:t>How do we tell the world This </a:t>
            </a:r>
            <a:r>
              <a:rPr lang="en-US" sz="2800" b="0" dirty="0" smtClean="0"/>
              <a:t>Powerful Technology Exists?</a:t>
            </a:r>
            <a:endParaRPr lang="en-US" sz="2800" b="0" dirty="0"/>
          </a:p>
        </p:txBody>
      </p:sp>
    </p:spTree>
    <p:extLst>
      <p:ext uri="{BB962C8B-B14F-4D97-AF65-F5344CB8AC3E}">
        <p14:creationId xmlns:p14="http://schemas.microsoft.com/office/powerpoint/2010/main" val="2101962615"/>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 y="305735"/>
            <a:ext cx="8229600" cy="857250"/>
          </a:xfrm>
        </p:spPr>
        <p:txBody>
          <a:bodyPr>
            <a:normAutofit fontScale="90000"/>
          </a:bodyPr>
          <a:lstStyle/>
          <a:p>
            <a:r>
              <a:rPr lang="en-US" b="1" dirty="0" smtClean="0"/>
              <a:t>MARKET CHANNEL EFFECTIVENESS </a:t>
            </a:r>
            <a:r>
              <a:rPr lang="en-US" dirty="0" smtClean="0"/>
              <a:t/>
            </a:r>
            <a:br>
              <a:rPr lang="en-US" dirty="0" smtClean="0"/>
            </a:br>
            <a:r>
              <a:rPr lang="en-US" dirty="0" smtClean="0"/>
              <a:t>FOR NEW CUSTOMERS</a:t>
            </a:r>
            <a:endParaRPr lang="en-US" sz="1200" dirty="0" smtClean="0">
              <a:solidFill>
                <a:srgbClr val="FF0000"/>
              </a:solidFill>
            </a:endParaRPr>
          </a:p>
        </p:txBody>
      </p:sp>
      <p:sp>
        <p:nvSpPr>
          <p:cNvPr id="32" name="TextBox 31"/>
          <p:cNvSpPr txBox="1"/>
          <p:nvPr/>
        </p:nvSpPr>
        <p:spPr>
          <a:xfrm rot="18900000">
            <a:off x="1803363" y="4063632"/>
            <a:ext cx="787216" cy="276999"/>
          </a:xfrm>
          <a:prstGeom prst="rect">
            <a:avLst/>
          </a:prstGeom>
          <a:noFill/>
        </p:spPr>
        <p:txBody>
          <a:bodyPr wrap="square" rtlCol="0">
            <a:spAutoFit/>
          </a:bodyPr>
          <a:lstStyle/>
          <a:p>
            <a:pPr algn="r"/>
            <a:r>
              <a:rPr lang="en-US" sz="1200" b="1" dirty="0" smtClean="0">
                <a:solidFill>
                  <a:srgbClr val="0071AD"/>
                </a:solidFill>
                <a:latin typeface="Trebuchet MS" charset="0"/>
                <a:ea typeface="Trebuchet MS" charset="0"/>
                <a:cs typeface="Trebuchet MS" charset="0"/>
              </a:rPr>
              <a:t>WOM</a:t>
            </a:r>
            <a:endParaRPr lang="en-US" sz="1200" b="1" dirty="0">
              <a:solidFill>
                <a:srgbClr val="0071AD"/>
              </a:solidFill>
              <a:latin typeface="Trebuchet MS" charset="0"/>
              <a:ea typeface="Trebuchet MS" charset="0"/>
              <a:cs typeface="Trebuchet MS" charset="0"/>
            </a:endParaRPr>
          </a:p>
        </p:txBody>
      </p:sp>
      <p:grpSp>
        <p:nvGrpSpPr>
          <p:cNvPr id="46" name="Group 45"/>
          <p:cNvGrpSpPr/>
          <p:nvPr/>
        </p:nvGrpSpPr>
        <p:grpSpPr>
          <a:xfrm>
            <a:off x="1828209" y="1471610"/>
            <a:ext cx="5291637" cy="2937749"/>
            <a:chOff x="1828209" y="1471610"/>
            <a:chExt cx="5291637" cy="2937749"/>
          </a:xfrm>
        </p:grpSpPr>
        <p:cxnSp>
          <p:nvCxnSpPr>
            <p:cNvPr id="20" name="Straight Connector 19"/>
            <p:cNvCxnSpPr/>
            <p:nvPr/>
          </p:nvCxnSpPr>
          <p:spPr>
            <a:xfrm>
              <a:off x="2196971" y="1616149"/>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1" name="Straight Connector 20"/>
            <p:cNvCxnSpPr/>
            <p:nvPr/>
          </p:nvCxnSpPr>
          <p:spPr>
            <a:xfrm>
              <a:off x="2196971" y="2064718"/>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2" name="Straight Connector 21"/>
            <p:cNvCxnSpPr/>
            <p:nvPr/>
          </p:nvCxnSpPr>
          <p:spPr>
            <a:xfrm>
              <a:off x="2196971" y="2513287"/>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3" name="Straight Connector 22"/>
            <p:cNvCxnSpPr/>
            <p:nvPr/>
          </p:nvCxnSpPr>
          <p:spPr>
            <a:xfrm>
              <a:off x="2196971" y="296185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cxnSp>
          <p:nvCxnSpPr>
            <p:cNvPr id="24" name="Straight Connector 23"/>
            <p:cNvCxnSpPr/>
            <p:nvPr/>
          </p:nvCxnSpPr>
          <p:spPr>
            <a:xfrm>
              <a:off x="2196971" y="3410425"/>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sp>
          <p:nvSpPr>
            <p:cNvPr id="26" name="TextBox 25"/>
            <p:cNvSpPr txBox="1"/>
            <p:nvPr/>
          </p:nvSpPr>
          <p:spPr>
            <a:xfrm>
              <a:off x="1829176" y="1471610"/>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25</a:t>
              </a:r>
              <a:endParaRPr lang="en-US" sz="1200" dirty="0">
                <a:solidFill>
                  <a:srgbClr val="6C6C6C"/>
                </a:solidFill>
                <a:latin typeface="Trebuchet MS" charset="0"/>
                <a:ea typeface="Trebuchet MS" charset="0"/>
                <a:cs typeface="Trebuchet MS" charset="0"/>
              </a:endParaRPr>
            </a:p>
          </p:txBody>
        </p:sp>
        <p:sp>
          <p:nvSpPr>
            <p:cNvPr id="27" name="TextBox 26"/>
            <p:cNvSpPr txBox="1"/>
            <p:nvPr/>
          </p:nvSpPr>
          <p:spPr>
            <a:xfrm>
              <a:off x="1829176" y="1923216"/>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20</a:t>
              </a:r>
              <a:endParaRPr lang="en-US" sz="1200" dirty="0">
                <a:solidFill>
                  <a:srgbClr val="6C6C6C"/>
                </a:solidFill>
                <a:latin typeface="Trebuchet MS" charset="0"/>
                <a:ea typeface="Trebuchet MS" charset="0"/>
                <a:cs typeface="Trebuchet MS" charset="0"/>
              </a:endParaRPr>
            </a:p>
          </p:txBody>
        </p:sp>
        <p:sp>
          <p:nvSpPr>
            <p:cNvPr id="28" name="TextBox 27"/>
            <p:cNvSpPr txBox="1"/>
            <p:nvPr/>
          </p:nvSpPr>
          <p:spPr>
            <a:xfrm>
              <a:off x="1833712" y="2368747"/>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15</a:t>
              </a:r>
              <a:endParaRPr lang="en-US" sz="1200" dirty="0">
                <a:solidFill>
                  <a:srgbClr val="6C6C6C"/>
                </a:solidFill>
                <a:latin typeface="Trebuchet MS" charset="0"/>
                <a:ea typeface="Trebuchet MS" charset="0"/>
                <a:cs typeface="Trebuchet MS" charset="0"/>
              </a:endParaRPr>
            </a:p>
          </p:txBody>
        </p:sp>
        <p:sp>
          <p:nvSpPr>
            <p:cNvPr id="29" name="TextBox 28"/>
            <p:cNvSpPr txBox="1"/>
            <p:nvPr/>
          </p:nvSpPr>
          <p:spPr>
            <a:xfrm>
              <a:off x="1828209" y="2815554"/>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10</a:t>
              </a:r>
              <a:endParaRPr lang="en-US" sz="1200" dirty="0">
                <a:solidFill>
                  <a:srgbClr val="6C6C6C"/>
                </a:solidFill>
                <a:latin typeface="Trebuchet MS" charset="0"/>
                <a:ea typeface="Trebuchet MS" charset="0"/>
                <a:cs typeface="Trebuchet MS" charset="0"/>
              </a:endParaRPr>
            </a:p>
          </p:txBody>
        </p:sp>
        <p:sp>
          <p:nvSpPr>
            <p:cNvPr id="30" name="TextBox 29"/>
            <p:cNvSpPr txBox="1"/>
            <p:nvPr/>
          </p:nvSpPr>
          <p:spPr>
            <a:xfrm>
              <a:off x="1869850" y="3267160"/>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5</a:t>
              </a:r>
              <a:endParaRPr lang="en-US" sz="1200" dirty="0">
                <a:solidFill>
                  <a:srgbClr val="6C6C6C"/>
                </a:solidFill>
                <a:latin typeface="Trebuchet MS" charset="0"/>
                <a:ea typeface="Trebuchet MS" charset="0"/>
                <a:cs typeface="Trebuchet MS" charset="0"/>
              </a:endParaRPr>
            </a:p>
          </p:txBody>
        </p:sp>
        <p:sp>
          <p:nvSpPr>
            <p:cNvPr id="31" name="TextBox 30"/>
            <p:cNvSpPr txBox="1"/>
            <p:nvPr/>
          </p:nvSpPr>
          <p:spPr>
            <a:xfrm>
              <a:off x="1867780" y="3718766"/>
              <a:ext cx="361508" cy="276999"/>
            </a:xfrm>
            <a:prstGeom prst="rect">
              <a:avLst/>
            </a:prstGeom>
            <a:noFill/>
          </p:spPr>
          <p:txBody>
            <a:bodyPr wrap="square" rtlCol="0">
              <a:spAutoFit/>
            </a:bodyPr>
            <a:lstStyle/>
            <a:p>
              <a:pPr algn="ctr"/>
              <a:r>
                <a:rPr lang="en-US" sz="1200" dirty="0" smtClean="0">
                  <a:solidFill>
                    <a:srgbClr val="6C6C6C"/>
                  </a:solidFill>
                  <a:latin typeface="Trebuchet MS" charset="0"/>
                  <a:ea typeface="Trebuchet MS" charset="0"/>
                  <a:cs typeface="Trebuchet MS" charset="0"/>
                </a:rPr>
                <a:t>0</a:t>
              </a:r>
              <a:endParaRPr lang="en-US" sz="1200" dirty="0">
                <a:solidFill>
                  <a:srgbClr val="6C6C6C"/>
                </a:solidFill>
                <a:latin typeface="Trebuchet MS" charset="0"/>
                <a:ea typeface="Trebuchet MS" charset="0"/>
                <a:cs typeface="Trebuchet MS" charset="0"/>
              </a:endParaRPr>
            </a:p>
          </p:txBody>
        </p:sp>
        <p:sp>
          <p:nvSpPr>
            <p:cNvPr id="33" name="TextBox 32"/>
            <p:cNvSpPr txBox="1"/>
            <p:nvPr/>
          </p:nvSpPr>
          <p:spPr>
            <a:xfrm rot="18900000">
              <a:off x="2442437" y="3969375"/>
              <a:ext cx="520618"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SEO</a:t>
              </a:r>
              <a:endParaRPr lang="en-US" sz="1200" dirty="0">
                <a:solidFill>
                  <a:srgbClr val="6C6C6C"/>
                </a:solidFill>
                <a:latin typeface="Trebuchet MS" charset="0"/>
                <a:ea typeface="Trebuchet MS" charset="0"/>
                <a:cs typeface="Trebuchet MS" charset="0"/>
              </a:endParaRPr>
            </a:p>
          </p:txBody>
        </p:sp>
        <p:sp>
          <p:nvSpPr>
            <p:cNvPr id="34" name="TextBox 33"/>
            <p:cNvSpPr txBox="1"/>
            <p:nvPr/>
          </p:nvSpPr>
          <p:spPr>
            <a:xfrm rot="18900000">
              <a:off x="2532204" y="4102636"/>
              <a:ext cx="897536"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Online </a:t>
              </a:r>
              <a:r>
                <a:rPr lang="en-US" sz="1200" dirty="0" err="1" smtClean="0">
                  <a:solidFill>
                    <a:srgbClr val="6C6C6C"/>
                  </a:solidFill>
                  <a:latin typeface="Trebuchet MS" charset="0"/>
                  <a:ea typeface="Trebuchet MS" charset="0"/>
                  <a:cs typeface="Trebuchet MS" charset="0"/>
                </a:rPr>
                <a:t>Dir</a:t>
              </a:r>
              <a:endParaRPr lang="en-US" sz="1200" dirty="0">
                <a:solidFill>
                  <a:srgbClr val="6C6C6C"/>
                </a:solidFill>
                <a:latin typeface="Trebuchet MS" charset="0"/>
                <a:ea typeface="Trebuchet MS" charset="0"/>
                <a:cs typeface="Trebuchet MS" charset="0"/>
              </a:endParaRPr>
            </a:p>
          </p:txBody>
        </p:sp>
        <p:sp>
          <p:nvSpPr>
            <p:cNvPr id="35" name="TextBox 34"/>
            <p:cNvSpPr txBox="1"/>
            <p:nvPr/>
          </p:nvSpPr>
          <p:spPr>
            <a:xfrm rot="18900000">
              <a:off x="3228195" y="3985043"/>
              <a:ext cx="564932"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Email</a:t>
              </a:r>
              <a:endParaRPr lang="en-US" sz="1200" dirty="0">
                <a:solidFill>
                  <a:srgbClr val="6C6C6C"/>
                </a:solidFill>
                <a:latin typeface="Trebuchet MS" charset="0"/>
                <a:ea typeface="Trebuchet MS" charset="0"/>
                <a:cs typeface="Trebuchet MS" charset="0"/>
              </a:endParaRPr>
            </a:p>
          </p:txBody>
        </p:sp>
        <p:sp>
          <p:nvSpPr>
            <p:cNvPr id="36" name="TextBox 35"/>
            <p:cNvSpPr txBox="1"/>
            <p:nvPr/>
          </p:nvSpPr>
          <p:spPr>
            <a:xfrm rot="18900000">
              <a:off x="3543238" y="4025072"/>
              <a:ext cx="678152"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Poster</a:t>
              </a:r>
              <a:endParaRPr lang="en-US" sz="1200" dirty="0">
                <a:solidFill>
                  <a:srgbClr val="6C6C6C"/>
                </a:solidFill>
                <a:latin typeface="Trebuchet MS" charset="0"/>
                <a:ea typeface="Trebuchet MS" charset="0"/>
                <a:cs typeface="Trebuchet MS" charset="0"/>
              </a:endParaRPr>
            </a:p>
          </p:txBody>
        </p:sp>
        <p:sp>
          <p:nvSpPr>
            <p:cNvPr id="37" name="TextBox 36"/>
            <p:cNvSpPr txBox="1"/>
            <p:nvPr/>
          </p:nvSpPr>
          <p:spPr>
            <a:xfrm rot="18900000">
              <a:off x="4182736" y="3930815"/>
              <a:ext cx="411554"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PR</a:t>
              </a:r>
              <a:endParaRPr lang="en-US" sz="1200" dirty="0">
                <a:solidFill>
                  <a:srgbClr val="6C6C6C"/>
                </a:solidFill>
                <a:latin typeface="Trebuchet MS" charset="0"/>
                <a:ea typeface="Trebuchet MS" charset="0"/>
                <a:cs typeface="Trebuchet MS" charset="0"/>
              </a:endParaRPr>
            </a:p>
          </p:txBody>
        </p:sp>
        <p:sp>
          <p:nvSpPr>
            <p:cNvPr id="38" name="TextBox 37"/>
            <p:cNvSpPr txBox="1"/>
            <p:nvPr/>
          </p:nvSpPr>
          <p:spPr>
            <a:xfrm rot="18900000">
              <a:off x="4245981" y="4074442"/>
              <a:ext cx="817791"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Local </a:t>
              </a:r>
              <a:r>
                <a:rPr lang="en-US" sz="1200" dirty="0" err="1" smtClean="0">
                  <a:solidFill>
                    <a:srgbClr val="6C6C6C"/>
                  </a:solidFill>
                  <a:latin typeface="Trebuchet MS" charset="0"/>
                  <a:ea typeface="Trebuchet MS" charset="0"/>
                  <a:cs typeface="Trebuchet MS" charset="0"/>
                </a:rPr>
                <a:t>Dir</a:t>
              </a:r>
              <a:endParaRPr lang="en-US" sz="1200" dirty="0">
                <a:solidFill>
                  <a:srgbClr val="6C6C6C"/>
                </a:solidFill>
                <a:latin typeface="Trebuchet MS" charset="0"/>
                <a:ea typeface="Trebuchet MS" charset="0"/>
                <a:cs typeface="Trebuchet MS" charset="0"/>
              </a:endParaRPr>
            </a:p>
          </p:txBody>
        </p:sp>
        <p:sp>
          <p:nvSpPr>
            <p:cNvPr id="39" name="TextBox 38"/>
            <p:cNvSpPr txBox="1"/>
            <p:nvPr/>
          </p:nvSpPr>
          <p:spPr>
            <a:xfrm rot="18900000">
              <a:off x="4520319" y="4132360"/>
              <a:ext cx="981609"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Newspaper</a:t>
              </a:r>
              <a:endParaRPr lang="en-US" sz="1200" dirty="0">
                <a:solidFill>
                  <a:srgbClr val="6C6C6C"/>
                </a:solidFill>
                <a:latin typeface="Trebuchet MS" charset="0"/>
                <a:ea typeface="Trebuchet MS" charset="0"/>
                <a:cs typeface="Trebuchet MS" charset="0"/>
              </a:endParaRPr>
            </a:p>
          </p:txBody>
        </p:sp>
        <p:sp>
          <p:nvSpPr>
            <p:cNvPr id="40" name="TextBox 39"/>
            <p:cNvSpPr txBox="1"/>
            <p:nvPr/>
          </p:nvSpPr>
          <p:spPr>
            <a:xfrm rot="18900000">
              <a:off x="5227916" y="4013118"/>
              <a:ext cx="64434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Mobile</a:t>
              </a:r>
              <a:endParaRPr lang="en-US" sz="1200" dirty="0">
                <a:solidFill>
                  <a:srgbClr val="6C6C6C"/>
                </a:solidFill>
                <a:latin typeface="Trebuchet MS" charset="0"/>
                <a:ea typeface="Trebuchet MS" charset="0"/>
                <a:cs typeface="Trebuchet MS" charset="0"/>
              </a:endParaRPr>
            </a:p>
          </p:txBody>
        </p:sp>
        <p:sp>
          <p:nvSpPr>
            <p:cNvPr id="42" name="TextBox 41"/>
            <p:cNvSpPr txBox="1"/>
            <p:nvPr/>
          </p:nvSpPr>
          <p:spPr>
            <a:xfrm rot="18900000">
              <a:off x="5508968" y="4063632"/>
              <a:ext cx="787216"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PPC</a:t>
              </a:r>
              <a:endParaRPr lang="en-US" sz="1200" dirty="0">
                <a:solidFill>
                  <a:srgbClr val="6C6C6C"/>
                </a:solidFill>
                <a:latin typeface="Trebuchet MS" charset="0"/>
                <a:ea typeface="Trebuchet MS" charset="0"/>
                <a:cs typeface="Trebuchet MS" charset="0"/>
              </a:endParaRPr>
            </a:p>
          </p:txBody>
        </p:sp>
        <p:sp>
          <p:nvSpPr>
            <p:cNvPr id="43" name="TextBox 42"/>
            <p:cNvSpPr txBox="1"/>
            <p:nvPr/>
          </p:nvSpPr>
          <p:spPr>
            <a:xfrm rot="18900000">
              <a:off x="6730697" y="3915989"/>
              <a:ext cx="36962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TV</a:t>
              </a:r>
              <a:endParaRPr lang="en-US" sz="1200" dirty="0">
                <a:solidFill>
                  <a:srgbClr val="6C6C6C"/>
                </a:solidFill>
                <a:latin typeface="Trebuchet MS" charset="0"/>
                <a:ea typeface="Trebuchet MS" charset="0"/>
                <a:cs typeface="Trebuchet MS" charset="0"/>
              </a:endParaRPr>
            </a:p>
          </p:txBody>
        </p:sp>
        <p:sp>
          <p:nvSpPr>
            <p:cNvPr id="44" name="TextBox 43"/>
            <p:cNvSpPr txBox="1"/>
            <p:nvPr/>
          </p:nvSpPr>
          <p:spPr>
            <a:xfrm rot="18900000">
              <a:off x="6046561" y="4013118"/>
              <a:ext cx="644340" cy="276999"/>
            </a:xfrm>
            <a:prstGeom prst="rect">
              <a:avLst/>
            </a:prstGeom>
            <a:noFill/>
          </p:spPr>
          <p:txBody>
            <a:bodyPr wrap="square" rtlCol="0">
              <a:spAutoFit/>
            </a:bodyPr>
            <a:lstStyle/>
            <a:p>
              <a:pPr algn="r"/>
              <a:r>
                <a:rPr lang="en-US" sz="1200" dirty="0" smtClean="0">
                  <a:solidFill>
                    <a:srgbClr val="6C6C6C"/>
                  </a:solidFill>
                  <a:latin typeface="Trebuchet MS" charset="0"/>
                  <a:ea typeface="Trebuchet MS" charset="0"/>
                  <a:cs typeface="Trebuchet MS" charset="0"/>
                </a:rPr>
                <a:t>Radio</a:t>
              </a:r>
              <a:endParaRPr lang="en-US" sz="1200" dirty="0">
                <a:solidFill>
                  <a:srgbClr val="6C6C6C"/>
                </a:solidFill>
                <a:latin typeface="Trebuchet MS" charset="0"/>
                <a:ea typeface="Trebuchet MS" charset="0"/>
                <a:cs typeface="Trebuchet MS" charset="0"/>
              </a:endParaRPr>
            </a:p>
          </p:txBody>
        </p:sp>
        <p:cxnSp>
          <p:nvCxnSpPr>
            <p:cNvPr id="25" name="Straight Connector 24"/>
            <p:cNvCxnSpPr/>
            <p:nvPr/>
          </p:nvCxnSpPr>
          <p:spPr>
            <a:xfrm>
              <a:off x="2196971" y="3858996"/>
              <a:ext cx="4922875" cy="0"/>
            </a:xfrm>
            <a:prstGeom prst="line">
              <a:avLst/>
            </a:prstGeom>
            <a:ln>
              <a:solidFill>
                <a:srgbClr val="6C6C6C"/>
              </a:solidFill>
            </a:ln>
          </p:spPr>
          <p:style>
            <a:lnRef idx="1">
              <a:schemeClr val="dk1"/>
            </a:lnRef>
            <a:fillRef idx="0">
              <a:schemeClr val="dk1"/>
            </a:fillRef>
            <a:effectRef idx="0">
              <a:schemeClr val="dk1"/>
            </a:effectRef>
            <a:fontRef idx="minor">
              <a:schemeClr val="tx1"/>
            </a:fontRef>
          </p:style>
        </p:cxnSp>
      </p:grpSp>
      <p:sp>
        <p:nvSpPr>
          <p:cNvPr id="5" name="Rectangle 4"/>
          <p:cNvSpPr/>
          <p:nvPr/>
        </p:nvSpPr>
        <p:spPr>
          <a:xfrm>
            <a:off x="2337978" y="1766725"/>
            <a:ext cx="136627" cy="209227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nvGrpSpPr>
          <p:cNvPr id="47" name="Group 46"/>
          <p:cNvGrpSpPr/>
          <p:nvPr/>
        </p:nvGrpSpPr>
        <p:grpSpPr>
          <a:xfrm>
            <a:off x="2749864" y="2064718"/>
            <a:ext cx="4255489" cy="1794278"/>
            <a:chOff x="2749864" y="2064718"/>
            <a:chExt cx="4255489" cy="1794278"/>
          </a:xfrm>
        </p:grpSpPr>
        <p:sp>
          <p:nvSpPr>
            <p:cNvPr id="9" name="Rectangle 8"/>
            <p:cNvSpPr/>
            <p:nvPr/>
          </p:nvSpPr>
          <p:spPr>
            <a:xfrm>
              <a:off x="3985522" y="3407735"/>
              <a:ext cx="136627" cy="45126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0" name="Rectangle 9"/>
            <p:cNvSpPr/>
            <p:nvPr/>
          </p:nvSpPr>
          <p:spPr>
            <a:xfrm>
              <a:off x="4397408"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1" name="Rectangle 10"/>
            <p:cNvSpPr/>
            <p:nvPr/>
          </p:nvSpPr>
          <p:spPr>
            <a:xfrm>
              <a:off x="4809294"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2" name="Rectangle 11"/>
            <p:cNvSpPr/>
            <p:nvPr/>
          </p:nvSpPr>
          <p:spPr>
            <a:xfrm>
              <a:off x="5221180"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3" name="Rectangle 12"/>
            <p:cNvSpPr/>
            <p:nvPr/>
          </p:nvSpPr>
          <p:spPr>
            <a:xfrm>
              <a:off x="5633066"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4" name="Rectangle 13"/>
            <p:cNvSpPr/>
            <p:nvPr/>
          </p:nvSpPr>
          <p:spPr>
            <a:xfrm>
              <a:off x="6044952" y="3503428"/>
              <a:ext cx="136627" cy="35556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5" name="Rectangle 14"/>
            <p:cNvSpPr/>
            <p:nvPr/>
          </p:nvSpPr>
          <p:spPr>
            <a:xfrm>
              <a:off x="6456838"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16" name="Rectangle 15"/>
            <p:cNvSpPr/>
            <p:nvPr/>
          </p:nvSpPr>
          <p:spPr>
            <a:xfrm>
              <a:off x="6868726" y="3678865"/>
              <a:ext cx="136627" cy="180131"/>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6" name="Rectangle 5"/>
            <p:cNvSpPr/>
            <p:nvPr/>
          </p:nvSpPr>
          <p:spPr>
            <a:xfrm>
              <a:off x="2749864" y="2064718"/>
              <a:ext cx="136627" cy="1794278"/>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7" name="Rectangle 6"/>
            <p:cNvSpPr/>
            <p:nvPr/>
          </p:nvSpPr>
          <p:spPr>
            <a:xfrm>
              <a:off x="3161750" y="2514600"/>
              <a:ext cx="136627" cy="1344396"/>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8" name="Rectangle 7"/>
            <p:cNvSpPr/>
            <p:nvPr/>
          </p:nvSpPr>
          <p:spPr>
            <a:xfrm>
              <a:off x="3573636" y="2955851"/>
              <a:ext cx="136627" cy="903145"/>
            </a:xfrm>
            <a:prstGeom prst="rect">
              <a:avLst/>
            </a:prstGeom>
            <a:solidFill>
              <a:srgbClr val="3DA547"/>
            </a:solidFill>
            <a:ln>
              <a:noFill/>
            </a:ln>
          </p:spPr>
          <p:style>
            <a:lnRef idx="2">
              <a:schemeClr val="dk1">
                <a:shade val="50000"/>
              </a:schemeClr>
            </a:lnRef>
            <a:fillRef idx="1">
              <a:schemeClr val="dk1"/>
            </a:fillRef>
            <a:effectRef idx="0">
              <a:schemeClr val="dk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grpSp>
    </p:spTree>
    <p:extLst>
      <p:ext uri="{BB962C8B-B14F-4D97-AF65-F5344CB8AC3E}">
        <p14:creationId xmlns:p14="http://schemas.microsoft.com/office/powerpoint/2010/main" val="1829197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10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1000"/>
                                        <p:tgtEl>
                                          <p:spTgt spid="5"/>
                                        </p:tgtEl>
                                      </p:cBhvr>
                                    </p:animEffect>
                                  </p:childTnLst>
                                </p:cTn>
                              </p:par>
                            </p:childTnLst>
                          </p:cTn>
                        </p:par>
                        <p:par>
                          <p:cTn id="16" fill="hold">
                            <p:stCondLst>
                              <p:cond delay="1000"/>
                            </p:stCondLst>
                            <p:childTnLst>
                              <p:par>
                                <p:cTn id="17" presetID="1" presetClass="emph" presetSubtype="2" fill="hold" nodeType="afterEffect">
                                  <p:stCondLst>
                                    <p:cond delay="0"/>
                                  </p:stCondLst>
                                  <p:childTnLst>
                                    <p:animClr clrSpc="rgb" dir="cw">
                                      <p:cBhvr>
                                        <p:cTn id="18" dur="2000" fill="hold"/>
                                        <p:tgtEl>
                                          <p:spTgt spid="5"/>
                                        </p:tgtEl>
                                        <p:attrNameLst>
                                          <p:attrName>fillcolor</p:attrName>
                                        </p:attrNameLst>
                                      </p:cBhvr>
                                      <p:to>
                                        <a:srgbClr val="0067A0"/>
                                      </p:to>
                                    </p:animClr>
                                    <p:set>
                                      <p:cBhvr>
                                        <p:cTn id="19" dur="2000" fill="hold"/>
                                        <p:tgtEl>
                                          <p:spTgt spid="5"/>
                                        </p:tgtEl>
                                        <p:attrNameLst>
                                          <p:attrName>fill.type</p:attrName>
                                        </p:attrNameLst>
                                      </p:cBhvr>
                                      <p:to>
                                        <p:strVal val="solid"/>
                                      </p:to>
                                    </p:set>
                                    <p:set>
                                      <p:cBhvr>
                                        <p:cTn id="20" dur="2000" fill="hold"/>
                                        <p:tgtEl>
                                          <p:spTgt spid="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1"/>
          <p:cNvSpPr txBox="1">
            <a:spLocks/>
          </p:cNvSpPr>
          <p:nvPr/>
        </p:nvSpPr>
        <p:spPr>
          <a:xfrm>
            <a:off x="457200" y="1601932"/>
            <a:ext cx="8229600" cy="857250"/>
          </a:xfrm>
          <a:prstGeom prst="rect">
            <a:avLst/>
          </a:prstGeom>
          <a:effectLst>
            <a:outerShdw blurRad="50800" dist="38100" dir="2700000" algn="tl" rotWithShape="0">
              <a:prstClr val="black">
                <a:alpha val="69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a:solidFill>
                  <a:schemeClr val="bg1"/>
                </a:solidFill>
                <a:latin typeface="Trebuchet MS" charset="0"/>
                <a:ea typeface="Trebuchet MS" charset="0"/>
                <a:cs typeface="Trebuchet MS" charset="0"/>
              </a:rPr>
              <a:t>THE POWER OF A </a:t>
            </a:r>
          </a:p>
          <a:p>
            <a:r>
              <a:rPr lang="en-US" dirty="0">
                <a:solidFill>
                  <a:schemeClr val="bg1"/>
                </a:solidFill>
                <a:latin typeface="Trebuchet MS" charset="0"/>
                <a:ea typeface="Trebuchet MS" charset="0"/>
                <a:cs typeface="Trebuchet MS" charset="0"/>
              </a:rPr>
              <a:t>NETWORK MARKETING BUSINESS</a:t>
            </a:r>
          </a:p>
        </p:txBody>
      </p:sp>
      <p:sp>
        <p:nvSpPr>
          <p:cNvPr id="10" name="Title 1"/>
          <p:cNvSpPr txBox="1">
            <a:spLocks/>
          </p:cNvSpPr>
          <p:nvPr/>
        </p:nvSpPr>
        <p:spPr>
          <a:xfrm>
            <a:off x="1336963" y="2675660"/>
            <a:ext cx="6470073" cy="857250"/>
          </a:xfrm>
          <a:prstGeom prst="rect">
            <a:avLst/>
          </a:prstGeom>
          <a:effectLst>
            <a:outerShdw blurRad="50800" dist="38100" dir="2700000" algn="tl" rotWithShape="0">
              <a:prstClr val="black">
                <a:alpha val="81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sz="1800" spc="0" dirty="0">
                <a:solidFill>
                  <a:schemeClr val="bg1"/>
                </a:solidFill>
                <a:latin typeface="Trebuchet MS" charset="0"/>
                <a:ea typeface="Trebuchet MS" charset="0"/>
                <a:cs typeface="Trebuchet MS" charset="0"/>
              </a:rPr>
              <a:t>Building a network of distribution for products and services, using the oldest and most efficient form of </a:t>
            </a:r>
            <a:r>
              <a:rPr lang="en-US" sz="1800" spc="0" dirty="0" smtClean="0">
                <a:solidFill>
                  <a:schemeClr val="bg1"/>
                </a:solidFill>
                <a:latin typeface="Trebuchet MS" charset="0"/>
                <a:ea typeface="Trebuchet MS" charset="0"/>
                <a:cs typeface="Trebuchet MS" charset="0"/>
              </a:rPr>
              <a:t>advertising--word </a:t>
            </a:r>
            <a:r>
              <a:rPr lang="en-US" sz="1800" spc="0" dirty="0">
                <a:solidFill>
                  <a:schemeClr val="bg1"/>
                </a:solidFill>
                <a:latin typeface="Trebuchet MS" charset="0"/>
                <a:ea typeface="Trebuchet MS" charset="0"/>
                <a:cs typeface="Trebuchet MS" charset="0"/>
              </a:rPr>
              <a:t>of </a:t>
            </a:r>
            <a:r>
              <a:rPr lang="en-US" sz="1800" spc="0" dirty="0" smtClean="0">
                <a:solidFill>
                  <a:schemeClr val="bg1"/>
                </a:solidFill>
                <a:latin typeface="Trebuchet MS" charset="0"/>
                <a:ea typeface="Trebuchet MS" charset="0"/>
                <a:cs typeface="Trebuchet MS" charset="0"/>
              </a:rPr>
              <a:t>mouth--</a:t>
            </a:r>
            <a:r>
              <a:rPr lang="en-US" sz="1800" b="1" spc="0" dirty="0" smtClean="0">
                <a:solidFill>
                  <a:schemeClr val="bg1"/>
                </a:solidFill>
                <a:latin typeface="Trebuchet MS" charset="0"/>
                <a:ea typeface="Trebuchet MS" charset="0"/>
                <a:cs typeface="Trebuchet MS" charset="0"/>
              </a:rPr>
              <a:t>a </a:t>
            </a:r>
            <a:r>
              <a:rPr lang="en-US" sz="1800" b="1" spc="0" dirty="0">
                <a:solidFill>
                  <a:schemeClr val="bg1"/>
                </a:solidFill>
                <a:latin typeface="Trebuchet MS" charset="0"/>
                <a:ea typeface="Trebuchet MS" charset="0"/>
                <a:cs typeface="Trebuchet MS" charset="0"/>
              </a:rPr>
              <a:t>proven business model for nearly a century.</a:t>
            </a:r>
          </a:p>
        </p:txBody>
      </p:sp>
    </p:spTree>
    <p:extLst>
      <p:ext uri="{BB962C8B-B14F-4D97-AF65-F5344CB8AC3E}">
        <p14:creationId xmlns:p14="http://schemas.microsoft.com/office/powerpoint/2010/main" val="21095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b="1" dirty="0"/>
              <a:t>GLOBAL ENTREPRENEURS EMBRACE </a:t>
            </a:r>
            <a:r>
              <a:rPr lang="en-US" sz="2800" b="1" dirty="0" smtClean="0"/>
              <a:t>NETWORK </a:t>
            </a:r>
            <a:r>
              <a:rPr lang="en-US" sz="2800" b="1" dirty="0"/>
              <a:t>MARKETING</a:t>
            </a:r>
            <a:endParaRPr lang="en-US" sz="2800" dirty="0"/>
          </a:p>
        </p:txBody>
      </p:sp>
      <p:sp>
        <p:nvSpPr>
          <p:cNvPr id="3" name="Text Placeholder 2"/>
          <p:cNvSpPr>
            <a:spLocks noGrp="1"/>
          </p:cNvSpPr>
          <p:nvPr>
            <p:ph type="body" sz="quarter" idx="14"/>
          </p:nvPr>
        </p:nvSpPr>
        <p:spPr>
          <a:xfrm>
            <a:off x="782638" y="3597366"/>
            <a:ext cx="2280431" cy="1064904"/>
          </a:xfrm>
        </p:spPr>
        <p:txBody>
          <a:bodyPr/>
          <a:lstStyle/>
          <a:p>
            <a:r>
              <a:rPr lang="en-US" dirty="0" smtClean="0"/>
              <a:t>Warren Buffett</a:t>
            </a:r>
            <a:endParaRPr lang="en-US" dirty="0"/>
          </a:p>
        </p:txBody>
      </p:sp>
      <p:sp>
        <p:nvSpPr>
          <p:cNvPr id="4" name="Text Placeholder 3"/>
          <p:cNvSpPr>
            <a:spLocks noGrp="1"/>
          </p:cNvSpPr>
          <p:nvPr>
            <p:ph type="body" sz="quarter" idx="15"/>
          </p:nvPr>
        </p:nvSpPr>
        <p:spPr>
          <a:xfrm>
            <a:off x="3532351" y="3619903"/>
            <a:ext cx="2285565" cy="914400"/>
          </a:xfrm>
        </p:spPr>
        <p:txBody>
          <a:bodyPr/>
          <a:lstStyle/>
          <a:p>
            <a:r>
              <a:rPr lang="en-US" dirty="0" smtClean="0"/>
              <a:t>Robert </a:t>
            </a:r>
            <a:r>
              <a:rPr lang="en-US" dirty="0" err="1" smtClean="0"/>
              <a:t>Kiyosaki</a:t>
            </a:r>
            <a:endParaRPr lang="en-US" dirty="0" smtClean="0"/>
          </a:p>
        </p:txBody>
      </p:sp>
      <p:sp>
        <p:nvSpPr>
          <p:cNvPr id="5" name="Text Placeholder 4"/>
          <p:cNvSpPr>
            <a:spLocks noGrp="1"/>
          </p:cNvSpPr>
          <p:nvPr>
            <p:ph type="body" sz="quarter" idx="16"/>
          </p:nvPr>
        </p:nvSpPr>
        <p:spPr>
          <a:xfrm>
            <a:off x="6189700" y="3642440"/>
            <a:ext cx="2497100" cy="914400"/>
          </a:xfrm>
        </p:spPr>
        <p:txBody>
          <a:bodyPr/>
          <a:lstStyle/>
          <a:p>
            <a:r>
              <a:rPr lang="en-US" sz="1400" dirty="0"/>
              <a:t>Did you know </a:t>
            </a:r>
            <a:r>
              <a:rPr lang="en-US" sz="1400"/>
              <a:t>that </a:t>
            </a:r>
            <a:r>
              <a:rPr lang="en-US" sz="1400" smtClean="0"/>
              <a:t>52%</a:t>
            </a:r>
            <a:br>
              <a:rPr lang="en-US" sz="1400" smtClean="0"/>
            </a:br>
            <a:r>
              <a:rPr lang="en-US" sz="1400" smtClean="0"/>
              <a:t>of </a:t>
            </a:r>
            <a:r>
              <a:rPr lang="en-US" sz="1400" dirty="0"/>
              <a:t>small </a:t>
            </a:r>
            <a:r>
              <a:rPr lang="en-US" sz="1400"/>
              <a:t>businesses </a:t>
            </a:r>
            <a:r>
              <a:rPr lang="en-US" sz="1400" smtClean="0"/>
              <a:t>in</a:t>
            </a:r>
            <a:br>
              <a:rPr lang="en-US" sz="1400" smtClean="0"/>
            </a:br>
            <a:r>
              <a:rPr lang="en-US" sz="1400" smtClean="0"/>
              <a:t>the </a:t>
            </a:r>
            <a:r>
              <a:rPr lang="en-US" sz="1400" dirty="0"/>
              <a:t>US (fewer than 500 employees) are home-based? </a:t>
            </a:r>
          </a:p>
        </p:txBody>
      </p:sp>
      <p:pic>
        <p:nvPicPr>
          <p:cNvPr id="9" name="Content Placeholder 8"/>
          <p:cNvPicPr>
            <a:picLocks noGrp="1" noChangeAspect="1"/>
          </p:cNvPicPr>
          <p:nvPr>
            <p:ph sz="quarter" idx="17"/>
          </p:nvPr>
        </p:nvPicPr>
        <p:blipFill rotWithShape="1">
          <a:blip r:embed="rId3" cstate="print">
            <a:extLst>
              <a:ext uri="{28A0092B-C50C-407E-A947-70E740481C1C}">
                <a14:useLocalDpi xmlns:a14="http://schemas.microsoft.com/office/drawing/2010/main"/>
              </a:ext>
            </a:extLst>
          </a:blip>
          <a:srcRect t="6" b="6"/>
          <a:stretch/>
        </p:blipFill>
        <p:spPr>
          <a:xfrm>
            <a:off x="782638" y="1462237"/>
            <a:ext cx="2060575" cy="2054225"/>
          </a:xfrm>
        </p:spPr>
      </p:pic>
      <p:pic>
        <p:nvPicPr>
          <p:cNvPr id="10" name="Content Placeholder 9"/>
          <p:cNvPicPr>
            <a:picLocks noGrp="1" noChangeAspect="1"/>
          </p:cNvPicPr>
          <p:nvPr>
            <p:ph sz="quarter" idx="18"/>
          </p:nvPr>
        </p:nvPicPr>
        <p:blipFill>
          <a:blip r:embed="rId4">
            <a:extLst>
              <a:ext uri="{28A0092B-C50C-407E-A947-70E740481C1C}">
                <a14:useLocalDpi xmlns:a14="http://schemas.microsoft.com/office/drawing/2010/main"/>
              </a:ext>
            </a:extLst>
          </a:blip>
          <a:stretch>
            <a:fillRect/>
          </a:stretch>
        </p:blipFill>
        <p:spPr>
          <a:xfrm>
            <a:off x="3532351" y="1462961"/>
            <a:ext cx="2053501" cy="2053501"/>
          </a:xfrm>
        </p:spPr>
      </p:pic>
      <p:cxnSp>
        <p:nvCxnSpPr>
          <p:cNvPr id="11" name="Straight Connector 10"/>
          <p:cNvCxnSpPr/>
          <p:nvPr/>
        </p:nvCxnSpPr>
        <p:spPr>
          <a:xfrm>
            <a:off x="3172230" y="1193370"/>
            <a:ext cx="0" cy="3184764"/>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49167" y="1193370"/>
            <a:ext cx="0" cy="319587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15" name="Content Placeholder 14"/>
          <p:cNvPicPr>
            <a:picLocks noGrp="1" noChangeAspect="1"/>
          </p:cNvPicPr>
          <p:nvPr>
            <p:ph sz="quarter" idx="19"/>
          </p:nvPr>
        </p:nvPicPr>
        <p:blipFill>
          <a:blip r:embed="rId5" cstate="screen">
            <a:extLst>
              <a:ext uri="{28A0092B-C50C-407E-A947-70E740481C1C}">
                <a14:useLocalDpi xmlns:a14="http://schemas.microsoft.com/office/drawing/2010/main"/>
              </a:ext>
            </a:extLst>
          </a:blip>
          <a:stretch>
            <a:fillRect/>
          </a:stretch>
        </p:blipFill>
        <p:spPr>
          <a:xfrm>
            <a:off x="6312483" y="1462237"/>
            <a:ext cx="1558198" cy="2054225"/>
          </a:xfrm>
        </p:spPr>
      </p:pic>
    </p:spTree>
    <p:extLst>
      <p:ext uri="{BB962C8B-B14F-4D97-AF65-F5344CB8AC3E}">
        <p14:creationId xmlns:p14="http://schemas.microsoft.com/office/powerpoint/2010/main" val="468508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500"/>
                                        <p:tgtEl>
                                          <p:spTgt spid="3">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up)">
                                      <p:cBhvr>
                                        <p:cTn id="18" dur="500"/>
                                        <p:tgtEl>
                                          <p:spTgt spid="10"/>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up)">
                                      <p:cBhvr>
                                        <p:cTn id="21" dur="500"/>
                                        <p:tgtEl>
                                          <p:spTgt spid="4">
                                            <p:txEl>
                                              <p:pRg st="0" end="0"/>
                                            </p:txEl>
                                          </p:spTgt>
                                        </p:tgtEl>
                                      </p:cBhvr>
                                    </p:animEffect>
                                  </p:childTnLst>
                                </p:cTn>
                              </p:par>
                              <p:par>
                                <p:cTn id="22" presetID="22" presetClass="entr" presetSubtype="1"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up)">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up)">
                                      <p:cBhvr>
                                        <p:cTn id="29" dur="500"/>
                                        <p:tgtEl>
                                          <p:spTgt spid="15"/>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5">
                                            <p:txEl>
                                              <p:pRg st="0" end="0"/>
                                            </p:txEl>
                                          </p:spTgt>
                                        </p:tgtEl>
                                        <p:attrNameLst>
                                          <p:attrName>style.visibility</p:attrName>
                                        </p:attrNameLst>
                                      </p:cBhvr>
                                      <p:to>
                                        <p:strVal val="visible"/>
                                      </p:to>
                                    </p:set>
                                    <p:animEffect transition="in" filter="wipe(up)">
                                      <p:cBhvr>
                                        <p:cTn id="3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205979"/>
            <a:ext cx="9144000" cy="857250"/>
          </a:xfrm>
        </p:spPr>
        <p:txBody>
          <a:bodyPr>
            <a:normAutofit/>
          </a:bodyPr>
          <a:lstStyle/>
          <a:p>
            <a:r>
              <a:rPr lang="en-US" spc="300" dirty="0" smtClean="0"/>
              <a:t>HEALTH</a:t>
            </a:r>
            <a:r>
              <a:rPr lang="en-US" b="1" spc="300" dirty="0" smtClean="0"/>
              <a:t> </a:t>
            </a:r>
            <a:r>
              <a:rPr lang="en-US" spc="300" dirty="0" smtClean="0"/>
              <a:t>AT THE </a:t>
            </a:r>
            <a:r>
              <a:rPr lang="en-US" b="1" spc="300" dirty="0" smtClean="0"/>
              <a:t>CELLULAR LEVEL</a:t>
            </a:r>
            <a:endParaRPr lang="en-US" b="1" spc="300" dirty="0"/>
          </a:p>
        </p:txBody>
      </p:sp>
      <p:sp>
        <p:nvSpPr>
          <p:cNvPr id="5" name="Triangle 4"/>
          <p:cNvSpPr/>
          <p:nvPr/>
        </p:nvSpPr>
        <p:spPr>
          <a:xfrm>
            <a:off x="2493652" y="1163208"/>
            <a:ext cx="4156696" cy="3583359"/>
          </a:xfrm>
          <a:prstGeom prst="triangle">
            <a:avLst/>
          </a:prstGeom>
          <a:gradFill>
            <a:gsLst>
              <a:gs pos="0">
                <a:srgbClr val="3DA547"/>
              </a:gs>
              <a:gs pos="100000">
                <a:schemeClr val="accent3">
                  <a:lumMod val="60000"/>
                  <a:lumOff val="40000"/>
                </a:schemeClr>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Trebuchet MS" charset="0"/>
            </a:endParaRPr>
          </a:p>
        </p:txBody>
      </p:sp>
      <p:cxnSp>
        <p:nvCxnSpPr>
          <p:cNvPr id="6" name="Straight Connector 5"/>
          <p:cNvCxnSpPr/>
          <p:nvPr/>
        </p:nvCxnSpPr>
        <p:spPr>
          <a:xfrm>
            <a:off x="3649287" y="2039675"/>
            <a:ext cx="1845426"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3400404" y="2591369"/>
            <a:ext cx="2343193"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096491" y="3136188"/>
            <a:ext cx="2951018"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2672542" y="3687882"/>
            <a:ext cx="3798917"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865419" y="3766685"/>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CELLS</a:t>
            </a:r>
            <a:endParaRPr lang="en-US" dirty="0">
              <a:solidFill>
                <a:schemeClr val="bg1"/>
              </a:solidFill>
              <a:latin typeface="Trebuchet MS" charset="0"/>
              <a:ea typeface="Trebuchet MS" charset="0"/>
              <a:cs typeface="Trebuchet MS" charset="0"/>
            </a:endParaRPr>
          </a:p>
        </p:txBody>
      </p:sp>
      <p:sp>
        <p:nvSpPr>
          <p:cNvPr id="11" name="TextBox 10"/>
          <p:cNvSpPr txBox="1"/>
          <p:nvPr/>
        </p:nvSpPr>
        <p:spPr>
          <a:xfrm>
            <a:off x="3865419" y="3223122"/>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TISSUES</a:t>
            </a:r>
            <a:endParaRPr lang="en-US" dirty="0">
              <a:solidFill>
                <a:schemeClr val="bg1"/>
              </a:solidFill>
              <a:latin typeface="Trebuchet MS" charset="0"/>
              <a:ea typeface="Trebuchet MS" charset="0"/>
              <a:cs typeface="Trebuchet MS" charset="0"/>
            </a:endParaRPr>
          </a:p>
        </p:txBody>
      </p:sp>
      <p:sp>
        <p:nvSpPr>
          <p:cNvPr id="12" name="TextBox 11"/>
          <p:cNvSpPr txBox="1"/>
          <p:nvPr/>
        </p:nvSpPr>
        <p:spPr>
          <a:xfrm>
            <a:off x="3865419" y="2674232"/>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ORGANS</a:t>
            </a:r>
            <a:endParaRPr lang="en-US" dirty="0">
              <a:solidFill>
                <a:schemeClr val="bg1"/>
              </a:solidFill>
              <a:latin typeface="Trebuchet MS" charset="0"/>
              <a:ea typeface="Trebuchet MS" charset="0"/>
              <a:cs typeface="Trebuchet MS" charset="0"/>
            </a:endParaRPr>
          </a:p>
        </p:txBody>
      </p:sp>
      <p:sp>
        <p:nvSpPr>
          <p:cNvPr id="13" name="TextBox 12"/>
          <p:cNvSpPr txBox="1"/>
          <p:nvPr/>
        </p:nvSpPr>
        <p:spPr>
          <a:xfrm>
            <a:off x="3865419" y="2143229"/>
            <a:ext cx="1413163" cy="369332"/>
          </a:xfrm>
          <a:prstGeom prst="rect">
            <a:avLst/>
          </a:prstGeom>
          <a:noFill/>
        </p:spPr>
        <p:txBody>
          <a:bodyPr wrap="square" rtlCol="0">
            <a:spAutoFit/>
          </a:bodyPr>
          <a:lstStyle/>
          <a:p>
            <a:pPr algn="ctr"/>
            <a:r>
              <a:rPr lang="en-US" dirty="0">
                <a:solidFill>
                  <a:schemeClr val="bg1"/>
                </a:solidFill>
                <a:latin typeface="Trebuchet MS" charset="0"/>
                <a:ea typeface="Trebuchet MS" charset="0"/>
                <a:cs typeface="Trebuchet MS" charset="0"/>
              </a:rPr>
              <a:t>SYSTEMS</a:t>
            </a:r>
          </a:p>
        </p:txBody>
      </p:sp>
      <p:sp>
        <p:nvSpPr>
          <p:cNvPr id="14" name="TextBox 13"/>
          <p:cNvSpPr txBox="1"/>
          <p:nvPr/>
        </p:nvSpPr>
        <p:spPr>
          <a:xfrm>
            <a:off x="3865419" y="1617525"/>
            <a:ext cx="1413163"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YOU</a:t>
            </a:r>
            <a:endParaRPr lang="en-US" dirty="0">
              <a:solidFill>
                <a:schemeClr val="bg1"/>
              </a:solidFill>
              <a:latin typeface="Trebuchet MS" charset="0"/>
              <a:ea typeface="Trebuchet MS" charset="0"/>
              <a:cs typeface="Trebuchet MS" charset="0"/>
            </a:endParaRPr>
          </a:p>
        </p:txBody>
      </p:sp>
      <p:cxnSp>
        <p:nvCxnSpPr>
          <p:cNvPr id="15" name="Straight Connector 14"/>
          <p:cNvCxnSpPr/>
          <p:nvPr/>
        </p:nvCxnSpPr>
        <p:spPr>
          <a:xfrm>
            <a:off x="2672542" y="4217272"/>
            <a:ext cx="3798917" cy="0"/>
          </a:xfrm>
          <a:prstGeom prst="line">
            <a:avLst/>
          </a:prstGeom>
          <a:ln w="1016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390249" y="4309825"/>
            <a:ext cx="2363501" cy="369332"/>
          </a:xfrm>
          <a:prstGeom prst="rect">
            <a:avLst/>
          </a:prstGeom>
          <a:noFill/>
        </p:spPr>
        <p:txBody>
          <a:bodyPr wrap="square" rtlCol="0">
            <a:spAutoFit/>
          </a:bodyPr>
          <a:lstStyle/>
          <a:p>
            <a:pPr algn="ctr"/>
            <a:r>
              <a:rPr lang="en-US" dirty="0" smtClean="0">
                <a:solidFill>
                  <a:schemeClr val="bg1"/>
                </a:solidFill>
                <a:latin typeface="Trebuchet MS" charset="0"/>
                <a:ea typeface="Trebuchet MS" charset="0"/>
                <a:cs typeface="Trebuchet MS" charset="0"/>
              </a:rPr>
              <a:t>REDOX SIGNALING</a:t>
            </a:r>
            <a:endParaRPr lang="en-US" dirty="0">
              <a:solidFill>
                <a:schemeClr val="bg1"/>
              </a:solidFill>
              <a:latin typeface="Trebuchet MS" charset="0"/>
              <a:ea typeface="Trebuchet MS" charset="0"/>
              <a:cs typeface="Trebuchet MS" charset="0"/>
            </a:endParaRPr>
          </a:p>
        </p:txBody>
      </p:sp>
      <p:sp>
        <p:nvSpPr>
          <p:cNvPr id="17" name="TextBox 16"/>
          <p:cNvSpPr txBox="1"/>
          <p:nvPr/>
        </p:nvSpPr>
        <p:spPr>
          <a:xfrm>
            <a:off x="1501429" y="1562281"/>
            <a:ext cx="1626975" cy="923330"/>
          </a:xfrm>
          <a:prstGeom prst="rect">
            <a:avLst/>
          </a:prstGeom>
          <a:noFill/>
        </p:spPr>
        <p:txBody>
          <a:bodyPr wrap="square" rtlCol="0">
            <a:spAutoFit/>
          </a:bodyPr>
          <a:lstStyle/>
          <a:p>
            <a:pPr algn="ctr"/>
            <a:r>
              <a:rPr lang="en-US" dirty="0" smtClean="0">
                <a:solidFill>
                  <a:srgbClr val="6C6C6C"/>
                </a:solidFill>
                <a:latin typeface="Trebuchet MS" charset="0"/>
                <a:ea typeface="Trebuchet MS" charset="0"/>
                <a:cs typeface="Trebuchet MS" charset="0"/>
              </a:rPr>
              <a:t>You live and die at the cellular level</a:t>
            </a:r>
            <a:endParaRPr lang="en-US" dirty="0">
              <a:solidFill>
                <a:srgbClr val="6C6C6C"/>
              </a:solidFill>
              <a:latin typeface="Trebuchet MS" charset="0"/>
              <a:ea typeface="Trebuchet MS" charset="0"/>
              <a:cs typeface="Trebuchet MS" charset="0"/>
            </a:endParaRPr>
          </a:p>
        </p:txBody>
      </p:sp>
      <p:sp>
        <p:nvSpPr>
          <p:cNvPr id="18" name="TextBox 17"/>
          <p:cNvSpPr txBox="1"/>
          <p:nvPr/>
        </p:nvSpPr>
        <p:spPr>
          <a:xfrm>
            <a:off x="6015596" y="1562281"/>
            <a:ext cx="1701765" cy="1200329"/>
          </a:xfrm>
          <a:prstGeom prst="rect">
            <a:avLst/>
          </a:prstGeom>
          <a:noFill/>
        </p:spPr>
        <p:txBody>
          <a:bodyPr wrap="square" rtlCol="0">
            <a:spAutoFit/>
          </a:bodyPr>
          <a:lstStyle/>
          <a:p>
            <a:pPr algn="ctr"/>
            <a:r>
              <a:rPr lang="en-US" dirty="0" smtClean="0">
                <a:solidFill>
                  <a:srgbClr val="6C6C6C"/>
                </a:solidFill>
                <a:latin typeface="Trebuchet MS" charset="0"/>
                <a:ea typeface="Trebuchet MS" charset="0"/>
                <a:cs typeface="Trebuchet MS" charset="0"/>
              </a:rPr>
              <a:t>When your cells are healthy, you are healthy </a:t>
            </a:r>
            <a:endParaRPr lang="en-US" dirty="0">
              <a:solidFill>
                <a:srgbClr val="6C6C6C"/>
              </a:solidFill>
              <a:latin typeface="Trebuchet MS" charset="0"/>
              <a:ea typeface="Trebuchet MS" charset="0"/>
              <a:cs typeface="Trebuchet MS" charset="0"/>
            </a:endParaRPr>
          </a:p>
        </p:txBody>
      </p:sp>
    </p:spTree>
    <p:extLst>
      <p:ext uri="{BB962C8B-B14F-4D97-AF65-F5344CB8AC3E}">
        <p14:creationId xmlns:p14="http://schemas.microsoft.com/office/powerpoint/2010/main" val="1200766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7"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POWER OF NETWORK MARKETING ACKNOWLEDGED </a:t>
            </a:r>
            <a:endParaRPr lang="en-US" dirty="0"/>
          </a:p>
        </p:txBody>
      </p:sp>
      <p:sp>
        <p:nvSpPr>
          <p:cNvPr id="4" name="Content Placeholder 3"/>
          <p:cNvSpPr>
            <a:spLocks noGrp="1"/>
          </p:cNvSpPr>
          <p:nvPr>
            <p:ph sz="quarter" idx="11"/>
          </p:nvPr>
        </p:nvSpPr>
        <p:spPr>
          <a:xfrm>
            <a:off x="3484419" y="1297135"/>
            <a:ext cx="4530436" cy="3394472"/>
          </a:xfrm>
        </p:spPr>
        <p:txBody>
          <a:bodyPr>
            <a:normAutofit fontScale="85000" lnSpcReduction="10000"/>
          </a:bodyPr>
          <a:lstStyle/>
          <a:p>
            <a:pPr marL="0" indent="0">
              <a:buNone/>
            </a:pPr>
            <a:r>
              <a:rPr lang="en-US" b="1" dirty="0" smtClean="0">
                <a:solidFill>
                  <a:srgbClr val="3DA547"/>
                </a:solidFill>
              </a:rPr>
              <a:t>World Renowned Economist Paul </a:t>
            </a:r>
            <a:r>
              <a:rPr lang="en-US" b="1" dirty="0">
                <a:solidFill>
                  <a:srgbClr val="3DA547"/>
                </a:solidFill>
              </a:rPr>
              <a:t>Zane </a:t>
            </a:r>
            <a:r>
              <a:rPr lang="en-US" b="1" dirty="0" err="1">
                <a:solidFill>
                  <a:srgbClr val="3DA547"/>
                </a:solidFill>
              </a:rPr>
              <a:t>Pilzer</a:t>
            </a:r>
            <a:endParaRPr lang="en-US" b="1" dirty="0">
              <a:solidFill>
                <a:srgbClr val="3DA547"/>
              </a:solidFill>
            </a:endParaRPr>
          </a:p>
          <a:p>
            <a:r>
              <a:rPr lang="en-US" dirty="0"/>
              <a:t>Author of 9 best-selling books</a:t>
            </a:r>
          </a:p>
          <a:p>
            <a:r>
              <a:rPr lang="en-US" dirty="0"/>
              <a:t>Citibank's youngest vice president at age 25</a:t>
            </a:r>
          </a:p>
          <a:p>
            <a:r>
              <a:rPr lang="en-US" dirty="0"/>
              <a:t>Professor at New York University at age 24 </a:t>
            </a:r>
          </a:p>
          <a:p>
            <a:r>
              <a:rPr lang="en-US" dirty="0"/>
              <a:t>Economic advisor in two U.S. presidential </a:t>
            </a:r>
            <a:r>
              <a:rPr lang="en-US" dirty="0" smtClean="0"/>
              <a:t>administrations</a:t>
            </a:r>
          </a:p>
          <a:p>
            <a:endParaRPr lang="en-US" dirty="0"/>
          </a:p>
          <a:p>
            <a:pPr marL="0" indent="0">
              <a:buNone/>
            </a:pPr>
            <a:r>
              <a:rPr lang="en-US" b="1" dirty="0" smtClean="0">
                <a:solidFill>
                  <a:srgbClr val="3DA547"/>
                </a:solidFill>
              </a:rPr>
              <a:t>Advocate for Network Marketing </a:t>
            </a:r>
          </a:p>
          <a:p>
            <a:pPr marL="61913" indent="-61913">
              <a:buNone/>
            </a:pPr>
            <a:r>
              <a:rPr lang="en-US" dirty="0" smtClean="0"/>
              <a:t>“I see great opportunities coming for the network marketing industry because network marketing is clearly the best vehicle we have today, in the United States and around the world, to educate people about new products and services”</a:t>
            </a:r>
          </a:p>
          <a:p>
            <a:endParaRPr lang="en-US" dirty="0"/>
          </a:p>
        </p:txBody>
      </p:sp>
      <p:pic>
        <p:nvPicPr>
          <p:cNvPr id="6" name="Content Placeholder 8"/>
          <p:cNvPicPr>
            <a:picLocks noGrp="1" noChangeAspect="1"/>
          </p:cNvPicPr>
          <p:nvPr>
            <p:ph sz="quarter" idx="4294967295"/>
          </p:nvPr>
        </p:nvPicPr>
        <p:blipFill>
          <a:blip r:embed="rId3">
            <a:extLst>
              <a:ext uri="{28A0092B-C50C-407E-A947-70E740481C1C}">
                <a14:useLocalDpi xmlns:a14="http://schemas.microsoft.com/office/drawing/2010/main"/>
              </a:ext>
            </a:extLst>
          </a:blip>
          <a:stretch>
            <a:fillRect/>
          </a:stretch>
        </p:blipFill>
        <p:spPr>
          <a:xfrm>
            <a:off x="1349322" y="1346591"/>
            <a:ext cx="1934205" cy="2958995"/>
          </a:xfrm>
          <a:prstGeom prst="rect">
            <a:avLst/>
          </a:prstGeom>
        </p:spPr>
      </p:pic>
    </p:spTree>
    <p:extLst>
      <p:ext uri="{BB962C8B-B14F-4D97-AF65-F5344CB8AC3E}">
        <p14:creationId xmlns:p14="http://schemas.microsoft.com/office/powerpoint/2010/main" val="25559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wipe(left)">
                                      <p:cBhvr>
                                        <p:cTn id="10" dur="500"/>
                                        <p:tgtEl>
                                          <p:spTgt spid="4">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wipe(left)">
                                      <p:cBhvr>
                                        <p:cTn id="13" dur="500"/>
                                        <p:tgtEl>
                                          <p:spTgt spid="4">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wipe(left)">
                                      <p:cBhvr>
                                        <p:cTn id="16" dur="500"/>
                                        <p:tgtEl>
                                          <p:spTgt spid="4">
                                            <p:txEl>
                                              <p:pRg st="3" end="3"/>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wipe(left)">
                                      <p:cBhvr>
                                        <p:cTn id="24" dur="500"/>
                                        <p:tgtEl>
                                          <p:spTgt spid="4">
                                            <p:txEl>
                                              <p:pRg st="6" end="6"/>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wipe(left)">
                                      <p:cBhvr>
                                        <p:cTn id="27"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329229" y="1326689"/>
            <a:ext cx="4113502" cy="2375179"/>
          </a:xfrm>
        </p:spPr>
        <p:txBody>
          <a:bodyPr>
            <a:normAutofit/>
          </a:bodyPr>
          <a:lstStyle/>
          <a:p>
            <a:r>
              <a:rPr lang="en-US" sz="1600" dirty="0" smtClean="0"/>
              <a:t>Be your own boss</a:t>
            </a:r>
            <a:endParaRPr lang="en-US" sz="1600" dirty="0"/>
          </a:p>
          <a:p>
            <a:r>
              <a:rPr lang="en-US" sz="1600" dirty="0" smtClean="0"/>
              <a:t>Low start-up costs</a:t>
            </a:r>
            <a:endParaRPr lang="en-US" sz="1600" dirty="0"/>
          </a:p>
          <a:p>
            <a:r>
              <a:rPr lang="en-US" sz="1600" dirty="0" smtClean="0"/>
              <a:t>Flexibility and time freedom</a:t>
            </a:r>
          </a:p>
          <a:p>
            <a:r>
              <a:rPr lang="en-US" sz="1600" dirty="0" smtClean="0"/>
              <a:t>Work with like-minded entrepreneurs</a:t>
            </a:r>
          </a:p>
          <a:p>
            <a:r>
              <a:rPr lang="en-US" sz="1600" dirty="0" smtClean="0"/>
              <a:t>Personal and professional training and development</a:t>
            </a:r>
          </a:p>
          <a:p>
            <a:r>
              <a:rPr lang="en-US" sz="1600" dirty="0" smtClean="0"/>
              <a:t>Opportunity to earn part-time,</a:t>
            </a:r>
            <a:br>
              <a:rPr lang="en-US" sz="1600" dirty="0" smtClean="0"/>
            </a:br>
            <a:r>
              <a:rPr lang="en-US" sz="1600" dirty="0" smtClean="0"/>
              <a:t>full-time, or legacy income</a:t>
            </a:r>
          </a:p>
          <a:p>
            <a:endParaRPr lang="en-US" sz="1600" dirty="0"/>
          </a:p>
        </p:txBody>
      </p:sp>
      <p:sp>
        <p:nvSpPr>
          <p:cNvPr id="10" name="Title 9"/>
          <p:cNvSpPr>
            <a:spLocks noGrp="1"/>
          </p:cNvSpPr>
          <p:nvPr>
            <p:ph type="title"/>
          </p:nvPr>
        </p:nvSpPr>
        <p:spPr>
          <a:xfrm>
            <a:off x="220006" y="205979"/>
            <a:ext cx="8686800" cy="857250"/>
          </a:xfrm>
        </p:spPr>
        <p:txBody>
          <a:bodyPr/>
          <a:lstStyle/>
          <a:p>
            <a:r>
              <a:rPr lang="en-US" b="1" dirty="0"/>
              <a:t>BENEFITS OF </a:t>
            </a:r>
            <a:r>
              <a:rPr lang="en-US" dirty="0"/>
              <a:t>NETWORK MARKETING</a:t>
            </a:r>
          </a:p>
        </p:txBody>
      </p:sp>
      <p:sp>
        <p:nvSpPr>
          <p:cNvPr id="2" name="TextBox 1"/>
          <p:cNvSpPr txBox="1"/>
          <p:nvPr/>
        </p:nvSpPr>
        <p:spPr>
          <a:xfrm>
            <a:off x="544258" y="3989811"/>
            <a:ext cx="8123518" cy="646331"/>
          </a:xfrm>
          <a:prstGeom prst="rect">
            <a:avLst/>
          </a:prstGeom>
          <a:noFill/>
        </p:spPr>
        <p:txBody>
          <a:bodyPr wrap="square" rtlCol="0">
            <a:spAutoFit/>
          </a:bodyPr>
          <a:lstStyle/>
          <a:p>
            <a:r>
              <a:rPr lang="en-US" b="1" dirty="0" smtClean="0">
                <a:solidFill>
                  <a:srgbClr val="3DA547"/>
                </a:solidFill>
                <a:latin typeface="Trebuchet MS" charset="0"/>
                <a:ea typeface="Trebuchet MS" charset="0"/>
                <a:cs typeface="Trebuchet MS" charset="0"/>
              </a:rPr>
              <a:t>Network marketing allows you to enjoy the benefits of owning your own business without taking on the risks of a traditional business.</a:t>
            </a:r>
            <a:endParaRPr lang="en-US" b="1" dirty="0">
              <a:solidFill>
                <a:srgbClr val="3DA547"/>
              </a:solidFill>
              <a:latin typeface="Trebuchet MS" charset="0"/>
              <a:ea typeface="Trebuchet MS" charset="0"/>
              <a:cs typeface="Trebuchet MS" charset="0"/>
            </a:endParaRPr>
          </a:p>
        </p:txBody>
      </p:sp>
      <p:pic>
        <p:nvPicPr>
          <p:cNvPr id="5" name="Picture 4" descr="Screen Shot 2015-09-10 at 10.38.41 PM.png"/>
          <p:cNvPicPr>
            <a:picLocks noChangeAspect="1"/>
          </p:cNvPicPr>
          <p:nvPr/>
        </p:nvPicPr>
        <p:blipFill rotWithShape="1">
          <a:blip r:embed="rId3" cstate="print">
            <a:extLst>
              <a:ext uri="{28A0092B-C50C-407E-A947-70E740481C1C}">
                <a14:useLocalDpi xmlns:a14="http://schemas.microsoft.com/office/drawing/2010/main"/>
              </a:ext>
            </a:extLst>
          </a:blip>
          <a:srcRect t="8908" b="4545"/>
          <a:stretch/>
        </p:blipFill>
        <p:spPr>
          <a:xfrm>
            <a:off x="656536" y="1254920"/>
            <a:ext cx="3082166" cy="2471431"/>
          </a:xfrm>
          <a:prstGeom prst="rect">
            <a:avLst/>
          </a:prstGeom>
          <a:ln>
            <a:solidFill>
              <a:srgbClr val="6C6C6C"/>
            </a:solidFill>
          </a:ln>
        </p:spPr>
      </p:pic>
    </p:spTree>
    <p:extLst>
      <p:ext uri="{BB962C8B-B14F-4D97-AF65-F5344CB8AC3E}">
        <p14:creationId xmlns:p14="http://schemas.microsoft.com/office/powerpoint/2010/main" val="92982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6349" y="753792"/>
            <a:ext cx="7991301" cy="1667534"/>
          </a:xfrm>
        </p:spPr>
        <p:txBody>
          <a:bodyPr>
            <a:normAutofit/>
          </a:bodyPr>
          <a:lstStyle/>
          <a:p>
            <a:pPr algn="ctr"/>
            <a:r>
              <a:rPr lang="en-US" sz="3200" dirty="0" smtClean="0"/>
              <a:t>The network </a:t>
            </a:r>
            <a:br>
              <a:rPr lang="en-US" sz="3200" dirty="0" smtClean="0"/>
            </a:br>
            <a:r>
              <a:rPr lang="en-US" sz="3200" b="0" dirty="0" smtClean="0"/>
              <a:t>marketing industry</a:t>
            </a:r>
            <a:endParaRPr lang="en-US" sz="3200" b="0" dirty="0"/>
          </a:p>
        </p:txBody>
      </p:sp>
    </p:spTree>
    <p:extLst>
      <p:ext uri="{BB962C8B-B14F-4D97-AF65-F5344CB8AC3E}">
        <p14:creationId xmlns:p14="http://schemas.microsoft.com/office/powerpoint/2010/main" val="3054237479"/>
      </p:ext>
    </p:extLst>
  </p:cSld>
  <p:clrMapOvr>
    <a:masterClrMapping/>
  </p:clrMapOvr>
  <p:transition spd="med">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Placeholder 2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tretch>
            <a:fillRect/>
          </a:stretch>
        </p:blipFill>
        <p:spPr>
          <a:xfrm>
            <a:off x="338138" y="315682"/>
            <a:ext cx="1585912" cy="1585912"/>
          </a:xfrm>
        </p:spPr>
      </p:pic>
      <p:pic>
        <p:nvPicPr>
          <p:cNvPr id="11" name="Picture Placeholder 10"/>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tretch>
            <a:fillRect/>
          </a:stretch>
        </p:blipFill>
        <p:spPr>
          <a:xfrm>
            <a:off x="2622550" y="315829"/>
            <a:ext cx="1585913" cy="1585913"/>
          </a:xfrm>
        </p:spPr>
      </p:pic>
      <p:pic>
        <p:nvPicPr>
          <p:cNvPr id="25" name="Picture Placeholder 24"/>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a:stretch>
            <a:fillRect/>
          </a:stretch>
        </p:blipFill>
        <p:spPr>
          <a:xfrm>
            <a:off x="4899025" y="315682"/>
            <a:ext cx="1600200" cy="1585912"/>
          </a:xfrm>
        </p:spPr>
      </p:pic>
      <p:sp>
        <p:nvSpPr>
          <p:cNvPr id="6" name="Text Placeholder 5"/>
          <p:cNvSpPr>
            <a:spLocks noGrp="1"/>
          </p:cNvSpPr>
          <p:nvPr>
            <p:ph type="body" sz="quarter" idx="14"/>
          </p:nvPr>
        </p:nvSpPr>
        <p:spPr>
          <a:xfrm>
            <a:off x="221923" y="1949824"/>
            <a:ext cx="1810333" cy="1064904"/>
          </a:xfrm>
        </p:spPr>
        <p:txBody>
          <a:bodyPr/>
          <a:lstStyle/>
          <a:p>
            <a:pPr algn="ctr"/>
            <a:r>
              <a:rPr lang="en-US" dirty="0" smtClean="0"/>
              <a:t>U.S. Music Industry</a:t>
            </a:r>
          </a:p>
          <a:p>
            <a:pPr algn="ctr"/>
            <a:r>
              <a:rPr lang="en-US" b="1" dirty="0" smtClean="0">
                <a:solidFill>
                  <a:srgbClr val="3DA547"/>
                </a:solidFill>
              </a:rPr>
              <a:t>$16 billion</a:t>
            </a:r>
            <a:endParaRPr lang="en-US" b="1" dirty="0">
              <a:solidFill>
                <a:srgbClr val="3DA547"/>
              </a:solidFill>
            </a:endParaRPr>
          </a:p>
        </p:txBody>
      </p:sp>
      <p:sp>
        <p:nvSpPr>
          <p:cNvPr id="7" name="Text Placeholder 6"/>
          <p:cNvSpPr>
            <a:spLocks noGrp="1"/>
          </p:cNvSpPr>
          <p:nvPr>
            <p:ph type="body" sz="quarter" idx="15"/>
          </p:nvPr>
        </p:nvSpPr>
        <p:spPr>
          <a:xfrm>
            <a:off x="2479762" y="1949824"/>
            <a:ext cx="1876106" cy="914400"/>
          </a:xfrm>
        </p:spPr>
        <p:txBody>
          <a:bodyPr/>
          <a:lstStyle/>
          <a:p>
            <a:pPr algn="ctr"/>
            <a:r>
              <a:rPr lang="en-US" dirty="0" smtClean="0"/>
              <a:t>Sports &amp; Energy Drink Industry</a:t>
            </a:r>
          </a:p>
          <a:p>
            <a:pPr algn="ctr"/>
            <a:r>
              <a:rPr lang="en-US" b="1" dirty="0" smtClean="0">
                <a:solidFill>
                  <a:srgbClr val="3DA547"/>
                </a:solidFill>
              </a:rPr>
              <a:t>$52 billion</a:t>
            </a:r>
            <a:endParaRPr lang="en-US" b="1" dirty="0">
              <a:solidFill>
                <a:srgbClr val="3DA547"/>
              </a:solidFill>
            </a:endParaRPr>
          </a:p>
        </p:txBody>
      </p:sp>
      <p:sp>
        <p:nvSpPr>
          <p:cNvPr id="8" name="Text Placeholder 7"/>
          <p:cNvSpPr>
            <a:spLocks noGrp="1"/>
          </p:cNvSpPr>
          <p:nvPr>
            <p:ph type="body" sz="quarter" idx="16"/>
          </p:nvPr>
        </p:nvSpPr>
        <p:spPr>
          <a:xfrm>
            <a:off x="4793445" y="1949824"/>
            <a:ext cx="1821099" cy="914400"/>
          </a:xfrm>
        </p:spPr>
        <p:txBody>
          <a:bodyPr/>
          <a:lstStyle/>
          <a:p>
            <a:pPr algn="ctr"/>
            <a:r>
              <a:rPr lang="en-US" dirty="0" smtClean="0"/>
              <a:t>Global Skincare Industry</a:t>
            </a:r>
          </a:p>
          <a:p>
            <a:pPr algn="ctr"/>
            <a:r>
              <a:rPr lang="en-US" b="1" dirty="0" smtClean="0">
                <a:solidFill>
                  <a:srgbClr val="3DA547"/>
                </a:solidFill>
              </a:rPr>
              <a:t>$79 billion</a:t>
            </a:r>
            <a:endParaRPr lang="en-US" b="1" dirty="0">
              <a:solidFill>
                <a:srgbClr val="3DA547"/>
              </a:solidFill>
            </a:endParaRPr>
          </a:p>
        </p:txBody>
      </p:sp>
      <p:pic>
        <p:nvPicPr>
          <p:cNvPr id="26" name="Picture Placeholder 25"/>
          <p:cNvPicPr>
            <a:picLocks noGrp="1" noChangeAspect="1"/>
          </p:cNvPicPr>
          <p:nvPr>
            <p:ph type="pic" sz="quarter" idx="17"/>
          </p:nvPr>
        </p:nvPicPr>
        <p:blipFill>
          <a:blip r:embed="rId6" cstate="screen">
            <a:extLst>
              <a:ext uri="{28A0092B-C50C-407E-A947-70E740481C1C}">
                <a14:useLocalDpi xmlns:a14="http://schemas.microsoft.com/office/drawing/2010/main"/>
              </a:ext>
            </a:extLst>
          </a:blip>
          <a:stretch>
            <a:fillRect/>
          </a:stretch>
        </p:blipFill>
        <p:spPr>
          <a:xfrm>
            <a:off x="7195344" y="331557"/>
            <a:ext cx="1585912" cy="1585912"/>
          </a:xfrm>
        </p:spPr>
      </p:pic>
      <p:sp>
        <p:nvSpPr>
          <p:cNvPr id="10" name="Text Placeholder 9"/>
          <p:cNvSpPr>
            <a:spLocks noGrp="1"/>
          </p:cNvSpPr>
          <p:nvPr>
            <p:ph type="body" sz="quarter" idx="18"/>
          </p:nvPr>
        </p:nvSpPr>
        <p:spPr>
          <a:xfrm>
            <a:off x="7084591" y="1966008"/>
            <a:ext cx="1821097" cy="914400"/>
          </a:xfrm>
        </p:spPr>
        <p:txBody>
          <a:bodyPr/>
          <a:lstStyle/>
          <a:p>
            <a:pPr algn="ctr"/>
            <a:r>
              <a:rPr lang="en-US" dirty="0" smtClean="0"/>
              <a:t>US Movie Industry</a:t>
            </a:r>
          </a:p>
          <a:p>
            <a:pPr algn="ctr"/>
            <a:r>
              <a:rPr lang="en-US" b="1" dirty="0" smtClean="0">
                <a:solidFill>
                  <a:srgbClr val="3DA547"/>
                </a:solidFill>
              </a:rPr>
              <a:t>$80 billion</a:t>
            </a:r>
            <a:endParaRPr lang="en-US" b="1" dirty="0">
              <a:solidFill>
                <a:srgbClr val="3DA547"/>
              </a:solidFill>
            </a:endParaRPr>
          </a:p>
        </p:txBody>
      </p:sp>
      <p:cxnSp>
        <p:nvCxnSpPr>
          <p:cNvPr id="12" name="Straight Connector 11"/>
          <p:cNvCxnSpPr/>
          <p:nvPr/>
        </p:nvCxnSpPr>
        <p:spPr>
          <a:xfrm>
            <a:off x="2273918" y="303789"/>
            <a:ext cx="0" cy="256043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551783" y="303789"/>
            <a:ext cx="0" cy="256043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6842928" y="319973"/>
            <a:ext cx="0" cy="2544251"/>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
        <p:nvSpPr>
          <p:cNvPr id="29" name="Title 1"/>
          <p:cNvSpPr>
            <a:spLocks noGrp="1"/>
          </p:cNvSpPr>
          <p:nvPr>
            <p:ph type="title"/>
          </p:nvPr>
        </p:nvSpPr>
        <p:spPr>
          <a:xfrm>
            <a:off x="0" y="3543712"/>
            <a:ext cx="9143999" cy="857250"/>
          </a:xfrm>
        </p:spPr>
        <p:txBody>
          <a:bodyPr>
            <a:noAutofit/>
          </a:bodyPr>
          <a:lstStyle/>
          <a:p>
            <a:r>
              <a:rPr lang="en-US" sz="2700" dirty="0" smtClean="0"/>
              <a:t>GLOBAL NETWORKING INDUSTRY</a:t>
            </a:r>
            <a:br>
              <a:rPr lang="en-US" sz="2700" dirty="0" smtClean="0"/>
            </a:br>
            <a:r>
              <a:rPr lang="en-US" sz="2700" b="1" dirty="0" smtClean="0"/>
              <a:t>$183 BILLION</a:t>
            </a:r>
            <a:endParaRPr lang="en-US" sz="2700" b="1" dirty="0"/>
          </a:p>
        </p:txBody>
      </p:sp>
    </p:spTree>
    <p:extLst>
      <p:ext uri="{BB962C8B-B14F-4D97-AF65-F5344CB8AC3E}">
        <p14:creationId xmlns:p14="http://schemas.microsoft.com/office/powerpoint/2010/main" val="919121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up)">
                                      <p:cBhvr>
                                        <p:cTn id="7" dur="500"/>
                                        <p:tgtEl>
                                          <p:spTgt spid="27"/>
                                        </p:tgtEl>
                                      </p:cBhvr>
                                    </p:animEffect>
                                  </p:childTnLst>
                                </p:cTn>
                              </p:par>
                              <p:par>
                                <p:cTn id="8" presetID="22" presetClass="entr" presetSubtype="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Effect transition="in" filter="wipe(up)">
                                      <p:cBhvr>
                                        <p:cTn id="13" dur="500"/>
                                        <p:tgtEl>
                                          <p:spTgt spid="6">
                                            <p:txEl>
                                              <p:pRg st="0" end="0"/>
                                            </p:txEl>
                                          </p:spTgt>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wipe(up)">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par>
                                <p:cTn id="22" presetID="22"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wipe(up)">
                                      <p:cBhvr>
                                        <p:cTn id="27" dur="500"/>
                                        <p:tgtEl>
                                          <p:spTgt spid="7">
                                            <p:txEl>
                                              <p:pRg st="0" end="0"/>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wipe(up)">
                                      <p:cBhvr>
                                        <p:cTn id="30" dur="500"/>
                                        <p:tgtEl>
                                          <p:spTgt spid="7">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up)">
                                      <p:cBhvr>
                                        <p:cTn id="35" dur="500"/>
                                        <p:tgtEl>
                                          <p:spTgt spid="25"/>
                                        </p:tgtEl>
                                      </p:cBhvr>
                                    </p:animEffect>
                                  </p:childTnLst>
                                </p:cTn>
                              </p:par>
                              <p:par>
                                <p:cTn id="36" presetID="22" presetClass="entr" presetSubtype="1"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up)">
                                      <p:cBhvr>
                                        <p:cTn id="38" dur="500"/>
                                        <p:tgtEl>
                                          <p:spTgt spid="14"/>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wipe(up)">
                                      <p:cBhvr>
                                        <p:cTn id="41" dur="500"/>
                                        <p:tgtEl>
                                          <p:spTgt spid="8">
                                            <p:txEl>
                                              <p:pRg st="0" end="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8">
                                            <p:txEl>
                                              <p:pRg st="1" end="1"/>
                                            </p:txEl>
                                          </p:spTgt>
                                        </p:tgtEl>
                                        <p:attrNameLst>
                                          <p:attrName>style.visibility</p:attrName>
                                        </p:attrNameLst>
                                      </p:cBhvr>
                                      <p:to>
                                        <p:strVal val="visible"/>
                                      </p:to>
                                    </p:set>
                                    <p:animEffect transition="in" filter="wipe(up)">
                                      <p:cBhvr>
                                        <p:cTn id="44" dur="500"/>
                                        <p:tgtEl>
                                          <p:spTgt spid="8">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up)">
                                      <p:cBhvr>
                                        <p:cTn id="49" dur="500"/>
                                        <p:tgtEl>
                                          <p:spTgt spid="26"/>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10">
                                            <p:txEl>
                                              <p:pRg st="0" end="0"/>
                                            </p:txEl>
                                          </p:spTgt>
                                        </p:tgtEl>
                                        <p:attrNameLst>
                                          <p:attrName>style.visibility</p:attrName>
                                        </p:attrNameLst>
                                      </p:cBhvr>
                                      <p:to>
                                        <p:strVal val="visible"/>
                                      </p:to>
                                    </p:set>
                                    <p:animEffect transition="in" filter="wipe(up)">
                                      <p:cBhvr>
                                        <p:cTn id="52" dur="500"/>
                                        <p:tgtEl>
                                          <p:spTgt spid="10">
                                            <p:txEl>
                                              <p:pRg st="0" end="0"/>
                                            </p:txEl>
                                          </p:spTgt>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up)">
                                      <p:cBhvr>
                                        <p:cTn id="55" dur="500"/>
                                        <p:tgtEl>
                                          <p:spTgt spid="10">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up)">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uiExpand="1" build="p"/>
      <p:bldP spid="8" grpId="0" uiExpand="1" build="p"/>
      <p:bldP spid="10" grpId="0" uiExpand="1" build="p"/>
      <p:bldP spid="29"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Text Placeholder 6"/>
          <p:cNvSpPr txBox="1">
            <a:spLocks/>
          </p:cNvSpPr>
          <p:nvPr/>
        </p:nvSpPr>
        <p:spPr>
          <a:xfrm>
            <a:off x="1134832" y="1813303"/>
            <a:ext cx="6901040" cy="1743558"/>
          </a:xfrm>
          <a:prstGeom prst="rect">
            <a:avLst/>
          </a:prstGeom>
          <a:ln>
            <a:noFill/>
          </a:ln>
        </p:spPr>
        <p:txBody>
          <a:bodyPr vert="horz" lIns="91440" tIns="45720" rIns="91440" bIns="45720" rtlCol="0">
            <a:noAutofit/>
          </a:bodyPr>
          <a:lstStyle>
            <a:lvl1pPr marL="0" marR="0" indent="0" algn="l" defTabSz="457200" rtl="0" eaLnBrk="1" fontAlgn="auto" latinLnBrk="0" hangingPunct="1">
              <a:lnSpc>
                <a:spcPct val="100000"/>
              </a:lnSpc>
              <a:spcBef>
                <a:spcPts val="500"/>
              </a:spcBef>
              <a:spcAft>
                <a:spcPts val="0"/>
              </a:spcAft>
              <a:buClrTx/>
              <a:buSzTx/>
              <a:buFont typeface="Arial"/>
              <a:buNone/>
              <a:tabLst/>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1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2800" dirty="0">
                <a:solidFill>
                  <a:schemeClr val="bg1"/>
                </a:solidFill>
                <a:latin typeface="Trebuchet MS" charset="0"/>
                <a:cs typeface="Trebuchet MS" charset="0"/>
              </a:rPr>
              <a:t>Pays out </a:t>
            </a:r>
            <a:r>
              <a:rPr lang="en-US" sz="2800" b="1" dirty="0">
                <a:solidFill>
                  <a:schemeClr val="bg1"/>
                </a:solidFill>
                <a:latin typeface="Trebuchet MS" charset="0"/>
                <a:cs typeface="Trebuchet MS" charset="0"/>
              </a:rPr>
              <a:t>$73.2 b</a:t>
            </a:r>
            <a:r>
              <a:rPr lang="en-US" sz="2800" b="1" dirty="0" smtClean="0">
                <a:solidFill>
                  <a:schemeClr val="bg1"/>
                </a:solidFill>
                <a:latin typeface="Trebuchet MS" charset="0"/>
                <a:cs typeface="Trebuchet MS" charset="0"/>
              </a:rPr>
              <a:t>illion </a:t>
            </a:r>
            <a:r>
              <a:rPr lang="en-US" sz="2800" dirty="0">
                <a:solidFill>
                  <a:schemeClr val="bg1"/>
                </a:solidFill>
                <a:latin typeface="Trebuchet MS" charset="0"/>
                <a:cs typeface="Trebuchet MS" charset="0"/>
              </a:rPr>
              <a:t>a year, </a:t>
            </a:r>
            <a:r>
              <a:rPr lang="en-US" sz="2800" b="1" dirty="0">
                <a:solidFill>
                  <a:schemeClr val="bg1"/>
                </a:solidFill>
                <a:latin typeface="Trebuchet MS" charset="0"/>
                <a:cs typeface="Trebuchet MS" charset="0"/>
              </a:rPr>
              <a:t>$6.1 b</a:t>
            </a:r>
            <a:r>
              <a:rPr lang="en-US" sz="2800" b="1" dirty="0" smtClean="0">
                <a:solidFill>
                  <a:schemeClr val="bg1"/>
                </a:solidFill>
                <a:latin typeface="Trebuchet MS" charset="0"/>
                <a:cs typeface="Trebuchet MS" charset="0"/>
              </a:rPr>
              <a:t>illion </a:t>
            </a:r>
            <a:r>
              <a:rPr lang="en-US" sz="2800" dirty="0">
                <a:solidFill>
                  <a:schemeClr val="bg1"/>
                </a:solidFill>
                <a:latin typeface="Trebuchet MS" charset="0"/>
                <a:cs typeface="Trebuchet MS" charset="0"/>
              </a:rPr>
              <a:t>a month, </a:t>
            </a:r>
            <a:r>
              <a:rPr lang="en-US" sz="2800" b="1" dirty="0">
                <a:solidFill>
                  <a:schemeClr val="bg1"/>
                </a:solidFill>
                <a:latin typeface="Trebuchet MS" charset="0"/>
                <a:cs typeface="Trebuchet MS" charset="0"/>
              </a:rPr>
              <a:t>$200 </a:t>
            </a:r>
            <a:r>
              <a:rPr lang="en-US" sz="2800" b="1" dirty="0" smtClean="0">
                <a:solidFill>
                  <a:schemeClr val="bg1"/>
                </a:solidFill>
                <a:latin typeface="Trebuchet MS" charset="0"/>
                <a:cs typeface="Trebuchet MS" charset="0"/>
              </a:rPr>
              <a:t>million</a:t>
            </a:r>
            <a:r>
              <a:rPr lang="en-US" sz="2800" dirty="0" smtClean="0">
                <a:solidFill>
                  <a:schemeClr val="bg1"/>
                </a:solidFill>
                <a:latin typeface="Trebuchet MS" charset="0"/>
                <a:cs typeface="Trebuchet MS" charset="0"/>
              </a:rPr>
              <a:t> </a:t>
            </a:r>
            <a:r>
              <a:rPr lang="en-US" sz="2800" dirty="0">
                <a:solidFill>
                  <a:schemeClr val="bg1"/>
                </a:solidFill>
                <a:latin typeface="Trebuchet MS" charset="0"/>
                <a:cs typeface="Trebuchet MS" charset="0"/>
              </a:rPr>
              <a:t>per </a:t>
            </a:r>
            <a:r>
              <a:rPr lang="en-US" sz="2800" dirty="0" smtClean="0">
                <a:solidFill>
                  <a:schemeClr val="bg1"/>
                </a:solidFill>
                <a:latin typeface="Trebuchet MS" charset="0"/>
                <a:cs typeface="Trebuchet MS" charset="0"/>
              </a:rPr>
              <a:t>day—and growing! </a:t>
            </a:r>
            <a:r>
              <a:rPr lang="en-US" sz="2800" dirty="0">
                <a:solidFill>
                  <a:schemeClr val="bg1"/>
                </a:solidFill>
                <a:latin typeface="Trebuchet MS" charset="0"/>
                <a:cs typeface="Trebuchet MS" charset="0"/>
              </a:rPr>
              <a:t>Up </a:t>
            </a:r>
            <a:r>
              <a:rPr lang="en-US" sz="2800" b="1" dirty="0">
                <a:solidFill>
                  <a:schemeClr val="bg1"/>
                </a:solidFill>
                <a:latin typeface="Trebuchet MS" charset="0"/>
                <a:cs typeface="Trebuchet MS" charset="0"/>
              </a:rPr>
              <a:t>57%</a:t>
            </a:r>
            <a:r>
              <a:rPr lang="en-US" sz="2800" dirty="0">
                <a:solidFill>
                  <a:schemeClr val="bg1"/>
                </a:solidFill>
                <a:latin typeface="Trebuchet MS" charset="0"/>
                <a:cs typeface="Trebuchet MS" charset="0"/>
              </a:rPr>
              <a:t> in the last 5 years! </a:t>
            </a:r>
          </a:p>
        </p:txBody>
      </p:sp>
    </p:spTree>
    <p:extLst>
      <p:ext uri="{BB962C8B-B14F-4D97-AF65-F5344CB8AC3E}">
        <p14:creationId xmlns:p14="http://schemas.microsoft.com/office/powerpoint/2010/main" val="26611538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AN EXTRAORDINARY </a:t>
            </a:r>
            <a:br>
              <a:rPr lang="en-US" b="1" dirty="0" smtClean="0"/>
            </a:br>
            <a:r>
              <a:rPr lang="en-US" dirty="0" smtClean="0"/>
              <a:t>OPPORTUNITY FOR EVERYONE</a:t>
            </a:r>
            <a:endParaRPr lang="en-US" dirty="0"/>
          </a:p>
        </p:txBody>
      </p:sp>
      <p:grpSp>
        <p:nvGrpSpPr>
          <p:cNvPr id="23" name="Group 22"/>
          <p:cNvGrpSpPr/>
          <p:nvPr/>
        </p:nvGrpSpPr>
        <p:grpSpPr>
          <a:xfrm>
            <a:off x="1194538" y="1164512"/>
            <a:ext cx="6746747" cy="3782058"/>
            <a:chOff x="1194538" y="1203257"/>
            <a:chExt cx="6746747" cy="3782058"/>
          </a:xfrm>
        </p:grpSpPr>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18358" y="1235814"/>
              <a:ext cx="533644" cy="155504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61567" y="3322131"/>
              <a:ext cx="594990" cy="1437835"/>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79039" y="1203257"/>
              <a:ext cx="521504" cy="16186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724452" y="1256564"/>
              <a:ext cx="501027" cy="1498609"/>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120728" y="1272064"/>
              <a:ext cx="487967" cy="1498605"/>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2935932" y="1272061"/>
              <a:ext cx="444797" cy="1498609"/>
            </a:xfrm>
            <a:prstGeom prst="rect">
              <a:avLst/>
            </a:prstGeom>
          </p:spPr>
        </p:pic>
        <p:pic>
          <p:nvPicPr>
            <p:cNvPr id="9" name="Picture 8"/>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06543" y="3329884"/>
              <a:ext cx="455120" cy="1441571"/>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77726" y="3242952"/>
              <a:ext cx="566381" cy="1559947"/>
            </a:xfrm>
            <a:prstGeom prst="rect">
              <a:avLst/>
            </a:prstGeom>
          </p:spPr>
        </p:pic>
        <p:pic>
          <p:nvPicPr>
            <p:cNvPr id="11" name="Picture 1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096400" y="3228084"/>
              <a:ext cx="533781" cy="1605809"/>
            </a:xfrm>
            <a:prstGeom prst="rect">
              <a:avLst/>
            </a:prstGeom>
          </p:spPr>
        </p:pic>
        <p:pic>
          <p:nvPicPr>
            <p:cNvPr id="12" name="Picture 11"/>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675364" y="3203782"/>
              <a:ext cx="593467" cy="1593820"/>
            </a:xfrm>
            <a:prstGeom prst="rect">
              <a:avLst/>
            </a:prstGeom>
          </p:spPr>
        </p:pic>
        <p:sp>
          <p:nvSpPr>
            <p:cNvPr id="13" name="AutoShape 4"/>
            <p:cNvSpPr>
              <a:spLocks/>
            </p:cNvSpPr>
            <p:nvPr/>
          </p:nvSpPr>
          <p:spPr bwMode="auto">
            <a:xfrm>
              <a:off x="3970561" y="2813940"/>
              <a:ext cx="1122867" cy="997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ARTIST</a:t>
              </a:r>
              <a:endParaRPr lang="en-US" altLang="en-US" sz="1000" dirty="0">
                <a:solidFill>
                  <a:srgbClr val="FFFFFF">
                    <a:lumMod val="50000"/>
                  </a:srgbClr>
                </a:solidFill>
                <a:latin typeface="Trebuchet MS" charset="0"/>
                <a:ea typeface="Trebuchet MS" charset="0"/>
                <a:cs typeface="Trebuchet MS" charset="0"/>
              </a:endParaRPr>
            </a:p>
          </p:txBody>
        </p:sp>
        <p:sp>
          <p:nvSpPr>
            <p:cNvPr id="14" name="AutoShape 4"/>
            <p:cNvSpPr>
              <a:spLocks/>
            </p:cNvSpPr>
            <p:nvPr/>
          </p:nvSpPr>
          <p:spPr bwMode="auto">
            <a:xfrm>
              <a:off x="2610698" y="2813940"/>
              <a:ext cx="1122867" cy="99741"/>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HOMEMAKER</a:t>
              </a:r>
              <a:endParaRPr lang="en-US" altLang="en-US" sz="1000" dirty="0">
                <a:solidFill>
                  <a:srgbClr val="FFFFFF">
                    <a:lumMod val="50000"/>
                  </a:srgbClr>
                </a:solidFill>
                <a:latin typeface="Trebuchet MS" charset="0"/>
                <a:ea typeface="Trebuchet MS" charset="0"/>
                <a:cs typeface="Trebuchet MS" charset="0"/>
              </a:endParaRPr>
            </a:p>
          </p:txBody>
        </p:sp>
        <p:sp>
          <p:nvSpPr>
            <p:cNvPr id="15" name="AutoShape 4"/>
            <p:cNvSpPr>
              <a:spLocks/>
            </p:cNvSpPr>
            <p:nvPr/>
          </p:nvSpPr>
          <p:spPr bwMode="auto">
            <a:xfrm>
              <a:off x="1194538" y="2821689"/>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CONSTRUCTION WORKER</a:t>
              </a:r>
              <a:endParaRPr lang="en-US" altLang="en-US" sz="1000" dirty="0">
                <a:solidFill>
                  <a:srgbClr val="FFFFFF">
                    <a:lumMod val="50000"/>
                  </a:srgbClr>
                </a:solidFill>
                <a:latin typeface="Trebuchet MS" charset="0"/>
                <a:ea typeface="Trebuchet MS" charset="0"/>
                <a:cs typeface="Trebuchet MS" charset="0"/>
              </a:endParaRPr>
            </a:p>
          </p:txBody>
        </p:sp>
        <p:sp>
          <p:nvSpPr>
            <p:cNvPr id="16" name="AutoShape 4"/>
            <p:cNvSpPr>
              <a:spLocks/>
            </p:cNvSpPr>
            <p:nvPr/>
          </p:nvSpPr>
          <p:spPr bwMode="auto">
            <a:xfrm>
              <a:off x="5429076" y="281394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t>MEDICAL</a:t>
              </a:r>
              <a:b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br>
              <a:r>
                <a:rPr lang="en-US" altLang="en-US" sz="1000" smtClean="0">
                  <a:solidFill>
                    <a:srgbClr val="FFFFFF">
                      <a:lumMod val="50000"/>
                    </a:srgbClr>
                  </a:solidFill>
                  <a:latin typeface="Trebuchet MS" charset="0"/>
                  <a:ea typeface="Trebuchet MS" charset="0"/>
                  <a:cs typeface="Trebuchet MS" charset="0"/>
                  <a:sym typeface="ApexNew-Book" panose="02010600040501010103" pitchFamily="50" charset="0"/>
                </a:rPr>
                <a:t>DOCTOR</a:t>
              </a:r>
              <a:endParaRPr lang="en-US" altLang="en-US" sz="1000" dirty="0">
                <a:solidFill>
                  <a:srgbClr val="FFFFFF">
                    <a:lumMod val="50000"/>
                  </a:srgbClr>
                </a:solidFill>
                <a:latin typeface="Trebuchet MS" charset="0"/>
                <a:ea typeface="Trebuchet MS" charset="0"/>
                <a:cs typeface="Trebuchet MS" charset="0"/>
              </a:endParaRPr>
            </a:p>
          </p:txBody>
        </p:sp>
        <p:sp>
          <p:nvSpPr>
            <p:cNvPr id="17" name="AutoShape 4"/>
            <p:cNvSpPr>
              <a:spLocks/>
            </p:cNvSpPr>
            <p:nvPr/>
          </p:nvSpPr>
          <p:spPr bwMode="auto">
            <a:xfrm>
              <a:off x="6818418" y="2821689"/>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FINANCIAL ADVISOR</a:t>
              </a:r>
              <a:endParaRPr lang="en-US" altLang="en-US" sz="1000" dirty="0">
                <a:solidFill>
                  <a:srgbClr val="FFFFFF">
                    <a:lumMod val="50000"/>
                  </a:srgbClr>
                </a:solidFill>
                <a:latin typeface="Trebuchet MS" charset="0"/>
                <a:ea typeface="Trebuchet MS" charset="0"/>
                <a:cs typeface="Trebuchet MS" charset="0"/>
              </a:endParaRPr>
            </a:p>
          </p:txBody>
        </p:sp>
        <p:sp>
          <p:nvSpPr>
            <p:cNvPr id="18" name="AutoShape 4"/>
            <p:cNvSpPr>
              <a:spLocks/>
            </p:cNvSpPr>
            <p:nvPr/>
          </p:nvSpPr>
          <p:spPr bwMode="auto">
            <a:xfrm>
              <a:off x="119453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WAITRESS</a:t>
              </a:r>
              <a:endParaRPr lang="en-US" altLang="en-US" sz="1000" dirty="0">
                <a:solidFill>
                  <a:srgbClr val="FFFFFF">
                    <a:lumMod val="50000"/>
                  </a:srgbClr>
                </a:solidFill>
                <a:latin typeface="Trebuchet MS" charset="0"/>
                <a:ea typeface="Trebuchet MS" charset="0"/>
                <a:cs typeface="Trebuchet MS" charset="0"/>
              </a:endParaRPr>
            </a:p>
          </p:txBody>
        </p:sp>
        <p:sp>
          <p:nvSpPr>
            <p:cNvPr id="19" name="AutoShape 4"/>
            <p:cNvSpPr>
              <a:spLocks/>
            </p:cNvSpPr>
            <p:nvPr/>
          </p:nvSpPr>
          <p:spPr bwMode="auto">
            <a:xfrm>
              <a:off x="261069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BODYBUILDER</a:t>
              </a:r>
              <a:endParaRPr lang="en-US" altLang="en-US" sz="1000" dirty="0">
                <a:solidFill>
                  <a:srgbClr val="FFFFFF">
                    <a:lumMod val="50000"/>
                  </a:srgbClr>
                </a:solidFill>
                <a:latin typeface="Trebuchet MS" charset="0"/>
                <a:ea typeface="Trebuchet MS" charset="0"/>
                <a:cs typeface="Trebuchet MS" charset="0"/>
              </a:endParaRPr>
            </a:p>
          </p:txBody>
        </p:sp>
        <p:sp>
          <p:nvSpPr>
            <p:cNvPr id="20" name="AutoShape 4"/>
            <p:cNvSpPr>
              <a:spLocks/>
            </p:cNvSpPr>
            <p:nvPr/>
          </p:nvSpPr>
          <p:spPr bwMode="auto">
            <a:xfrm>
              <a:off x="4040302"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RECEPTIONIST</a:t>
              </a:r>
              <a:endParaRPr lang="en-US" altLang="en-US" sz="1000" dirty="0">
                <a:solidFill>
                  <a:srgbClr val="FFFFFF">
                    <a:lumMod val="50000"/>
                  </a:srgbClr>
                </a:solidFill>
                <a:latin typeface="Trebuchet MS" charset="0"/>
                <a:ea typeface="Trebuchet MS" charset="0"/>
                <a:cs typeface="Trebuchet MS" charset="0"/>
              </a:endParaRPr>
            </a:p>
          </p:txBody>
        </p:sp>
        <p:sp>
          <p:nvSpPr>
            <p:cNvPr id="21" name="AutoShape 4"/>
            <p:cNvSpPr>
              <a:spLocks/>
            </p:cNvSpPr>
            <p:nvPr/>
          </p:nvSpPr>
          <p:spPr bwMode="auto">
            <a:xfrm>
              <a:off x="5429076"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SKI INSTRUCTOR</a:t>
              </a:r>
              <a:endParaRPr lang="en-US" altLang="en-US" sz="1000" dirty="0">
                <a:solidFill>
                  <a:srgbClr val="FFFFFF">
                    <a:lumMod val="50000"/>
                  </a:srgbClr>
                </a:solidFill>
                <a:latin typeface="Trebuchet MS" charset="0"/>
                <a:ea typeface="Trebuchet MS" charset="0"/>
                <a:cs typeface="Trebuchet MS" charset="0"/>
              </a:endParaRPr>
            </a:p>
          </p:txBody>
        </p:sp>
        <p:sp>
          <p:nvSpPr>
            <p:cNvPr id="22" name="AutoShape 4"/>
            <p:cNvSpPr>
              <a:spLocks/>
            </p:cNvSpPr>
            <p:nvPr/>
          </p:nvSpPr>
          <p:spPr bwMode="auto">
            <a:xfrm>
              <a:off x="6818418" y="4759967"/>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000" dirty="0" smtClean="0">
                  <a:solidFill>
                    <a:srgbClr val="FFFFFF">
                      <a:lumMod val="50000"/>
                    </a:srgbClr>
                  </a:solidFill>
                  <a:latin typeface="Trebuchet MS" charset="0"/>
                  <a:ea typeface="Trebuchet MS" charset="0"/>
                  <a:cs typeface="Trebuchet MS" charset="0"/>
                  <a:sym typeface="ApexNew-Book" panose="02010600040501010103" pitchFamily="50" charset="0"/>
                </a:rPr>
                <a:t>SINGLE MOM</a:t>
              </a:r>
              <a:endParaRPr lang="en-US" altLang="en-US" sz="1000" dirty="0">
                <a:solidFill>
                  <a:srgbClr val="FFFFFF">
                    <a:lumMod val="50000"/>
                  </a:srgbClr>
                </a:solidFill>
                <a:latin typeface="Trebuchet MS" charset="0"/>
                <a:ea typeface="Trebuchet MS" charset="0"/>
                <a:cs typeface="Trebuchet MS" charset="0"/>
              </a:endParaRPr>
            </a:p>
          </p:txBody>
        </p:sp>
      </p:grpSp>
    </p:spTree>
    <p:extLst>
      <p:ext uri="{BB962C8B-B14F-4D97-AF65-F5344CB8AC3E}">
        <p14:creationId xmlns:p14="http://schemas.microsoft.com/office/powerpoint/2010/main" val="959997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347275" y="1836549"/>
            <a:ext cx="4091552" cy="1387098"/>
          </a:xfrm>
          <a:noFill/>
        </p:spPr>
        <p:txBody>
          <a:bodyPr>
            <a:noAutofit/>
          </a:bodyPr>
          <a:lstStyle/>
          <a:p>
            <a:pPr marL="0" indent="0">
              <a:spcBef>
                <a:spcPts val="0"/>
              </a:spcBef>
              <a:buNone/>
            </a:pPr>
            <a:r>
              <a:rPr lang="en-US" sz="2000" dirty="0" smtClean="0">
                <a:solidFill>
                  <a:schemeClr val="bg1"/>
                </a:solidFill>
              </a:rPr>
              <a:t>There are over </a:t>
            </a:r>
            <a:r>
              <a:rPr lang="en-US" sz="2000" b="1" dirty="0" smtClean="0">
                <a:solidFill>
                  <a:schemeClr val="bg1"/>
                </a:solidFill>
              </a:rPr>
              <a:t>3,000</a:t>
            </a:r>
            <a:r>
              <a:rPr lang="en-US" sz="2000" dirty="0" smtClean="0">
                <a:solidFill>
                  <a:schemeClr val="bg1"/>
                </a:solidFill>
              </a:rPr>
              <a:t> network marketing companies worldwide.</a:t>
            </a:r>
            <a:endParaRPr lang="en-US" sz="2000" dirty="0">
              <a:solidFill>
                <a:schemeClr val="bg1"/>
              </a:solidFill>
            </a:endParaRPr>
          </a:p>
        </p:txBody>
      </p:sp>
      <p:sp>
        <p:nvSpPr>
          <p:cNvPr id="3" name="Title 1"/>
          <p:cNvSpPr>
            <a:spLocks noGrp="1"/>
          </p:cNvSpPr>
          <p:nvPr>
            <p:ph type="title"/>
          </p:nvPr>
        </p:nvSpPr>
        <p:spPr>
          <a:xfrm>
            <a:off x="2619214" y="337715"/>
            <a:ext cx="6183824" cy="857250"/>
          </a:xfrm>
        </p:spPr>
        <p:txBody>
          <a:bodyPr>
            <a:normAutofit fontScale="90000"/>
          </a:bodyPr>
          <a:lstStyle/>
          <a:p>
            <a:r>
              <a:rPr lang="en-US" b="1" dirty="0">
                <a:solidFill>
                  <a:schemeClr val="bg1"/>
                </a:solidFill>
              </a:rPr>
              <a:t>HOW DO YOU CHOOSE A </a:t>
            </a:r>
            <a:r>
              <a:rPr lang="en-US" dirty="0" smtClean="0">
                <a:solidFill>
                  <a:schemeClr val="bg1"/>
                </a:solidFill>
              </a:rPr>
              <a:t/>
            </a:r>
            <a:br>
              <a:rPr lang="en-US" dirty="0" smtClean="0">
                <a:solidFill>
                  <a:schemeClr val="bg1"/>
                </a:solidFill>
              </a:rPr>
            </a:br>
            <a:r>
              <a:rPr lang="en-US" dirty="0" smtClean="0">
                <a:solidFill>
                  <a:schemeClr val="bg1"/>
                </a:solidFill>
              </a:rPr>
              <a:t>COMPANY TO </a:t>
            </a:r>
            <a:r>
              <a:rPr lang="en-US" dirty="0">
                <a:solidFill>
                  <a:schemeClr val="bg1"/>
                </a:solidFill>
              </a:rPr>
              <a:t>PARTNER WITH?</a:t>
            </a:r>
          </a:p>
        </p:txBody>
      </p:sp>
    </p:spTree>
    <p:extLst>
      <p:ext uri="{BB962C8B-B14F-4D97-AF65-F5344CB8AC3E}">
        <p14:creationId xmlns:p14="http://schemas.microsoft.com/office/powerpoint/2010/main" val="103158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roduct.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96410" y="215583"/>
            <a:ext cx="1140992" cy="1139388"/>
          </a:xfrm>
          <a:prstGeom prst="rect">
            <a:avLst/>
          </a:prstGeom>
        </p:spPr>
      </p:pic>
      <p:sp>
        <p:nvSpPr>
          <p:cNvPr id="5" name="AutoShape 4"/>
          <p:cNvSpPr>
            <a:spLocks/>
          </p:cNvSpPr>
          <p:nvPr/>
        </p:nvSpPr>
        <p:spPr bwMode="auto">
          <a:xfrm>
            <a:off x="4103691" y="1397100"/>
            <a:ext cx="1122867"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PRODUCTS</a:t>
            </a:r>
            <a:endParaRPr lang="en-US" altLang="en-US" sz="1200" dirty="0">
              <a:solidFill>
                <a:srgbClr val="FFFFFF">
                  <a:lumMod val="50000"/>
                </a:srgbClr>
              </a:solidFill>
              <a:latin typeface="Trebuchet MS" charset="0"/>
              <a:ea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51785" y="1745673"/>
            <a:ext cx="1830242" cy="1830240"/>
          </a:xfrm>
          <a:prstGeom prst="rect">
            <a:avLst/>
          </a:prstGeom>
        </p:spPr>
      </p:pic>
      <p:grpSp>
        <p:nvGrpSpPr>
          <p:cNvPr id="2" name="Group 1"/>
          <p:cNvGrpSpPr/>
          <p:nvPr/>
        </p:nvGrpSpPr>
        <p:grpSpPr>
          <a:xfrm>
            <a:off x="5092914" y="3552911"/>
            <a:ext cx="1422167" cy="1380139"/>
            <a:chOff x="5092914" y="3552911"/>
            <a:chExt cx="1422167" cy="1380139"/>
          </a:xfrm>
        </p:grpSpPr>
        <p:sp>
          <p:nvSpPr>
            <p:cNvPr id="3" name="AutoShape 4"/>
            <p:cNvSpPr>
              <a:spLocks/>
            </p:cNvSpPr>
            <p:nvPr/>
          </p:nvSpPr>
          <p:spPr bwMode="auto">
            <a:xfrm>
              <a:off x="5092914" y="4738261"/>
              <a:ext cx="1422167" cy="194789"/>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TIMING</a:t>
              </a:r>
              <a:endParaRPr lang="en-US" altLang="en-US" sz="1200" dirty="0">
                <a:solidFill>
                  <a:srgbClr val="FFFFFF">
                    <a:lumMod val="50000"/>
                  </a:srgbClr>
                </a:solidFill>
                <a:latin typeface="Trebuchet MS" charset="0"/>
                <a:ea typeface="Trebuchet MS" charset="0"/>
                <a:cs typeface="Trebuchet MS" charset="0"/>
              </a:endParaRPr>
            </a:p>
          </p:txBody>
        </p:sp>
        <p:pic>
          <p:nvPicPr>
            <p:cNvPr id="11" name="Picture 10" descr="timing.pn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42440" y="3552911"/>
              <a:ext cx="1143728" cy="1142122"/>
            </a:xfrm>
            <a:prstGeom prst="rect">
              <a:avLst/>
            </a:prstGeom>
          </p:spPr>
        </p:pic>
      </p:grpSp>
      <p:pic>
        <p:nvPicPr>
          <p:cNvPr id="12" name="Picture 1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947645" y="3552382"/>
            <a:ext cx="1142651" cy="1142651"/>
          </a:xfrm>
          <a:prstGeom prst="rect">
            <a:avLst/>
          </a:prstGeom>
        </p:spPr>
      </p:pic>
      <p:sp>
        <p:nvSpPr>
          <p:cNvPr id="13" name="AutoShape 4"/>
          <p:cNvSpPr>
            <a:spLocks/>
          </p:cNvSpPr>
          <p:nvPr/>
        </p:nvSpPr>
        <p:spPr bwMode="auto">
          <a:xfrm>
            <a:off x="2797580" y="4695033"/>
            <a:ext cx="1422167" cy="448467"/>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SYSTEMS &amp; SUPPORT</a:t>
            </a:r>
            <a:endParaRPr lang="en-US" altLang="en-US" sz="1200" dirty="0">
              <a:solidFill>
                <a:srgbClr val="FFFFFF">
                  <a:lumMod val="50000"/>
                </a:srgbClr>
              </a:solidFill>
              <a:latin typeface="Trebuchet MS" charset="0"/>
              <a:ea typeface="Trebuchet MS" charset="0"/>
              <a:cs typeface="Trebuchet MS" charset="0"/>
            </a:endParaRPr>
          </a:p>
        </p:txBody>
      </p:sp>
      <p:sp>
        <p:nvSpPr>
          <p:cNvPr id="14" name="AutoShape 4"/>
          <p:cNvSpPr>
            <a:spLocks/>
          </p:cNvSpPr>
          <p:nvPr/>
        </p:nvSpPr>
        <p:spPr bwMode="auto">
          <a:xfrm>
            <a:off x="2214632" y="2726244"/>
            <a:ext cx="1375422" cy="225348"/>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808080"/>
                </a:solidFill>
                <a:latin typeface="Trebuchet MS" charset="0"/>
                <a:ea typeface="Trebuchet MS" charset="0"/>
                <a:cs typeface="Trebuchet MS" charset="0"/>
                <a:sym typeface="ApexNew-Book" panose="02010600040501010103" pitchFamily="50" charset="0"/>
              </a:rPr>
              <a:t>PARTNERSHIP</a:t>
            </a:r>
            <a:endParaRPr lang="en-US" altLang="en-US" sz="1200" dirty="0">
              <a:solidFill>
                <a:srgbClr val="808080"/>
              </a:solidFill>
              <a:latin typeface="Trebuchet MS" charset="0"/>
              <a:ea typeface="Trebuchet MS" charset="0"/>
              <a:cs typeface="Trebuchet MS" charset="0"/>
            </a:endParaRPr>
          </a:p>
        </p:txBody>
      </p:sp>
      <p:grpSp>
        <p:nvGrpSpPr>
          <p:cNvPr id="15" name="Group 14"/>
          <p:cNvGrpSpPr/>
          <p:nvPr/>
        </p:nvGrpSpPr>
        <p:grpSpPr>
          <a:xfrm>
            <a:off x="5529626" y="1533221"/>
            <a:ext cx="1797204" cy="1559418"/>
            <a:chOff x="5529626" y="1533221"/>
            <a:chExt cx="1797204" cy="1559418"/>
          </a:xfrm>
        </p:grpSpPr>
        <p:sp>
          <p:nvSpPr>
            <p:cNvPr id="16" name="AutoShape 4"/>
            <p:cNvSpPr>
              <a:spLocks/>
            </p:cNvSpPr>
            <p:nvPr/>
          </p:nvSpPr>
          <p:spPr bwMode="auto">
            <a:xfrm>
              <a:off x="5529626" y="2726244"/>
              <a:ext cx="1797204" cy="366395"/>
            </a:xfrm>
            <a:custGeom>
              <a:avLst/>
              <a:gdLst>
                <a:gd name="T0" fmla="*/ 2147483646 w 21600"/>
                <a:gd name="T1" fmla="*/ 2147483646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9050" tIns="19050" rIns="19050" bIns="19050" anchor="ctr"/>
            <a:lstStyle>
              <a:lvl1pPr>
                <a:defRPr sz="1900">
                  <a:solidFill>
                    <a:srgbClr val="000000"/>
                  </a:solidFill>
                  <a:latin typeface="Helvetica Light" charset="0"/>
                  <a:ea typeface="MS PGothic" panose="020B0600070205080204" pitchFamily="34" charset="-128"/>
                  <a:sym typeface="Helvetica Light" charset="0"/>
                </a:defRPr>
              </a:lvl1pPr>
              <a:lvl2pPr marL="742950" indent="-285750">
                <a:defRPr sz="1900">
                  <a:solidFill>
                    <a:srgbClr val="000000"/>
                  </a:solidFill>
                  <a:latin typeface="Helvetica Light" charset="0"/>
                  <a:ea typeface="MS PGothic" panose="020B0600070205080204" pitchFamily="34" charset="-128"/>
                  <a:sym typeface="Helvetica Light" charset="0"/>
                </a:defRPr>
              </a:lvl2pPr>
              <a:lvl3pPr marL="1143000" indent="-228600">
                <a:defRPr sz="1900">
                  <a:solidFill>
                    <a:srgbClr val="000000"/>
                  </a:solidFill>
                  <a:latin typeface="Helvetica Light" charset="0"/>
                  <a:ea typeface="MS PGothic" panose="020B0600070205080204" pitchFamily="34" charset="-128"/>
                  <a:sym typeface="Helvetica Light" charset="0"/>
                </a:defRPr>
              </a:lvl3pPr>
              <a:lvl4pPr marL="1600200" indent="-228600">
                <a:defRPr sz="1900">
                  <a:solidFill>
                    <a:srgbClr val="000000"/>
                  </a:solidFill>
                  <a:latin typeface="Helvetica Light" charset="0"/>
                  <a:ea typeface="MS PGothic" panose="020B0600070205080204" pitchFamily="34" charset="-128"/>
                  <a:sym typeface="Helvetica Light" charset="0"/>
                </a:defRPr>
              </a:lvl4pPr>
              <a:lvl5pPr marL="2057400" indent="-228600">
                <a:defRPr sz="1900">
                  <a:solidFill>
                    <a:srgbClr val="000000"/>
                  </a:solidFill>
                  <a:latin typeface="Helvetica Light" charset="0"/>
                  <a:ea typeface="MS PGothic" panose="020B0600070205080204" pitchFamily="34" charset="-128"/>
                  <a:sym typeface="Helvetica Light" charset="0"/>
                </a:defRPr>
              </a:lvl5pPr>
              <a:lvl6pPr marL="25146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6pPr>
              <a:lvl7pPr marL="29718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7pPr>
              <a:lvl8pPr marL="34290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8pPr>
              <a:lvl9pPr marL="3886200" indent="-228600" defTabSz="309563" eaLnBrk="0" fontAlgn="base" hangingPunct="0">
                <a:spcBef>
                  <a:spcPct val="0"/>
                </a:spcBef>
                <a:spcAft>
                  <a:spcPct val="0"/>
                </a:spcAft>
                <a:defRPr sz="1900">
                  <a:solidFill>
                    <a:srgbClr val="000000"/>
                  </a:solidFill>
                  <a:latin typeface="Helvetica Light" charset="0"/>
                  <a:ea typeface="MS PGothic" panose="020B0600070205080204" pitchFamily="34" charset="-128"/>
                  <a:sym typeface="Helvetica Light" charset="0"/>
                </a:defRPr>
              </a:lvl9pPr>
            </a:lstStyle>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COMPENSATION</a:t>
              </a:r>
            </a:p>
            <a:p>
              <a:pPr algn="ctr" defTabSz="457189"/>
              <a:r>
                <a:rPr lang="en-US" altLang="en-US" sz="1200" dirty="0" smtClean="0">
                  <a:solidFill>
                    <a:srgbClr val="FFFFFF">
                      <a:lumMod val="50000"/>
                    </a:srgbClr>
                  </a:solidFill>
                  <a:latin typeface="Trebuchet MS" charset="0"/>
                  <a:ea typeface="Trebuchet MS" charset="0"/>
                  <a:cs typeface="Trebuchet MS" charset="0"/>
                  <a:sym typeface="ApexNew-Book" panose="02010600040501010103" pitchFamily="50" charset="0"/>
                </a:rPr>
                <a:t>PLAN</a:t>
              </a:r>
              <a:endParaRPr lang="en-US" altLang="en-US" sz="1200" dirty="0">
                <a:solidFill>
                  <a:srgbClr val="FFFFFF">
                    <a:lumMod val="50000"/>
                  </a:srgbClr>
                </a:solidFill>
                <a:latin typeface="Trebuchet MS" charset="0"/>
                <a:ea typeface="Trebuchet MS" charset="0"/>
                <a:cs typeface="Trebuchet MS" charset="0"/>
              </a:endParaRPr>
            </a:p>
          </p:txBody>
        </p:sp>
        <p:pic>
          <p:nvPicPr>
            <p:cNvPr id="17" name="Picture 16" descr="compensation.pn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58320" y="1533221"/>
              <a:ext cx="1139817" cy="1139817"/>
            </a:xfrm>
            <a:prstGeom prst="rect">
              <a:avLst/>
            </a:prstGeom>
          </p:spPr>
        </p:pic>
      </p:grpSp>
      <p:pic>
        <p:nvPicPr>
          <p:cNvPr id="18" name="Picture 17" descr="company1.pn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32112" y="1533222"/>
            <a:ext cx="1140462" cy="1140462"/>
          </a:xfrm>
          <a:prstGeom prst="rect">
            <a:avLst/>
          </a:prstGeom>
        </p:spPr>
      </p:pic>
    </p:spTree>
    <p:extLst>
      <p:ext uri="{BB962C8B-B14F-4D97-AF65-F5344CB8AC3E}">
        <p14:creationId xmlns:p14="http://schemas.microsoft.com/office/powerpoint/2010/main" val="301617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spc="300" dirty="0" smtClean="0"/>
              <a:t>THE</a:t>
            </a:r>
            <a:r>
              <a:rPr lang="en-US" spc="300" dirty="0" smtClean="0"/>
              <a:t> </a:t>
            </a:r>
            <a:r>
              <a:rPr lang="en-US" b="1" spc="300" dirty="0" smtClean="0"/>
              <a:t>PRODUCTS</a:t>
            </a:r>
            <a:endParaRPr lang="en-US" b="1" spc="300" dirty="0"/>
          </a:p>
        </p:txBody>
      </p:sp>
      <p:grpSp>
        <p:nvGrpSpPr>
          <p:cNvPr id="4" name="Group 3"/>
          <p:cNvGrpSpPr/>
          <p:nvPr/>
        </p:nvGrpSpPr>
        <p:grpSpPr>
          <a:xfrm>
            <a:off x="3886970" y="1343426"/>
            <a:ext cx="1473298" cy="1473296"/>
            <a:chOff x="3835351" y="1258760"/>
            <a:chExt cx="1473298" cy="1473296"/>
          </a:xfrm>
        </p:grpSpPr>
        <p:sp>
          <p:nvSpPr>
            <p:cNvPr id="6" name="Oval 5"/>
            <p:cNvSpPr/>
            <p:nvPr/>
          </p:nvSpPr>
          <p:spPr>
            <a:xfrm>
              <a:off x="3835351" y="1258760"/>
              <a:ext cx="1473298" cy="1473296"/>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3847163" y="1672240"/>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CUTTING</a:t>
              </a:r>
              <a:r>
                <a:rPr lang="en-US" dirty="0" smtClean="0">
                  <a:solidFill>
                    <a:srgbClr val="0071AD"/>
                  </a:solidFill>
                  <a:latin typeface="Trebuchet MS" charset="0"/>
                  <a:ea typeface="Trebuchet MS" charset="0"/>
                  <a:cs typeface="Trebuchet MS" charset="0"/>
                </a:rPr>
                <a:t> EDGE</a:t>
              </a:r>
              <a:endParaRPr lang="en-US" dirty="0">
                <a:solidFill>
                  <a:srgbClr val="0071AD"/>
                </a:solidFill>
                <a:latin typeface="Trebuchet MS" charset="0"/>
                <a:ea typeface="Trebuchet MS" charset="0"/>
                <a:cs typeface="Trebuchet MS" charset="0"/>
              </a:endParaRPr>
            </a:p>
          </p:txBody>
        </p:sp>
      </p:grpSp>
      <p:grpSp>
        <p:nvGrpSpPr>
          <p:cNvPr id="25" name="Group 24"/>
          <p:cNvGrpSpPr/>
          <p:nvPr/>
        </p:nvGrpSpPr>
        <p:grpSpPr>
          <a:xfrm>
            <a:off x="5822627" y="1258758"/>
            <a:ext cx="1473300" cy="1473298"/>
            <a:chOff x="5822627" y="1258758"/>
            <a:chExt cx="1473300" cy="1473298"/>
          </a:xfrm>
        </p:grpSpPr>
        <p:sp>
          <p:nvSpPr>
            <p:cNvPr id="11" name="Oval 10"/>
            <p:cNvSpPr/>
            <p:nvPr/>
          </p:nvSpPr>
          <p:spPr>
            <a:xfrm>
              <a:off x="5822627"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5830376" y="1672240"/>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MASSIVE</a:t>
              </a:r>
              <a:r>
                <a:rPr lang="en-US" dirty="0" smtClean="0">
                  <a:solidFill>
                    <a:srgbClr val="0071AD"/>
                  </a:solidFill>
                  <a:latin typeface="Trebuchet MS" charset="0"/>
                  <a:ea typeface="Trebuchet MS" charset="0"/>
                  <a:cs typeface="Trebuchet MS" charset="0"/>
                </a:rPr>
                <a:t> DEMAND</a:t>
              </a:r>
              <a:endParaRPr lang="en-US" dirty="0">
                <a:solidFill>
                  <a:srgbClr val="0071AD"/>
                </a:solidFill>
                <a:latin typeface="Trebuchet MS" charset="0"/>
                <a:ea typeface="Trebuchet MS" charset="0"/>
                <a:cs typeface="Trebuchet MS" charset="0"/>
              </a:endParaRPr>
            </a:p>
          </p:txBody>
        </p:sp>
      </p:grpSp>
      <p:grpSp>
        <p:nvGrpSpPr>
          <p:cNvPr id="27" name="Group 26"/>
          <p:cNvGrpSpPr/>
          <p:nvPr/>
        </p:nvGrpSpPr>
        <p:grpSpPr>
          <a:xfrm>
            <a:off x="3645735" y="3203795"/>
            <a:ext cx="1852529" cy="1473300"/>
            <a:chOff x="3645735" y="3203795"/>
            <a:chExt cx="1852529" cy="1473300"/>
          </a:xfrm>
        </p:grpSpPr>
        <p:sp>
          <p:nvSpPr>
            <p:cNvPr id="14" name="Oval 13"/>
            <p:cNvSpPr/>
            <p:nvPr/>
          </p:nvSpPr>
          <p:spPr>
            <a:xfrm>
              <a:off x="3835349" y="3203795"/>
              <a:ext cx="1473302" cy="1473300"/>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p:cNvSpPr txBox="1"/>
            <p:nvPr/>
          </p:nvSpPr>
          <p:spPr>
            <a:xfrm>
              <a:off x="3645735" y="3776548"/>
              <a:ext cx="1852529" cy="369332"/>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VALIDATED</a:t>
              </a:r>
              <a:endParaRPr lang="en-US" b="1" dirty="0">
                <a:solidFill>
                  <a:srgbClr val="0071AD"/>
                </a:solidFill>
                <a:latin typeface="Trebuchet MS" charset="0"/>
                <a:ea typeface="Trebuchet MS" charset="0"/>
                <a:cs typeface="Trebuchet MS" charset="0"/>
              </a:endParaRPr>
            </a:p>
          </p:txBody>
        </p:sp>
      </p:grpSp>
      <p:grpSp>
        <p:nvGrpSpPr>
          <p:cNvPr id="28" name="Group 27"/>
          <p:cNvGrpSpPr/>
          <p:nvPr/>
        </p:nvGrpSpPr>
        <p:grpSpPr>
          <a:xfrm>
            <a:off x="5822626" y="3203796"/>
            <a:ext cx="1473300" cy="1473298"/>
            <a:chOff x="5822626" y="3203796"/>
            <a:chExt cx="1473300" cy="1473298"/>
          </a:xfrm>
        </p:grpSpPr>
        <p:sp>
          <p:nvSpPr>
            <p:cNvPr id="17" name="Oval 16"/>
            <p:cNvSpPr/>
            <p:nvPr/>
          </p:nvSpPr>
          <p:spPr>
            <a:xfrm>
              <a:off x="5822626" y="3203796"/>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5842189" y="3745241"/>
              <a:ext cx="1453737" cy="369332"/>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PATENTED</a:t>
              </a:r>
              <a:endParaRPr lang="en-US" dirty="0">
                <a:solidFill>
                  <a:srgbClr val="0071AD"/>
                </a:solidFill>
                <a:latin typeface="Trebuchet MS" charset="0"/>
                <a:ea typeface="Trebuchet MS" charset="0"/>
                <a:cs typeface="Trebuchet MS" charset="0"/>
              </a:endParaRPr>
            </a:p>
          </p:txBody>
        </p:sp>
      </p:grpSp>
      <p:grpSp>
        <p:nvGrpSpPr>
          <p:cNvPr id="3" name="Group 2"/>
          <p:cNvGrpSpPr/>
          <p:nvPr/>
        </p:nvGrpSpPr>
        <p:grpSpPr>
          <a:xfrm>
            <a:off x="1848073" y="1258758"/>
            <a:ext cx="1473300" cy="1473298"/>
            <a:chOff x="1848073" y="1258758"/>
            <a:chExt cx="1473300" cy="1473298"/>
          </a:xfrm>
        </p:grpSpPr>
        <p:sp>
          <p:nvSpPr>
            <p:cNvPr id="20" name="Oval 19"/>
            <p:cNvSpPr/>
            <p:nvPr/>
          </p:nvSpPr>
          <p:spPr>
            <a:xfrm>
              <a:off x="1848073" y="1258758"/>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1855822" y="1672241"/>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ONE OF</a:t>
              </a:r>
            </a:p>
            <a:p>
              <a:pPr algn="ctr">
                <a:spcBef>
                  <a:spcPts val="0"/>
                </a:spcBef>
              </a:pPr>
              <a:r>
                <a:rPr lang="en-US" dirty="0" smtClean="0">
                  <a:solidFill>
                    <a:srgbClr val="0071AD"/>
                  </a:solidFill>
                  <a:latin typeface="Trebuchet MS" charset="0"/>
                  <a:ea typeface="Trebuchet MS" charset="0"/>
                  <a:cs typeface="Trebuchet MS" charset="0"/>
                </a:rPr>
                <a:t>A KIND</a:t>
              </a:r>
              <a:endParaRPr lang="en-US" dirty="0">
                <a:solidFill>
                  <a:srgbClr val="0071AD"/>
                </a:solidFill>
                <a:latin typeface="Trebuchet MS" charset="0"/>
                <a:ea typeface="Trebuchet MS" charset="0"/>
                <a:cs typeface="Trebuchet MS" charset="0"/>
              </a:endParaRPr>
            </a:p>
          </p:txBody>
        </p:sp>
      </p:grpSp>
      <p:grpSp>
        <p:nvGrpSpPr>
          <p:cNvPr id="26" name="Group 25"/>
          <p:cNvGrpSpPr/>
          <p:nvPr/>
        </p:nvGrpSpPr>
        <p:grpSpPr>
          <a:xfrm>
            <a:off x="1848073" y="3203795"/>
            <a:ext cx="1473300" cy="1473298"/>
            <a:chOff x="1848073" y="3203795"/>
            <a:chExt cx="1473300" cy="1473298"/>
          </a:xfrm>
        </p:grpSpPr>
        <p:sp>
          <p:nvSpPr>
            <p:cNvPr id="23" name="Oval 22"/>
            <p:cNvSpPr/>
            <p:nvPr/>
          </p:nvSpPr>
          <p:spPr>
            <a:xfrm>
              <a:off x="1848073" y="3203795"/>
              <a:ext cx="1473300" cy="1473298"/>
            </a:xfrm>
            <a:prstGeom prst="ellipse">
              <a:avLst/>
            </a:prstGeom>
            <a:gradFill>
              <a:gsLst>
                <a:gs pos="0">
                  <a:schemeClr val="bg1">
                    <a:lumMod val="75000"/>
                  </a:schemeClr>
                </a:gs>
                <a:gs pos="100000">
                  <a:schemeClr val="bg1"/>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1867636" y="3583805"/>
              <a:ext cx="1453737" cy="646331"/>
            </a:xfrm>
            <a:prstGeom prst="rect">
              <a:avLst/>
            </a:prstGeom>
            <a:noFill/>
          </p:spPr>
          <p:txBody>
            <a:bodyPr wrap="square" rtlCol="0">
              <a:spAutoFit/>
            </a:bodyPr>
            <a:lstStyle/>
            <a:p>
              <a:pPr algn="ctr">
                <a:spcBef>
                  <a:spcPts val="0"/>
                </a:spcBef>
              </a:pPr>
              <a:r>
                <a:rPr lang="en-US" b="1" dirty="0" smtClean="0">
                  <a:solidFill>
                    <a:srgbClr val="0071AD"/>
                  </a:solidFill>
                  <a:latin typeface="Trebuchet MS" charset="0"/>
                  <a:ea typeface="Trebuchet MS" charset="0"/>
                  <a:cs typeface="Trebuchet MS" charset="0"/>
                </a:rPr>
                <a:t>HIGH</a:t>
              </a:r>
              <a:r>
                <a:rPr lang="en-US" dirty="0" smtClean="0">
                  <a:solidFill>
                    <a:srgbClr val="0071AD"/>
                  </a:solidFill>
                  <a:latin typeface="Trebuchet MS" charset="0"/>
                  <a:ea typeface="Trebuchet MS" charset="0"/>
                  <a:cs typeface="Trebuchet MS" charset="0"/>
                </a:rPr>
                <a:t> IMPACT</a:t>
              </a:r>
              <a:endParaRPr lang="en-US" dirty="0">
                <a:solidFill>
                  <a:srgbClr val="0071AD"/>
                </a:solidFill>
                <a:latin typeface="Trebuchet MS" charset="0"/>
                <a:ea typeface="Trebuchet MS" charset="0"/>
                <a:cs typeface="Trebuchet MS" charset="0"/>
              </a:endParaRPr>
            </a:p>
          </p:txBody>
        </p:sp>
      </p:gr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38966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p:cNvSpPr txBox="1">
            <a:spLocks/>
          </p:cNvSpPr>
          <p:nvPr/>
        </p:nvSpPr>
        <p:spPr>
          <a:xfrm>
            <a:off x="457200" y="1134283"/>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r>
              <a:rPr lang="en-US" b="1" dirty="0" smtClean="0">
                <a:latin typeface="Trebuchet MS" charset="0"/>
                <a:ea typeface="Trebuchet MS" charset="0"/>
                <a:cs typeface="Trebuchet MS" charset="0"/>
              </a:rPr>
              <a:t>PARTNERSHIP</a:t>
            </a:r>
            <a:endParaRPr lang="en-US" b="1" dirty="0">
              <a:latin typeface="Trebuchet MS" charset="0"/>
              <a:ea typeface="Trebuchet MS" charset="0"/>
              <a:cs typeface="Trebuchet MS" charset="0"/>
            </a:endParaRPr>
          </a:p>
        </p:txBody>
      </p:sp>
      <p:sp>
        <p:nvSpPr>
          <p:cNvPr id="5" name="Content Placeholder 3"/>
          <p:cNvSpPr txBox="1">
            <a:spLocks/>
          </p:cNvSpPr>
          <p:nvPr/>
        </p:nvSpPr>
        <p:spPr>
          <a:xfrm>
            <a:off x="2931066" y="1991533"/>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latin typeface="Trebuchet MS" charset="0"/>
                <a:cs typeface="Trebuchet MS" charset="0"/>
              </a:rPr>
              <a:t>World-class leadership</a:t>
            </a:r>
            <a:endParaRPr lang="en-US" dirty="0">
              <a:solidFill>
                <a:schemeClr val="bg1"/>
              </a:solidFill>
              <a:latin typeface="Trebuchet MS" charset="0"/>
              <a:cs typeface="Trebuchet MS" charset="0"/>
            </a:endParaRPr>
          </a:p>
          <a:p>
            <a:r>
              <a:rPr lang="en-US" dirty="0" smtClean="0">
                <a:solidFill>
                  <a:schemeClr val="bg1"/>
                </a:solidFill>
                <a:latin typeface="Trebuchet MS" charset="0"/>
                <a:cs typeface="Trebuchet MS" charset="0"/>
              </a:rPr>
              <a:t>Financially strong and stable</a:t>
            </a:r>
            <a:endParaRPr lang="en-US" dirty="0">
              <a:solidFill>
                <a:schemeClr val="bg1"/>
              </a:solidFill>
              <a:latin typeface="Trebuchet MS" charset="0"/>
              <a:cs typeface="Trebuchet MS" charset="0"/>
            </a:endParaRPr>
          </a:p>
          <a:p>
            <a:r>
              <a:rPr lang="en-US" dirty="0" smtClean="0">
                <a:solidFill>
                  <a:schemeClr val="bg1"/>
                </a:solidFill>
                <a:latin typeface="Trebuchet MS" charset="0"/>
                <a:cs typeface="Trebuchet MS" charset="0"/>
              </a:rPr>
              <a:t>International Presence</a:t>
            </a:r>
            <a:endParaRPr lang="en-US" dirty="0">
              <a:solidFill>
                <a:schemeClr val="bg1"/>
              </a:solidFill>
              <a:latin typeface="Trebuchet MS" charset="0"/>
              <a:cs typeface="Trebuchet MS" charset="0"/>
            </a:endParaRPr>
          </a:p>
          <a:p>
            <a:endParaRPr lang="en-US" dirty="0">
              <a:solidFill>
                <a:schemeClr val="bg1"/>
              </a:solidFill>
              <a:latin typeface="Trebuchet MS" charset="0"/>
              <a:cs typeface="Trebuchet MS" charset="0"/>
            </a:endParaRPr>
          </a:p>
        </p:txBody>
      </p:sp>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9090029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5979"/>
            <a:ext cx="9144000" cy="857250"/>
          </a:xfrm>
        </p:spPr>
        <p:txBody>
          <a:bodyPr/>
          <a:lstStyle/>
          <a:p>
            <a:r>
              <a:rPr lang="en-US" b="1" spc="300" dirty="0" smtClean="0"/>
              <a:t>SCIENTIFIC</a:t>
            </a:r>
            <a:r>
              <a:rPr lang="en-US" spc="300" dirty="0" smtClean="0"/>
              <a:t> VALIDATION</a:t>
            </a:r>
            <a:endParaRPr lang="en-US" spc="300" dirty="0"/>
          </a:p>
        </p:txBody>
      </p:sp>
      <p:grpSp>
        <p:nvGrpSpPr>
          <p:cNvPr id="6" name="Group 5"/>
          <p:cNvGrpSpPr/>
          <p:nvPr/>
        </p:nvGrpSpPr>
        <p:grpSpPr>
          <a:xfrm>
            <a:off x="1122001" y="1198869"/>
            <a:ext cx="7163545" cy="3988423"/>
            <a:chOff x="152786" y="1522913"/>
            <a:chExt cx="4587721" cy="2830509"/>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951" y="1522914"/>
              <a:ext cx="953330" cy="1428250"/>
            </a:xfrm>
            <a:prstGeom prst="rect">
              <a:avLst/>
            </a:prstGeom>
            <a:ln w="3175">
              <a:noFill/>
            </a:ln>
            <a:effectLst>
              <a:outerShdw blurRad="50800" dist="25400" dir="2700000" algn="tl" rotWithShape="0">
                <a:prstClr val="black">
                  <a:alpha val="25000"/>
                </a:prstClr>
              </a:outerShdw>
            </a:effectLst>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58883" y="1522913"/>
              <a:ext cx="912697" cy="1441979"/>
            </a:xfrm>
            <a:prstGeom prst="rect">
              <a:avLst/>
            </a:prstGeom>
            <a:ln w="3175">
              <a:noFill/>
            </a:ln>
            <a:effectLst>
              <a:outerShdw blurRad="50800" dist="25400" dir="2700000" algn="tl" rotWithShape="0">
                <a:prstClr val="black">
                  <a:alpha val="25000"/>
                </a:prstClr>
              </a:outerShdw>
            </a:effectLst>
          </p:spPr>
        </p:pic>
        <p:pic>
          <p:nvPicPr>
            <p:cNvPr id="5" name="Picture 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90182" y="1522913"/>
              <a:ext cx="1158222" cy="1428251"/>
            </a:xfrm>
            <a:prstGeom prst="rect">
              <a:avLst/>
            </a:prstGeom>
            <a:ln w="3175">
              <a:noFill/>
            </a:ln>
            <a:effectLst>
              <a:outerShdw blurRad="50800" dist="25400" dir="2700000" algn="tl" rotWithShape="0">
                <a:prstClr val="black">
                  <a:alpha val="25000"/>
                </a:prstClr>
              </a:outerShdw>
            </a:effectLst>
          </p:spPr>
        </p:pic>
        <p:sp>
          <p:nvSpPr>
            <p:cNvPr id="8" name="Content Placeholder 3"/>
            <p:cNvSpPr txBox="1">
              <a:spLocks/>
            </p:cNvSpPr>
            <p:nvPr/>
          </p:nvSpPr>
          <p:spPr>
            <a:xfrm>
              <a:off x="152786" y="3275884"/>
              <a:ext cx="4587721" cy="1077538"/>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latin typeface="Trebuchet MS" charset="0"/>
                  <a:cs typeface="Trebuchet MS" charset="0"/>
                </a:rPr>
                <a:t>One of the fastest growing fields of scientific research</a:t>
              </a:r>
            </a:p>
            <a:p>
              <a:r>
                <a:rPr lang="en-US" dirty="0" smtClean="0">
                  <a:latin typeface="Trebuchet MS" charset="0"/>
                  <a:cs typeface="Trebuchet MS" charset="0"/>
                </a:rPr>
                <a:t>10,000</a:t>
              </a:r>
              <a:r>
                <a:rPr lang="en-US" dirty="0">
                  <a:latin typeface="Trebuchet MS" charset="0"/>
                  <a:cs typeface="Trebuchet MS" charset="0"/>
                </a:rPr>
                <a:t>+ </a:t>
              </a:r>
              <a:r>
                <a:rPr lang="en-US" dirty="0" smtClean="0">
                  <a:latin typeface="Trebuchet MS" charset="0"/>
                  <a:cs typeface="Trebuchet MS" charset="0"/>
                </a:rPr>
                <a:t>peer-reviewed </a:t>
              </a:r>
              <a:r>
                <a:rPr lang="en-US" dirty="0">
                  <a:latin typeface="Trebuchet MS" charset="0"/>
                  <a:cs typeface="Trebuchet MS" charset="0"/>
                </a:rPr>
                <a:t>articles published </a:t>
              </a:r>
              <a:r>
                <a:rPr lang="en-US" dirty="0" smtClean="0">
                  <a:latin typeface="Trebuchet MS" charset="0"/>
                  <a:cs typeface="Trebuchet MS" charset="0"/>
                </a:rPr>
                <a:t>on redox signaling</a:t>
              </a:r>
              <a:endParaRPr lang="en-US" dirty="0">
                <a:latin typeface="Trebuchet MS" charset="0"/>
                <a:cs typeface="Trebuchet MS" charset="0"/>
              </a:endParaRPr>
            </a:p>
          </p:txBody>
        </p:sp>
      </p:grpSp>
    </p:spTree>
    <p:extLst>
      <p:ext uri="{BB962C8B-B14F-4D97-AF65-F5344CB8AC3E}">
        <p14:creationId xmlns:p14="http://schemas.microsoft.com/office/powerpoint/2010/main" val="84318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ASEA SENIOR </a:t>
            </a:r>
            <a:r>
              <a:rPr lang="en-US" dirty="0" smtClean="0"/>
              <a:t>LEADERSHIP</a:t>
            </a:r>
            <a:endParaRPr lang="en-US" sz="1600" dirty="0"/>
          </a:p>
        </p:txBody>
      </p:sp>
      <p:grpSp>
        <p:nvGrpSpPr>
          <p:cNvPr id="55" name="Group 54"/>
          <p:cNvGrpSpPr/>
          <p:nvPr/>
        </p:nvGrpSpPr>
        <p:grpSpPr>
          <a:xfrm>
            <a:off x="2481353" y="1059976"/>
            <a:ext cx="4162462" cy="1720587"/>
            <a:chOff x="2481353" y="1059976"/>
            <a:chExt cx="4162462" cy="1720587"/>
          </a:xfrm>
        </p:grpSpPr>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1353" y="1063229"/>
              <a:ext cx="1082962" cy="1353702"/>
            </a:xfrm>
            <a:prstGeom prst="rect">
              <a:avLst/>
            </a:prstGeom>
            <a:ln w="12700">
              <a:solidFill>
                <a:srgbClr val="5F5F5F"/>
              </a:solidFill>
            </a:ln>
            <a:effectLst/>
          </p:spPr>
        </p:pic>
        <p:sp>
          <p:nvSpPr>
            <p:cNvPr id="7" name="TextBox 6"/>
            <p:cNvSpPr txBox="1"/>
            <p:nvPr/>
          </p:nvSpPr>
          <p:spPr>
            <a:xfrm>
              <a:off x="2481353" y="2442009"/>
              <a:ext cx="1082962" cy="338554"/>
            </a:xfrm>
            <a:prstGeom prst="rect">
              <a:avLst/>
            </a:prstGeom>
            <a:noFill/>
          </p:spPr>
          <p:txBody>
            <a:bodyPr wrap="square" rtlCol="0">
              <a:spAutoFit/>
            </a:bodyPr>
            <a:lstStyle/>
            <a:p>
              <a:pPr algn="ctr" defTabSz="457200" eaLnBrk="1" fontAlgn="auto" hangingPunct="1">
                <a:spcBef>
                  <a:spcPts val="0"/>
                </a:spcBef>
                <a:spcAft>
                  <a:spcPts val="0"/>
                </a:spcAft>
              </a:pPr>
              <a:r>
                <a:rPr lang="en-US" sz="900" b="1" dirty="0" smtClean="0">
                  <a:solidFill>
                    <a:srgbClr val="6C6C6C"/>
                  </a:solidFill>
                  <a:latin typeface="Trebuchet MS" charset="0"/>
                  <a:ea typeface="Trebuchet MS" charset="0"/>
                  <a:cs typeface="Trebuchet MS" charset="0"/>
                </a:rPr>
                <a:t>Charles Funke</a:t>
              </a:r>
            </a:p>
            <a:p>
              <a:pPr algn="ctr" defTabSz="457200" eaLnBrk="1" fontAlgn="auto" hangingPunct="1">
                <a:spcBef>
                  <a:spcPts val="0"/>
                </a:spcBef>
                <a:spcAft>
                  <a:spcPts val="0"/>
                </a:spcAft>
              </a:pPr>
              <a:r>
                <a:rPr lang="en-US" sz="700" dirty="0" smtClean="0">
                  <a:solidFill>
                    <a:srgbClr val="6C6C6C"/>
                  </a:solidFill>
                  <a:latin typeface="Trebuchet MS" charset="0"/>
                  <a:ea typeface="Trebuchet MS" charset="0"/>
                  <a:cs typeface="Trebuchet MS" charset="0"/>
                </a:rPr>
                <a:t>CEO</a:t>
              </a:r>
              <a:endParaRPr lang="en-US" sz="700" dirty="0">
                <a:solidFill>
                  <a:srgbClr val="6C6C6C"/>
                </a:solidFill>
                <a:latin typeface="Trebuchet MS" charset="0"/>
                <a:ea typeface="Trebuchet MS" charset="0"/>
                <a:cs typeface="Trebuchet MS" charset="0"/>
              </a:endParaRPr>
            </a:p>
          </p:txBody>
        </p:sp>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5721" y="1063145"/>
              <a:ext cx="1082711" cy="1353389"/>
            </a:xfrm>
            <a:prstGeom prst="rect">
              <a:avLst/>
            </a:prstGeom>
            <a:ln w="12700">
              <a:solidFill>
                <a:srgbClr val="5F5F5F"/>
              </a:solidFill>
            </a:ln>
            <a:effectLst/>
          </p:spPr>
        </p:pic>
        <p:sp>
          <p:nvSpPr>
            <p:cNvPr id="10" name="TextBox 9"/>
            <p:cNvSpPr txBox="1"/>
            <p:nvPr/>
          </p:nvSpPr>
          <p:spPr>
            <a:xfrm>
              <a:off x="4035721" y="2440602"/>
              <a:ext cx="1082962" cy="338554"/>
            </a:xfrm>
            <a:prstGeom prst="rect">
              <a:avLst/>
            </a:prstGeom>
            <a:noFill/>
          </p:spPr>
          <p:txBody>
            <a:bodyPr wrap="square" rtlCol="0">
              <a:spAutoFit/>
            </a:bodyPr>
            <a:lstStyle/>
            <a:p>
              <a:pPr algn="ctr" defTabSz="457200" eaLnBrk="1" fontAlgn="auto" hangingPunct="1">
                <a:spcBef>
                  <a:spcPts val="0"/>
                </a:spcBef>
                <a:spcAft>
                  <a:spcPts val="0"/>
                </a:spcAft>
              </a:pPr>
              <a:r>
                <a:rPr lang="en-US" sz="900" b="1" dirty="0" smtClean="0">
                  <a:solidFill>
                    <a:srgbClr val="6C6C6C"/>
                  </a:solidFill>
                  <a:latin typeface="Trebuchet MS" charset="0"/>
                  <a:ea typeface="Trebuchet MS" charset="0"/>
                  <a:cs typeface="Trebuchet MS" charset="0"/>
                </a:rPr>
                <a:t>Jarom Webb</a:t>
              </a:r>
            </a:p>
            <a:p>
              <a:pPr algn="ctr" defTabSz="457200" eaLnBrk="1" fontAlgn="auto" hangingPunct="1">
                <a:spcBef>
                  <a:spcPts val="0"/>
                </a:spcBef>
                <a:spcAft>
                  <a:spcPts val="0"/>
                </a:spcAft>
              </a:pPr>
              <a:r>
                <a:rPr lang="en-US" sz="700" dirty="0" smtClean="0">
                  <a:solidFill>
                    <a:srgbClr val="6C6C6C"/>
                  </a:solidFill>
                  <a:latin typeface="Trebuchet MS" charset="0"/>
                  <a:ea typeface="Trebuchet MS" charset="0"/>
                  <a:cs typeface="Trebuchet MS" charset="0"/>
                </a:rPr>
                <a:t>President</a:t>
              </a:r>
              <a:endParaRPr lang="en-US" sz="700" dirty="0">
                <a:solidFill>
                  <a:srgbClr val="6C6C6C"/>
                </a:solidFill>
                <a:latin typeface="Trebuchet MS" charset="0"/>
                <a:ea typeface="Trebuchet MS" charset="0"/>
                <a:cs typeface="Trebuchet MS" charset="0"/>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54509" y="1059976"/>
              <a:ext cx="1085180" cy="1356474"/>
            </a:xfrm>
            <a:prstGeom prst="rect">
              <a:avLst/>
            </a:prstGeom>
            <a:ln w="12700">
              <a:solidFill>
                <a:srgbClr val="5F5F5F"/>
              </a:solidFill>
            </a:ln>
            <a:effectLst/>
          </p:spPr>
        </p:pic>
        <p:sp>
          <p:nvSpPr>
            <p:cNvPr id="13" name="TextBox 12"/>
            <p:cNvSpPr txBox="1"/>
            <p:nvPr/>
          </p:nvSpPr>
          <p:spPr>
            <a:xfrm>
              <a:off x="5560853" y="2424199"/>
              <a:ext cx="1082962" cy="338554"/>
            </a:xfrm>
            <a:prstGeom prst="rect">
              <a:avLst/>
            </a:prstGeom>
            <a:noFill/>
          </p:spPr>
          <p:txBody>
            <a:bodyPr wrap="square" rtlCol="0">
              <a:spAutoFit/>
            </a:bodyPr>
            <a:lstStyle/>
            <a:p>
              <a:pPr algn="ctr" defTabSz="457200" eaLnBrk="1" fontAlgn="auto" hangingPunct="1">
                <a:spcBef>
                  <a:spcPts val="0"/>
                </a:spcBef>
                <a:spcAft>
                  <a:spcPts val="0"/>
                </a:spcAft>
              </a:pPr>
              <a:r>
                <a:rPr lang="en-US" sz="900" b="1" dirty="0" smtClean="0">
                  <a:solidFill>
                    <a:srgbClr val="6C6C6C"/>
                  </a:solidFill>
                  <a:latin typeface="Trebuchet MS" charset="0"/>
                  <a:ea typeface="Trebuchet MS" charset="0"/>
                  <a:cs typeface="Trebuchet MS" charset="0"/>
                </a:rPr>
                <a:t>Kurt Richards</a:t>
              </a:r>
            </a:p>
            <a:p>
              <a:pPr algn="ctr" defTabSz="457200" eaLnBrk="1" fontAlgn="auto" hangingPunct="1">
                <a:spcBef>
                  <a:spcPts val="0"/>
                </a:spcBef>
                <a:spcAft>
                  <a:spcPts val="0"/>
                </a:spcAft>
              </a:pPr>
              <a:r>
                <a:rPr lang="en-US" sz="700" dirty="0" smtClean="0">
                  <a:solidFill>
                    <a:srgbClr val="6C6C6C"/>
                  </a:solidFill>
                  <a:latin typeface="Trebuchet MS" charset="0"/>
                  <a:ea typeface="Trebuchet MS" charset="0"/>
                  <a:cs typeface="Trebuchet MS" charset="0"/>
                </a:rPr>
                <a:t>Executive VP</a:t>
              </a:r>
              <a:endParaRPr lang="en-US" sz="700" dirty="0">
                <a:solidFill>
                  <a:srgbClr val="6C6C6C"/>
                </a:solidFill>
                <a:latin typeface="Trebuchet MS" charset="0"/>
                <a:ea typeface="Trebuchet MS" charset="0"/>
                <a:cs typeface="Trebuchet MS" charset="0"/>
              </a:endParaRPr>
            </a:p>
          </p:txBody>
        </p:sp>
      </p:grpSp>
      <p:sp>
        <p:nvSpPr>
          <p:cNvPr id="53" name="Content Placeholder 3"/>
          <p:cNvSpPr>
            <a:spLocks noGrp="1"/>
          </p:cNvSpPr>
          <p:nvPr>
            <p:ph sz="quarter" idx="11"/>
          </p:nvPr>
        </p:nvSpPr>
        <p:spPr>
          <a:xfrm>
            <a:off x="1335047" y="4389244"/>
            <a:ext cx="6484058" cy="869385"/>
          </a:xfrm>
        </p:spPr>
        <p:txBody>
          <a:bodyPr>
            <a:noAutofit/>
          </a:bodyPr>
          <a:lstStyle/>
          <a:p>
            <a:pPr marL="0" indent="0" algn="ctr">
              <a:buNone/>
            </a:pPr>
            <a:r>
              <a:rPr lang="en-US" dirty="0"/>
              <a:t>2</a:t>
            </a:r>
            <a:r>
              <a:rPr lang="en-US" dirty="0" smtClean="0"/>
              <a:t>00</a:t>
            </a:r>
            <a:r>
              <a:rPr lang="en-US" dirty="0"/>
              <a:t>+ years of industry </a:t>
            </a:r>
            <a:r>
              <a:rPr lang="en-US" dirty="0" smtClean="0"/>
              <a:t>experience </a:t>
            </a:r>
            <a:endParaRPr lang="en-US" dirty="0"/>
          </a:p>
        </p:txBody>
      </p:sp>
      <p:grpSp>
        <p:nvGrpSpPr>
          <p:cNvPr id="3" name="Group 2"/>
          <p:cNvGrpSpPr/>
          <p:nvPr/>
        </p:nvGrpSpPr>
        <p:grpSpPr>
          <a:xfrm>
            <a:off x="102540" y="2900709"/>
            <a:ext cx="8972269" cy="1398751"/>
            <a:chOff x="102540" y="2900709"/>
            <a:chExt cx="8972269" cy="1398751"/>
          </a:xfrm>
        </p:grpSpPr>
        <p:pic>
          <p:nvPicPr>
            <p:cNvPr id="48" name="Picture 4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628900" y="2900709"/>
              <a:ext cx="668971" cy="1007586"/>
            </a:xfrm>
            <a:prstGeom prst="rect">
              <a:avLst/>
            </a:prstGeom>
            <a:noFill/>
            <a:ln w="12700">
              <a:solidFill>
                <a:srgbClr val="5F5F5F"/>
              </a:solidFill>
            </a:ln>
            <a:effectLst>
              <a:softEdge rad="0"/>
            </a:effectLst>
          </p:spPr>
        </p:pic>
        <p:pic>
          <p:nvPicPr>
            <p:cNvPr id="45" name="Picture 4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876101" y="2900709"/>
              <a:ext cx="671148" cy="1006723"/>
            </a:xfrm>
            <a:prstGeom prst="rect">
              <a:avLst/>
            </a:prstGeom>
            <a:ln w="12700">
              <a:solidFill>
                <a:srgbClr val="5F5F5F"/>
              </a:solidFill>
            </a:ln>
            <a:effectLst>
              <a:softEdge rad="0"/>
            </a:effectLst>
          </p:spPr>
        </p:pic>
        <p:pic>
          <p:nvPicPr>
            <p:cNvPr id="42" name="Picture 4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23346" y="2900710"/>
              <a:ext cx="671104" cy="1006656"/>
            </a:xfrm>
            <a:prstGeom prst="rect">
              <a:avLst/>
            </a:prstGeom>
            <a:ln w="12700">
              <a:solidFill>
                <a:srgbClr val="5F5F5F"/>
              </a:solidFill>
            </a:ln>
            <a:effectLst>
              <a:softEdge rad="0"/>
            </a:effectLst>
          </p:spPr>
        </p:pic>
        <p:pic>
          <p:nvPicPr>
            <p:cNvPr id="39" name="Picture 3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bwMode="auto">
            <a:xfrm>
              <a:off x="5370074" y="2900709"/>
              <a:ext cx="671621" cy="1007587"/>
            </a:xfrm>
            <a:prstGeom prst="rect">
              <a:avLst/>
            </a:prstGeom>
            <a:noFill/>
            <a:ln w="12700">
              <a:solidFill>
                <a:srgbClr val="5F5F5F"/>
              </a:solidFill>
            </a:ln>
            <a:effectLst>
              <a:softEdge rad="0"/>
            </a:effectLst>
          </p:spPr>
        </p:pic>
        <p:pic>
          <p:nvPicPr>
            <p:cNvPr id="30" name="Picture 2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617317" y="2900709"/>
              <a:ext cx="671106" cy="1006482"/>
            </a:xfrm>
            <a:prstGeom prst="rect">
              <a:avLst/>
            </a:prstGeom>
            <a:ln w="12700">
              <a:solidFill>
                <a:srgbClr val="5F5F5F"/>
              </a:solidFill>
            </a:ln>
            <a:effectLst>
              <a:softEdge rad="0"/>
            </a:effectLst>
          </p:spPr>
        </p:pic>
        <p:pic>
          <p:nvPicPr>
            <p:cNvPr id="52" name="Picture 5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bwMode="auto">
            <a:xfrm>
              <a:off x="3867321" y="2900709"/>
              <a:ext cx="668345" cy="1005350"/>
            </a:xfrm>
            <a:prstGeom prst="rect">
              <a:avLst/>
            </a:prstGeom>
            <a:noFill/>
            <a:ln w="12700">
              <a:solidFill>
                <a:srgbClr val="5F5F5F"/>
              </a:solidFill>
            </a:ln>
            <a:effectLst>
              <a:softEdge rad="0"/>
            </a:effectLst>
          </p:spPr>
        </p:pic>
        <p:pic>
          <p:nvPicPr>
            <p:cNvPr id="33" name="Picture 3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bwMode="auto">
            <a:xfrm>
              <a:off x="3113946" y="2900709"/>
              <a:ext cx="671724" cy="1007586"/>
            </a:xfrm>
            <a:prstGeom prst="rect">
              <a:avLst/>
            </a:prstGeom>
            <a:noFill/>
            <a:ln w="12700">
              <a:solidFill>
                <a:srgbClr val="5F5F5F"/>
              </a:solidFill>
            </a:ln>
            <a:effectLst>
              <a:softEdge rad="0"/>
            </a:effectLst>
          </p:spPr>
        </p:pic>
        <p:pic>
          <p:nvPicPr>
            <p:cNvPr id="27" name="Picture 2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2360662" y="2900783"/>
              <a:ext cx="671633" cy="1007449"/>
            </a:xfrm>
            <a:prstGeom prst="rect">
              <a:avLst/>
            </a:prstGeom>
            <a:ln w="12700">
              <a:solidFill>
                <a:srgbClr val="5F5F5F"/>
              </a:solidFill>
            </a:ln>
            <a:effectLst>
              <a:softEdge rad="0"/>
            </a:effectLst>
          </p:spPr>
        </p:pic>
        <p:pic>
          <p:nvPicPr>
            <p:cNvPr id="21" name="Picture 20"/>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608778" y="2900709"/>
              <a:ext cx="670233" cy="1005350"/>
            </a:xfrm>
            <a:prstGeom prst="rect">
              <a:avLst/>
            </a:prstGeom>
            <a:ln w="12700">
              <a:solidFill>
                <a:srgbClr val="5F5F5F"/>
              </a:solidFill>
            </a:ln>
            <a:effectLst>
              <a:softEdge rad="0"/>
            </a:effectLst>
          </p:spPr>
        </p:pic>
        <p:pic>
          <p:nvPicPr>
            <p:cNvPr id="18" name="Picture 17"/>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855915" y="2900710"/>
              <a:ext cx="671212" cy="1006818"/>
            </a:xfrm>
            <a:prstGeom prst="rect">
              <a:avLst/>
            </a:prstGeom>
            <a:ln w="12700">
              <a:solidFill>
                <a:srgbClr val="5F5F5F"/>
              </a:solidFill>
            </a:ln>
            <a:effectLst>
              <a:softEdge rad="0"/>
            </a:effectLst>
          </p:spPr>
        </p:pic>
        <p:pic>
          <p:nvPicPr>
            <p:cNvPr id="15" name="Picture 14"/>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102540" y="2900709"/>
              <a:ext cx="671724" cy="1007586"/>
            </a:xfrm>
            <a:prstGeom prst="rect">
              <a:avLst/>
            </a:prstGeom>
            <a:ln w="12700">
              <a:solidFill>
                <a:srgbClr val="5F5F5F"/>
              </a:solidFill>
            </a:ln>
            <a:effectLst>
              <a:softEdge rad="0"/>
            </a:effectLst>
          </p:spPr>
        </p:pic>
        <p:sp>
          <p:nvSpPr>
            <p:cNvPr id="16" name="TextBox 15"/>
            <p:cNvSpPr txBox="1"/>
            <p:nvPr/>
          </p:nvSpPr>
          <p:spPr>
            <a:xfrm>
              <a:off x="109879"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Craig Dalley</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Senior VP of Sales</a:t>
              </a:r>
              <a:endParaRPr lang="en-US" sz="400" dirty="0">
                <a:solidFill>
                  <a:srgbClr val="6C6C6C"/>
                </a:solidFill>
                <a:latin typeface="Trebuchet MS" charset="0"/>
                <a:ea typeface="Trebuchet MS" charset="0"/>
                <a:cs typeface="Trebuchet MS" charset="0"/>
              </a:endParaRPr>
            </a:p>
          </p:txBody>
        </p:sp>
        <p:sp>
          <p:nvSpPr>
            <p:cNvPr id="19" name="TextBox 18"/>
            <p:cNvSpPr txBox="1"/>
            <p:nvPr/>
          </p:nvSpPr>
          <p:spPr>
            <a:xfrm>
              <a:off x="851857" y="3930128"/>
              <a:ext cx="671018" cy="307777"/>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Scott Aldred</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Senior VP of Global Operations</a:t>
              </a:r>
              <a:endParaRPr lang="en-US" sz="400" dirty="0">
                <a:solidFill>
                  <a:srgbClr val="6C6C6C"/>
                </a:solidFill>
                <a:latin typeface="Trebuchet MS" charset="0"/>
                <a:ea typeface="Trebuchet MS" charset="0"/>
                <a:cs typeface="Trebuchet MS" charset="0"/>
              </a:endParaRPr>
            </a:p>
          </p:txBody>
        </p:sp>
        <p:sp>
          <p:nvSpPr>
            <p:cNvPr id="22" name="TextBox 21"/>
            <p:cNvSpPr txBox="1"/>
            <p:nvPr/>
          </p:nvSpPr>
          <p:spPr>
            <a:xfrm>
              <a:off x="1613040"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Karen Reilley</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Regional Sales VP</a:t>
              </a:r>
              <a:endParaRPr lang="en-US" sz="400" dirty="0">
                <a:solidFill>
                  <a:srgbClr val="6C6C6C"/>
                </a:solidFill>
                <a:latin typeface="Trebuchet MS" charset="0"/>
                <a:ea typeface="Trebuchet MS" charset="0"/>
                <a:cs typeface="Trebuchet MS" charset="0"/>
              </a:endParaRPr>
            </a:p>
          </p:txBody>
        </p:sp>
        <p:sp>
          <p:nvSpPr>
            <p:cNvPr id="28" name="TextBox 27"/>
            <p:cNvSpPr txBox="1"/>
            <p:nvPr/>
          </p:nvSpPr>
          <p:spPr>
            <a:xfrm>
              <a:off x="2368659"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Justin Wilson</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Regional VP Europe</a:t>
              </a:r>
              <a:endParaRPr lang="en-US" sz="400" dirty="0">
                <a:solidFill>
                  <a:srgbClr val="6C6C6C"/>
                </a:solidFill>
                <a:latin typeface="Trebuchet MS" charset="0"/>
                <a:ea typeface="Trebuchet MS" charset="0"/>
                <a:cs typeface="Trebuchet MS" charset="0"/>
              </a:endParaRPr>
            </a:p>
          </p:txBody>
        </p:sp>
        <p:sp>
          <p:nvSpPr>
            <p:cNvPr id="31" name="TextBox 30"/>
            <p:cNvSpPr txBox="1"/>
            <p:nvPr/>
          </p:nvSpPr>
          <p:spPr>
            <a:xfrm>
              <a:off x="4623424"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Ben Tyler</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Corporate Counsel</a:t>
              </a:r>
              <a:endParaRPr lang="en-US" sz="400" dirty="0">
                <a:solidFill>
                  <a:srgbClr val="6C6C6C"/>
                </a:solidFill>
                <a:latin typeface="Trebuchet MS" charset="0"/>
                <a:ea typeface="Trebuchet MS" charset="0"/>
                <a:cs typeface="Trebuchet MS" charset="0"/>
              </a:endParaRPr>
            </a:p>
          </p:txBody>
        </p:sp>
        <p:sp>
          <p:nvSpPr>
            <p:cNvPr id="40" name="TextBox 39"/>
            <p:cNvSpPr txBox="1"/>
            <p:nvPr/>
          </p:nvSpPr>
          <p:spPr>
            <a:xfrm>
              <a:off x="5379675" y="3930128"/>
              <a:ext cx="671018" cy="369332"/>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Adolfo Avalos</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Managing Director</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of International Expansion</a:t>
              </a:r>
              <a:endParaRPr lang="en-US" sz="400" dirty="0">
                <a:solidFill>
                  <a:srgbClr val="6C6C6C"/>
                </a:solidFill>
                <a:latin typeface="Trebuchet MS" charset="0"/>
                <a:ea typeface="Trebuchet MS" charset="0"/>
                <a:cs typeface="Trebuchet MS" charset="0"/>
              </a:endParaRPr>
            </a:p>
          </p:txBody>
        </p:sp>
        <p:sp>
          <p:nvSpPr>
            <p:cNvPr id="43" name="TextBox 42"/>
            <p:cNvSpPr txBox="1"/>
            <p:nvPr/>
          </p:nvSpPr>
          <p:spPr>
            <a:xfrm>
              <a:off x="6137889" y="3930128"/>
              <a:ext cx="671018" cy="307777"/>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Becky Cox</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Managing Director </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of Marketing</a:t>
              </a:r>
              <a:endParaRPr lang="en-US" sz="400" dirty="0">
                <a:solidFill>
                  <a:srgbClr val="6C6C6C"/>
                </a:solidFill>
                <a:latin typeface="Trebuchet MS" charset="0"/>
                <a:ea typeface="Trebuchet MS" charset="0"/>
                <a:cs typeface="Trebuchet MS" charset="0"/>
              </a:endParaRPr>
            </a:p>
          </p:txBody>
        </p:sp>
        <p:sp>
          <p:nvSpPr>
            <p:cNvPr id="46" name="TextBox 45"/>
            <p:cNvSpPr txBox="1"/>
            <p:nvPr/>
          </p:nvSpPr>
          <p:spPr>
            <a:xfrm>
              <a:off x="6873371" y="3930128"/>
              <a:ext cx="671018" cy="307777"/>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Bob Freeze</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Managing Director</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 of Public Relations</a:t>
              </a:r>
              <a:endParaRPr lang="en-US" sz="400" dirty="0">
                <a:solidFill>
                  <a:srgbClr val="6C6C6C"/>
                </a:solidFill>
                <a:latin typeface="Trebuchet MS" charset="0"/>
                <a:ea typeface="Trebuchet MS" charset="0"/>
                <a:cs typeface="Trebuchet MS" charset="0"/>
              </a:endParaRPr>
            </a:p>
          </p:txBody>
        </p:sp>
        <p:sp>
          <p:nvSpPr>
            <p:cNvPr id="49" name="TextBox 48"/>
            <p:cNvSpPr txBox="1"/>
            <p:nvPr/>
          </p:nvSpPr>
          <p:spPr>
            <a:xfrm>
              <a:off x="7622912" y="3930128"/>
              <a:ext cx="695292" cy="369332"/>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Karl Anderson</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Senior Director </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of International Operations</a:t>
              </a:r>
              <a:endParaRPr lang="en-US" sz="400" dirty="0">
                <a:solidFill>
                  <a:srgbClr val="6C6C6C"/>
                </a:solidFill>
                <a:latin typeface="Trebuchet MS" charset="0"/>
                <a:ea typeface="Trebuchet MS" charset="0"/>
                <a:cs typeface="Trebuchet MS" charset="0"/>
              </a:endParaRPr>
            </a:p>
          </p:txBody>
        </p:sp>
        <p:sp>
          <p:nvSpPr>
            <p:cNvPr id="50" name="TextBox 49"/>
            <p:cNvSpPr txBox="1"/>
            <p:nvPr/>
          </p:nvSpPr>
          <p:spPr>
            <a:xfrm>
              <a:off x="3115592"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Steve Davis</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VP of Global IT</a:t>
              </a:r>
              <a:endParaRPr lang="en-US" sz="400" dirty="0">
                <a:solidFill>
                  <a:srgbClr val="6C6C6C"/>
                </a:solidFill>
                <a:latin typeface="Trebuchet MS" charset="0"/>
                <a:ea typeface="Trebuchet MS" charset="0"/>
                <a:cs typeface="Trebuchet MS" charset="0"/>
              </a:endParaRPr>
            </a:p>
          </p:txBody>
        </p:sp>
        <p:sp>
          <p:nvSpPr>
            <p:cNvPr id="51" name="TextBox 50"/>
            <p:cNvSpPr txBox="1"/>
            <p:nvPr/>
          </p:nvSpPr>
          <p:spPr>
            <a:xfrm>
              <a:off x="3869812" y="3930128"/>
              <a:ext cx="671018" cy="246221"/>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smtClean="0">
                  <a:solidFill>
                    <a:srgbClr val="6C6C6C"/>
                  </a:solidFill>
                  <a:latin typeface="Trebuchet MS" charset="0"/>
                  <a:ea typeface="Trebuchet MS" charset="0"/>
                  <a:cs typeface="Trebuchet MS" charset="0"/>
                </a:rPr>
                <a:t>Dave Wall</a:t>
              </a: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VP of Global Finance</a:t>
              </a:r>
              <a:endParaRPr lang="en-US" sz="400" dirty="0">
                <a:solidFill>
                  <a:srgbClr val="6C6C6C"/>
                </a:solidFill>
                <a:latin typeface="Trebuchet MS" charset="0"/>
                <a:ea typeface="Trebuchet MS" charset="0"/>
                <a:cs typeface="Trebuchet MS" charset="0"/>
              </a:endParaRPr>
            </a:p>
          </p:txBody>
        </p:sp>
        <p:pic>
          <p:nvPicPr>
            <p:cNvPr id="34" name="Picture 33"/>
            <p:cNvPicPr>
              <a:picLocks noChangeAspect="1"/>
            </p:cNvPicPr>
            <p:nvPr/>
          </p:nvPicPr>
          <p:blipFill rotWithShape="1">
            <a:blip r:embed="rId17" cstate="print">
              <a:extLst>
                <a:ext uri="{28A0092B-C50C-407E-A947-70E740481C1C}">
                  <a14:useLocalDpi xmlns:a14="http://schemas.microsoft.com/office/drawing/2010/main"/>
                </a:ext>
              </a:extLst>
            </a:blip>
            <a:srcRect l="11600" t="7224" r="14326" b="18703"/>
            <a:stretch/>
          </p:blipFill>
          <p:spPr bwMode="auto">
            <a:xfrm>
              <a:off x="8379517" y="2901871"/>
              <a:ext cx="668971" cy="1003456"/>
            </a:xfrm>
            <a:prstGeom prst="rect">
              <a:avLst/>
            </a:prstGeom>
            <a:noFill/>
            <a:ln w="12700">
              <a:solidFill>
                <a:srgbClr val="5F5F5F"/>
              </a:solidFill>
            </a:ln>
            <a:effectLst>
              <a:softEdge rad="0"/>
            </a:effectLst>
          </p:spPr>
        </p:pic>
        <p:sp>
          <p:nvSpPr>
            <p:cNvPr id="35" name="TextBox 34"/>
            <p:cNvSpPr txBox="1"/>
            <p:nvPr/>
          </p:nvSpPr>
          <p:spPr>
            <a:xfrm>
              <a:off x="8379517" y="3930128"/>
              <a:ext cx="695292" cy="307777"/>
            </a:xfrm>
            <a:prstGeom prst="rect">
              <a:avLst/>
            </a:prstGeom>
            <a:noFill/>
          </p:spPr>
          <p:txBody>
            <a:bodyPr wrap="square" rtlCol="0">
              <a:spAutoFit/>
            </a:bodyPr>
            <a:lstStyle/>
            <a:p>
              <a:pPr algn="ctr" defTabSz="457200" eaLnBrk="1" fontAlgn="auto" hangingPunct="1">
                <a:spcBef>
                  <a:spcPts val="0"/>
                </a:spcBef>
                <a:spcAft>
                  <a:spcPts val="0"/>
                </a:spcAft>
              </a:pPr>
              <a:r>
                <a:rPr lang="en-US" sz="600" dirty="0" err="1" smtClean="0">
                  <a:solidFill>
                    <a:srgbClr val="6C6C6C"/>
                  </a:solidFill>
                  <a:latin typeface="Trebuchet MS" charset="0"/>
                  <a:ea typeface="Trebuchet MS" charset="0"/>
                  <a:cs typeface="Trebuchet MS" charset="0"/>
                </a:rPr>
                <a:t>Duvan</a:t>
              </a:r>
              <a:r>
                <a:rPr lang="en-US" sz="600" dirty="0" smtClean="0">
                  <a:solidFill>
                    <a:srgbClr val="6C6C6C"/>
                  </a:solidFill>
                  <a:latin typeface="Trebuchet MS" charset="0"/>
                  <a:ea typeface="Trebuchet MS" charset="0"/>
                  <a:cs typeface="Trebuchet MS" charset="0"/>
                </a:rPr>
                <a:t> </a:t>
              </a:r>
              <a:r>
                <a:rPr lang="en-US" sz="600" dirty="0" err="1" smtClean="0">
                  <a:solidFill>
                    <a:srgbClr val="6C6C6C"/>
                  </a:solidFill>
                  <a:latin typeface="Trebuchet MS" charset="0"/>
                  <a:ea typeface="Trebuchet MS" charset="0"/>
                  <a:cs typeface="Trebuchet MS" charset="0"/>
                </a:rPr>
                <a:t>Botero</a:t>
              </a:r>
              <a:endParaRPr lang="en-US" sz="600" dirty="0" smtClean="0">
                <a:solidFill>
                  <a:srgbClr val="6C6C6C"/>
                </a:solidFill>
                <a:latin typeface="Trebuchet MS" charset="0"/>
                <a:ea typeface="Trebuchet MS" charset="0"/>
                <a:cs typeface="Trebuchet MS" charset="0"/>
              </a:endParaRPr>
            </a:p>
            <a:p>
              <a:pPr algn="ctr" defTabSz="457200" eaLnBrk="1" fontAlgn="auto" hangingPunct="1">
                <a:spcBef>
                  <a:spcPts val="0"/>
                </a:spcBef>
                <a:spcAft>
                  <a:spcPts val="0"/>
                </a:spcAft>
              </a:pPr>
              <a:r>
                <a:rPr lang="en-US" sz="400" dirty="0" smtClean="0">
                  <a:solidFill>
                    <a:srgbClr val="6C6C6C"/>
                  </a:solidFill>
                  <a:latin typeface="Trebuchet MS" charset="0"/>
                  <a:ea typeface="Trebuchet MS" charset="0"/>
                  <a:cs typeface="Trebuchet MS" charset="0"/>
                </a:rPr>
                <a:t>General Manager, Mexico</a:t>
              </a:r>
            </a:p>
          </p:txBody>
        </p:sp>
      </p:grpSp>
    </p:spTree>
    <p:extLst>
      <p:ext uri="{BB962C8B-B14F-4D97-AF65-F5344CB8AC3E}">
        <p14:creationId xmlns:p14="http://schemas.microsoft.com/office/powerpoint/2010/main" val="46067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wipe(left)">
                                      <p:cBhvr>
                                        <p:cTn id="7" dur="10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xEl>
                                              <p:pRg st="0" end="0"/>
                                            </p:txEl>
                                          </p:spTgt>
                                        </p:tgtEl>
                                        <p:attrNameLst>
                                          <p:attrName>style.visibility</p:attrName>
                                        </p:attrNameLst>
                                      </p:cBhvr>
                                      <p:to>
                                        <p:strVal val="visible"/>
                                      </p:to>
                                    </p:set>
                                    <p:animEffect transition="in" filter="fade">
                                      <p:cBhvr>
                                        <p:cTn id="17" dur="500"/>
                                        <p:tgtEl>
                                          <p:spTgt spid="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FINANCIALLY STRONG</a:t>
            </a:r>
            <a:r>
              <a:rPr lang="en-US" dirty="0" smtClean="0"/>
              <a:t> &amp; STABLE</a:t>
            </a:r>
            <a:endParaRPr lang="en-US" dirty="0"/>
          </a:p>
        </p:txBody>
      </p:sp>
      <p:pic>
        <p:nvPicPr>
          <p:cNvPr id="5" name="Content Placeholder 4"/>
          <p:cNvPicPr>
            <a:picLocks noGrp="1" noChangeAspect="1"/>
          </p:cNvPicPr>
          <p:nvPr>
            <p:ph sz="quarter" idx="10"/>
          </p:nvPr>
        </p:nvPicPr>
        <p:blipFill rotWithShape="1">
          <a:blip r:embed="rId3" cstate="screen">
            <a:extLst>
              <a:ext uri="{28A0092B-C50C-407E-A947-70E740481C1C}">
                <a14:useLocalDpi xmlns:a14="http://schemas.microsoft.com/office/drawing/2010/main"/>
              </a:ext>
            </a:extLst>
          </a:blip>
          <a:srcRect t="15745" r="293" b="17978"/>
          <a:stretch/>
        </p:blipFill>
        <p:spPr>
          <a:xfrm>
            <a:off x="773460" y="1164319"/>
            <a:ext cx="3502907" cy="1746507"/>
          </a:xfrm>
          <a:ln w="12700">
            <a:solidFill>
              <a:srgbClr val="6C6C6C"/>
            </a:solidFill>
          </a:ln>
        </p:spPr>
      </p:pic>
      <p:sp>
        <p:nvSpPr>
          <p:cNvPr id="4" name="Content Placeholder 3"/>
          <p:cNvSpPr>
            <a:spLocks noGrp="1"/>
          </p:cNvSpPr>
          <p:nvPr>
            <p:ph sz="quarter" idx="11"/>
          </p:nvPr>
        </p:nvSpPr>
        <p:spPr>
          <a:xfrm>
            <a:off x="4572000" y="1670477"/>
            <a:ext cx="4025788" cy="2480697"/>
          </a:xfrm>
        </p:spPr>
        <p:txBody>
          <a:bodyPr>
            <a:normAutofit/>
          </a:bodyPr>
          <a:lstStyle/>
          <a:p>
            <a:r>
              <a:rPr lang="en-US" dirty="0"/>
              <a:t>Profitable every year since inception</a:t>
            </a:r>
          </a:p>
          <a:p>
            <a:r>
              <a:rPr lang="en-US" dirty="0" smtClean="0"/>
              <a:t>Carries no debt</a:t>
            </a:r>
            <a:endParaRPr lang="en-US" dirty="0"/>
          </a:p>
          <a:p>
            <a:r>
              <a:rPr lang="en-US" dirty="0" smtClean="0"/>
              <a:t>Scalable infrastructure—</a:t>
            </a:r>
            <a:br>
              <a:rPr lang="en-US" dirty="0" smtClean="0"/>
            </a:br>
            <a:r>
              <a:rPr lang="en-US" dirty="0" smtClean="0"/>
              <a:t>capacity of $800 million</a:t>
            </a:r>
            <a:endParaRPr lang="en-US" dirty="0"/>
          </a:p>
          <a:p>
            <a:r>
              <a:rPr lang="en-US" dirty="0"/>
              <a:t>Highest quality </a:t>
            </a:r>
            <a:r>
              <a:rPr lang="en-US" dirty="0" smtClean="0"/>
              <a:t>standards (FDA registered, GMP, NSF compliant production facility)</a:t>
            </a:r>
            <a:endParaRPr lang="en-US" dirty="0"/>
          </a:p>
        </p:txBody>
      </p:sp>
      <p:pic>
        <p:nvPicPr>
          <p:cNvPr id="7" name="Content Placeholder 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4913" y="2925593"/>
            <a:ext cx="1742858" cy="1744472"/>
          </a:xfrm>
          <a:prstGeom prst="rect">
            <a:avLst/>
          </a:prstGeom>
          <a:ln w="12700">
            <a:solidFill>
              <a:srgbClr val="6C6C6C"/>
            </a:solidFill>
          </a:ln>
        </p:spPr>
      </p:pic>
      <p:pic>
        <p:nvPicPr>
          <p:cNvPr id="8" name="Content Placeholder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2054" y="2926400"/>
            <a:ext cx="1742859" cy="1742859"/>
          </a:xfrm>
          <a:prstGeom prst="rect">
            <a:avLst/>
          </a:prstGeom>
          <a:ln w="12700">
            <a:solidFill>
              <a:srgbClr val="6C6C6C"/>
            </a:solidFill>
          </a:ln>
        </p:spPr>
      </p:pic>
    </p:spTree>
    <p:extLst>
      <p:ext uri="{BB962C8B-B14F-4D97-AF65-F5344CB8AC3E}">
        <p14:creationId xmlns:p14="http://schemas.microsoft.com/office/powerpoint/2010/main" val="113946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500"/>
                                        <p:tgtEl>
                                          <p:spTgt spid="4">
                                            <p:txEl>
                                              <p:pRg st="0" end="0"/>
                                            </p:tx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500"/>
                                        <p:tgtEl>
                                          <p:spTgt spid="4">
                                            <p:txEl>
                                              <p:pRg st="1" end="1"/>
                                            </p:tx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up)">
                                      <p:cBhvr>
                                        <p:cTn id="15" dur="500"/>
                                        <p:tgtEl>
                                          <p:spTgt spid="4">
                                            <p:txEl>
                                              <p:pRg st="2" end="2"/>
                                            </p:tx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up)">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557"/>
            <a:ext cx="8229600" cy="857250"/>
          </a:xfrm>
        </p:spPr>
        <p:txBody>
          <a:bodyPr/>
          <a:lstStyle/>
          <a:p>
            <a:r>
              <a:rPr lang="en-US" b="1" dirty="0" smtClean="0"/>
              <a:t>ASEA MARKETS WORLDWIDE:</a:t>
            </a:r>
            <a:r>
              <a:rPr lang="en-US" dirty="0" smtClean="0"/>
              <a:t> 25</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2" y="952892"/>
            <a:ext cx="8229595" cy="4042656"/>
          </a:xfrm>
          <a:prstGeom prst="rect">
            <a:avLst/>
          </a:prstGeom>
          <a:blipFill>
            <a:blip r:embed="rId4" cstate="screen">
              <a:extLst>
                <a:ext uri="{28A0092B-C50C-407E-A947-70E740481C1C}">
                  <a14:useLocalDpi xmlns:a14="http://schemas.microsoft.com/office/drawing/2010/main"/>
                </a:ext>
              </a:extLst>
            </a:blip>
            <a:stretch>
              <a:fillRect/>
            </a:stretch>
          </a:blipFill>
        </p:spPr>
      </p:pic>
    </p:spTree>
    <p:extLst>
      <p:ext uri="{BB962C8B-B14F-4D97-AF65-F5344CB8AC3E}">
        <p14:creationId xmlns:p14="http://schemas.microsoft.com/office/powerpoint/2010/main" val="1049614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txBox="1">
            <a:spLocks/>
          </p:cNvSpPr>
          <p:nvPr/>
        </p:nvSpPr>
        <p:spPr>
          <a:xfrm>
            <a:off x="4661012" y="1200151"/>
            <a:ext cx="4025788" cy="339447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solidFill>
                <a:schemeClr val="bg1"/>
              </a:solidFill>
              <a:latin typeface="Trebuchet MS" charset="0"/>
              <a:cs typeface="Trebuchet MS" charset="0"/>
            </a:endParaRPr>
          </a:p>
        </p:txBody>
      </p:sp>
      <p:sp>
        <p:nvSpPr>
          <p:cNvPr id="5" name="Title 1"/>
          <p:cNvSpPr txBox="1">
            <a:spLocks/>
          </p:cNvSpPr>
          <p:nvPr/>
        </p:nvSpPr>
        <p:spPr>
          <a:xfrm>
            <a:off x="457200" y="1297015"/>
            <a:ext cx="8229600" cy="85725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chemeClr val="bg1"/>
                </a:solidFill>
                <a:latin typeface="Helvetica Light" charset="0"/>
                <a:ea typeface="Helvetica Light" charset="0"/>
                <a:cs typeface="Helvetica Light" charset="0"/>
              </a:defRPr>
            </a:lvl1pPr>
          </a:lstStyle>
          <a:p>
            <a:r>
              <a:rPr lang="en-US" b="1" dirty="0">
                <a:latin typeface="Trebuchet MS" charset="0"/>
                <a:ea typeface="Trebuchet MS" charset="0"/>
                <a:cs typeface="Trebuchet MS" charset="0"/>
              </a:rPr>
              <a:t>COMPENSATION</a:t>
            </a:r>
          </a:p>
        </p:txBody>
      </p:sp>
      <p:sp>
        <p:nvSpPr>
          <p:cNvPr id="6" name="Content Placeholder 3"/>
          <p:cNvSpPr txBox="1">
            <a:spLocks/>
          </p:cNvSpPr>
          <p:nvPr/>
        </p:nvSpPr>
        <p:spPr>
          <a:xfrm>
            <a:off x="2752835" y="215426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Trebuchet MS" charset="0"/>
                <a:cs typeface="Trebuchet MS" charset="0"/>
              </a:rPr>
              <a:t>Leveraged Income</a:t>
            </a:r>
          </a:p>
          <a:p>
            <a:r>
              <a:rPr lang="en-US" dirty="0">
                <a:solidFill>
                  <a:schemeClr val="bg1"/>
                </a:solidFill>
                <a:latin typeface="Trebuchet MS" charset="0"/>
                <a:cs typeface="Trebuchet MS" charset="0"/>
              </a:rPr>
              <a:t>Residual Income</a:t>
            </a:r>
          </a:p>
          <a:p>
            <a:r>
              <a:rPr lang="en-US" dirty="0">
                <a:solidFill>
                  <a:schemeClr val="bg1"/>
                </a:solidFill>
                <a:latin typeface="Trebuchet MS" charset="0"/>
                <a:cs typeface="Trebuchet MS" charset="0"/>
              </a:rPr>
              <a:t>Part Time or Full Time</a:t>
            </a:r>
          </a:p>
          <a:p>
            <a:r>
              <a:rPr lang="en-US" dirty="0">
                <a:solidFill>
                  <a:schemeClr val="bg1"/>
                </a:solidFill>
                <a:latin typeface="Trebuchet MS" charset="0"/>
                <a:cs typeface="Trebuchet MS" charset="0"/>
              </a:rPr>
              <a:t>Legacy Income</a:t>
            </a:r>
          </a:p>
          <a:p>
            <a:r>
              <a:rPr lang="en-US" dirty="0">
                <a:solidFill>
                  <a:schemeClr val="bg1"/>
                </a:solidFill>
                <a:latin typeface="Trebuchet MS" charset="0"/>
                <a:cs typeface="Trebuchet MS" charset="0"/>
              </a:rPr>
              <a:t>Commissions Paid Weekly </a:t>
            </a: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337739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PILLARS OF </a:t>
            </a:r>
            <a:r>
              <a:rPr lang="en-US" dirty="0" smtClean="0"/>
              <a:t>COMPENSATION</a:t>
            </a:r>
            <a:endParaRPr lang="en-US" dirty="0"/>
          </a:p>
        </p:txBody>
      </p:sp>
      <p:grpSp>
        <p:nvGrpSpPr>
          <p:cNvPr id="4" name="Group 3"/>
          <p:cNvGrpSpPr/>
          <p:nvPr/>
        </p:nvGrpSpPr>
        <p:grpSpPr>
          <a:xfrm>
            <a:off x="-61992" y="4138048"/>
            <a:ext cx="5157868" cy="581693"/>
            <a:chOff x="-61992" y="4138048"/>
            <a:chExt cx="5157868" cy="581693"/>
          </a:xfrm>
        </p:grpSpPr>
        <p:sp>
          <p:nvSpPr>
            <p:cNvPr id="12" name="Right Arrow 11"/>
            <p:cNvSpPr/>
            <p:nvPr/>
          </p:nvSpPr>
          <p:spPr>
            <a:xfrm>
              <a:off x="-61992" y="4138048"/>
              <a:ext cx="515786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270090" y="4305892"/>
              <a:ext cx="4572000" cy="246221"/>
            </a:xfrm>
            <a:prstGeom prst="rect">
              <a:avLst/>
            </a:prstGeom>
          </p:spPr>
          <p:txBody>
            <a:bodyPr>
              <a:spAutoFit/>
            </a:bodyPr>
            <a:lstStyle/>
            <a:p>
              <a:pPr algn="ctr">
                <a:defRPr/>
              </a:pPr>
              <a:r>
                <a:rPr lang="en-US" sz="1000" dirty="0" smtClean="0">
                  <a:solidFill>
                    <a:srgbClr val="FFFFFF"/>
                  </a:solidFill>
                  <a:latin typeface="Trebuchet MS" charset="0"/>
                  <a:ea typeface="Trebuchet MS" charset="0"/>
                  <a:cs typeface="Trebuchet MS" charset="0"/>
                </a:rPr>
                <a:t>IMMEDIATE INCOME TO PART TIME </a:t>
              </a:r>
              <a:endParaRPr lang="en-US" sz="1000" dirty="0">
                <a:solidFill>
                  <a:srgbClr val="FFFFFF"/>
                </a:solidFill>
                <a:latin typeface="Trebuchet MS" charset="0"/>
                <a:ea typeface="Trebuchet MS" charset="0"/>
                <a:cs typeface="Trebuchet MS" charset="0"/>
              </a:endParaRPr>
            </a:p>
          </p:txBody>
        </p:sp>
      </p:grpSp>
      <p:grpSp>
        <p:nvGrpSpPr>
          <p:cNvPr id="3" name="Group 2"/>
          <p:cNvGrpSpPr/>
          <p:nvPr/>
        </p:nvGrpSpPr>
        <p:grpSpPr>
          <a:xfrm>
            <a:off x="457200" y="1017081"/>
            <a:ext cx="8229600" cy="3044794"/>
            <a:chOff x="457200" y="1017081"/>
            <a:chExt cx="8229600" cy="3044794"/>
          </a:xfrm>
        </p:grpSpPr>
        <p:sp>
          <p:nvSpPr>
            <p:cNvPr id="5" name="Can 4"/>
            <p:cNvSpPr/>
            <p:nvPr/>
          </p:nvSpPr>
          <p:spPr>
            <a:xfrm>
              <a:off x="457200" y="2845883"/>
              <a:ext cx="1015139" cy="1215992"/>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p:cNvSpPr/>
            <p:nvPr/>
          </p:nvSpPr>
          <p:spPr>
            <a:xfrm>
              <a:off x="1659610" y="2543665"/>
              <a:ext cx="1015139" cy="1518210"/>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Can 6"/>
            <p:cNvSpPr/>
            <p:nvPr/>
          </p:nvSpPr>
          <p:spPr>
            <a:xfrm>
              <a:off x="2862020" y="2233699"/>
              <a:ext cx="1015139" cy="1828176"/>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an 7"/>
            <p:cNvSpPr/>
            <p:nvPr/>
          </p:nvSpPr>
          <p:spPr>
            <a:xfrm>
              <a:off x="4064430" y="1931482"/>
              <a:ext cx="1015139" cy="2130393"/>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Can 8"/>
            <p:cNvSpPr/>
            <p:nvPr/>
          </p:nvSpPr>
          <p:spPr>
            <a:xfrm>
              <a:off x="5266840" y="1629265"/>
              <a:ext cx="1015139" cy="2432609"/>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Can 9"/>
            <p:cNvSpPr/>
            <p:nvPr/>
          </p:nvSpPr>
          <p:spPr>
            <a:xfrm>
              <a:off x="6469250" y="1319298"/>
              <a:ext cx="1015139" cy="2742577"/>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Can 10"/>
            <p:cNvSpPr/>
            <p:nvPr/>
          </p:nvSpPr>
          <p:spPr>
            <a:xfrm>
              <a:off x="7671661" y="1017081"/>
              <a:ext cx="1015139" cy="3044793"/>
            </a:xfrm>
            <a:prstGeom prst="can">
              <a:avLst/>
            </a:prstGeom>
            <a:gradFill>
              <a:gsLst>
                <a:gs pos="0">
                  <a:srgbClr val="0071AD"/>
                </a:gs>
                <a:gs pos="100000">
                  <a:schemeClr val="accent1">
                    <a:lumMod val="20000"/>
                    <a:lumOff val="80000"/>
                  </a:schemeClr>
                </a:gs>
              </a:gsLst>
            </a:gradFill>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457200" y="3391492"/>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RETAIL</a:t>
              </a:r>
              <a:endParaRPr lang="en-US" sz="1000" dirty="0">
                <a:solidFill>
                  <a:srgbClr val="FFFFFF"/>
                </a:solidFill>
                <a:latin typeface="Trebuchet MS" charset="0"/>
                <a:ea typeface="Trebuchet MS" charset="0"/>
                <a:cs typeface="Trebuchet MS" charset="0"/>
              </a:endParaRPr>
            </a:p>
          </p:txBody>
        </p:sp>
        <p:sp>
          <p:nvSpPr>
            <p:cNvPr id="15" name="Rectangle 14"/>
            <p:cNvSpPr/>
            <p:nvPr/>
          </p:nvSpPr>
          <p:spPr>
            <a:xfrm>
              <a:off x="2869769" y="3075799"/>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FAST START</a:t>
              </a:r>
              <a:endParaRPr lang="en-US" sz="1000" dirty="0">
                <a:solidFill>
                  <a:srgbClr val="FFFFFF"/>
                </a:solidFill>
                <a:latin typeface="Trebuchet MS" charset="0"/>
                <a:ea typeface="Trebuchet MS" charset="0"/>
                <a:cs typeface="Trebuchet MS" charset="0"/>
              </a:endParaRPr>
            </a:p>
          </p:txBody>
        </p:sp>
        <p:sp>
          <p:nvSpPr>
            <p:cNvPr id="16" name="Rectangle 15"/>
            <p:cNvSpPr/>
            <p:nvPr/>
          </p:nvSpPr>
          <p:spPr>
            <a:xfrm>
              <a:off x="4066046" y="2817418"/>
              <a:ext cx="1015138" cy="400110"/>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DIRECTOR BONUS</a:t>
              </a:r>
              <a:endParaRPr lang="en-US" sz="1000" dirty="0">
                <a:solidFill>
                  <a:srgbClr val="FFFFFF"/>
                </a:solidFill>
                <a:latin typeface="Trebuchet MS" charset="0"/>
                <a:ea typeface="Trebuchet MS" charset="0"/>
                <a:cs typeface="Trebuchet MS" charset="0"/>
              </a:endParaRPr>
            </a:p>
          </p:txBody>
        </p:sp>
        <p:sp>
          <p:nvSpPr>
            <p:cNvPr id="17" name="Rectangle 16"/>
            <p:cNvSpPr/>
            <p:nvPr/>
          </p:nvSpPr>
          <p:spPr>
            <a:xfrm>
              <a:off x="5185634" y="2616967"/>
              <a:ext cx="1193048" cy="400110"/>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TEAM COMMISSIONS</a:t>
              </a:r>
              <a:endParaRPr lang="en-US" sz="1000" dirty="0">
                <a:solidFill>
                  <a:srgbClr val="FFFFFF"/>
                </a:solidFill>
                <a:latin typeface="Trebuchet MS" charset="0"/>
                <a:ea typeface="Trebuchet MS" charset="0"/>
                <a:cs typeface="Trebuchet MS" charset="0"/>
              </a:endParaRPr>
            </a:p>
          </p:txBody>
        </p:sp>
        <p:sp>
          <p:nvSpPr>
            <p:cNvPr id="19" name="Rectangle 18"/>
            <p:cNvSpPr/>
            <p:nvPr/>
          </p:nvSpPr>
          <p:spPr>
            <a:xfrm>
              <a:off x="6469249" y="2377882"/>
              <a:ext cx="1015138" cy="553998"/>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EXECUTIVE MOMENTUM POOL</a:t>
              </a:r>
              <a:endParaRPr lang="en-US" sz="1000" dirty="0">
                <a:solidFill>
                  <a:srgbClr val="FFFFFF"/>
                </a:solidFill>
                <a:latin typeface="Trebuchet MS" charset="0"/>
                <a:ea typeface="Trebuchet MS" charset="0"/>
                <a:cs typeface="Trebuchet MS" charset="0"/>
              </a:endParaRPr>
            </a:p>
          </p:txBody>
        </p:sp>
        <p:sp>
          <p:nvSpPr>
            <p:cNvPr id="20" name="Rectangle 19"/>
            <p:cNvSpPr/>
            <p:nvPr/>
          </p:nvSpPr>
          <p:spPr>
            <a:xfrm>
              <a:off x="1659610" y="3248524"/>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CUSTOMERS</a:t>
              </a:r>
              <a:endParaRPr lang="en-US" sz="1000" dirty="0">
                <a:solidFill>
                  <a:srgbClr val="FFFFFF"/>
                </a:solidFill>
                <a:latin typeface="Trebuchet MS" charset="0"/>
                <a:ea typeface="Trebuchet MS" charset="0"/>
                <a:cs typeface="Trebuchet MS" charset="0"/>
              </a:endParaRPr>
            </a:p>
          </p:txBody>
        </p:sp>
        <p:sp>
          <p:nvSpPr>
            <p:cNvPr id="21" name="Rectangle 20"/>
            <p:cNvSpPr/>
            <p:nvPr/>
          </p:nvSpPr>
          <p:spPr>
            <a:xfrm>
              <a:off x="7671660" y="2262520"/>
              <a:ext cx="1015138"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CHECK MATCH</a:t>
              </a:r>
              <a:endParaRPr lang="en-US" sz="1000" dirty="0">
                <a:solidFill>
                  <a:srgbClr val="FFFFFF"/>
                </a:solidFill>
                <a:latin typeface="Trebuchet MS" charset="0"/>
                <a:ea typeface="Trebuchet MS" charset="0"/>
                <a:cs typeface="Trebuchet MS" charset="0"/>
              </a:endParaRPr>
            </a:p>
          </p:txBody>
        </p:sp>
      </p:grpSp>
      <p:grpSp>
        <p:nvGrpSpPr>
          <p:cNvPr id="18" name="Group 17"/>
          <p:cNvGrpSpPr/>
          <p:nvPr/>
        </p:nvGrpSpPr>
        <p:grpSpPr>
          <a:xfrm>
            <a:off x="5266841" y="4138048"/>
            <a:ext cx="3419958" cy="581693"/>
            <a:chOff x="5266841" y="4138048"/>
            <a:chExt cx="3419958" cy="581693"/>
          </a:xfrm>
        </p:grpSpPr>
        <p:sp>
          <p:nvSpPr>
            <p:cNvPr id="22" name="Right Arrow 21"/>
            <p:cNvSpPr/>
            <p:nvPr/>
          </p:nvSpPr>
          <p:spPr>
            <a:xfrm>
              <a:off x="5266841" y="4138048"/>
              <a:ext cx="3419958" cy="581693"/>
            </a:xfrm>
            <a:prstGeom prst="rightArrow">
              <a:avLst/>
            </a:prstGeom>
            <a:gradFill>
              <a:gsLst>
                <a:gs pos="0">
                  <a:srgbClr val="3DA547"/>
                </a:gs>
                <a:gs pos="100000">
                  <a:schemeClr val="accent3">
                    <a:lumMod val="60000"/>
                    <a:lumOff val="40000"/>
                  </a:schemeClr>
                </a:gs>
              </a:gsLst>
            </a:gradFill>
            <a:ln>
              <a:solidFill>
                <a:srgbClr val="3DA547"/>
              </a:solidFill>
            </a:ln>
            <a:effectLst>
              <a:outerShdw blurRad="40000" dist="25400" dir="5400000" rotWithShape="0">
                <a:srgbClr val="000000">
                  <a:alpha val="2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5520624" y="4305892"/>
              <a:ext cx="2654732" cy="246221"/>
            </a:xfrm>
            <a:prstGeom prst="rect">
              <a:avLst/>
            </a:prstGeom>
          </p:spPr>
          <p:txBody>
            <a:bodyPr wrap="square">
              <a:spAutoFit/>
            </a:bodyPr>
            <a:lstStyle/>
            <a:p>
              <a:pPr algn="ctr">
                <a:defRPr/>
              </a:pPr>
              <a:r>
                <a:rPr lang="en-US" sz="1000" dirty="0" smtClean="0">
                  <a:solidFill>
                    <a:srgbClr val="FFFFFF"/>
                  </a:solidFill>
                  <a:latin typeface="Trebuchet MS" charset="0"/>
                  <a:ea typeface="Trebuchet MS" charset="0"/>
                  <a:cs typeface="Trebuchet MS" charset="0"/>
                </a:rPr>
                <a:t>FULL TIME TO UNLIMITED INCOME </a:t>
              </a:r>
              <a:endParaRPr lang="en-US" sz="1000" dirty="0">
                <a:solidFill>
                  <a:srgbClr val="FFFFFF"/>
                </a:solidFill>
                <a:latin typeface="Trebuchet MS" charset="0"/>
                <a:ea typeface="Trebuchet MS" charset="0"/>
                <a:cs typeface="Trebuchet MS" charset="0"/>
              </a:endParaRPr>
            </a:p>
          </p:txBody>
        </p:sp>
      </p:grpSp>
      <p:sp>
        <p:nvSpPr>
          <p:cNvPr id="24" name="TextBox 23"/>
          <p:cNvSpPr txBox="1"/>
          <p:nvPr/>
        </p:nvSpPr>
        <p:spPr>
          <a:xfrm>
            <a:off x="457200" y="1142043"/>
            <a:ext cx="2922595" cy="1200329"/>
          </a:xfrm>
          <a:prstGeom prst="rect">
            <a:avLst/>
          </a:prstGeom>
          <a:noFill/>
        </p:spPr>
        <p:txBody>
          <a:bodyPr wrap="none" rtlCol="0">
            <a:spAutoFit/>
          </a:bodyPr>
          <a:lstStyle/>
          <a:p>
            <a:pPr marL="285750" indent="-285750">
              <a:buFont typeface="Arial"/>
              <a:buChar char="•"/>
            </a:pPr>
            <a:r>
              <a:rPr lang="en-US" dirty="0" smtClean="0">
                <a:solidFill>
                  <a:srgbClr val="6C6C6C"/>
                </a:solidFill>
                <a:latin typeface="Trebuchet MS" charset="0"/>
                <a:ea typeface="Trebuchet MS" charset="0"/>
                <a:cs typeface="Trebuchet MS" charset="0"/>
              </a:rPr>
              <a:t>Fair and generous</a:t>
            </a:r>
          </a:p>
          <a:p>
            <a:pPr marL="285750" indent="-285750">
              <a:buFont typeface="Arial"/>
              <a:buChar char="•"/>
            </a:pPr>
            <a:r>
              <a:rPr lang="en-US" dirty="0" smtClean="0">
                <a:solidFill>
                  <a:srgbClr val="6C6C6C"/>
                </a:solidFill>
                <a:latin typeface="Trebuchet MS" charset="0"/>
                <a:ea typeface="Trebuchet MS" charset="0"/>
                <a:cs typeface="Trebuchet MS" charset="0"/>
              </a:rPr>
              <a:t>Pays weekly</a:t>
            </a:r>
          </a:p>
          <a:p>
            <a:pPr marL="285750" indent="-285750">
              <a:buFont typeface="Arial"/>
              <a:buChar char="•"/>
            </a:pPr>
            <a:r>
              <a:rPr lang="en-US" dirty="0" smtClean="0">
                <a:solidFill>
                  <a:srgbClr val="6C6C6C"/>
                </a:solidFill>
                <a:latin typeface="Trebuchet MS" charset="0"/>
                <a:ea typeface="Trebuchet MS" charset="0"/>
                <a:cs typeface="Trebuchet MS" charset="0"/>
              </a:rPr>
              <a:t>Something for everyone</a:t>
            </a:r>
          </a:p>
          <a:p>
            <a:endParaRPr lang="en-US" dirty="0">
              <a:solidFill>
                <a:srgbClr val="6C6C6C"/>
              </a:solidFill>
              <a:latin typeface="Trebuchet MS" charset="0"/>
              <a:ea typeface="Trebuchet MS" charset="0"/>
              <a:cs typeface="Trebuchet MS" charset="0"/>
            </a:endParaRPr>
          </a:p>
        </p:txBody>
      </p:sp>
    </p:spTree>
    <p:extLst>
      <p:ext uri="{BB962C8B-B14F-4D97-AF65-F5344CB8AC3E}">
        <p14:creationId xmlns:p14="http://schemas.microsoft.com/office/powerpoint/2010/main" val="1411154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ASEA INCOME </a:t>
            </a:r>
            <a:r>
              <a:rPr lang="en-US" dirty="0" smtClean="0"/>
              <a:t>IS POWERFUL</a:t>
            </a:r>
            <a:endParaRPr lang="en-US" dirty="0"/>
          </a:p>
        </p:txBody>
      </p:sp>
      <p:sp>
        <p:nvSpPr>
          <p:cNvPr id="4" name="Content Placeholder 3"/>
          <p:cNvSpPr>
            <a:spLocks noGrp="1"/>
          </p:cNvSpPr>
          <p:nvPr>
            <p:ph sz="quarter" idx="11"/>
          </p:nvPr>
        </p:nvSpPr>
        <p:spPr>
          <a:xfrm>
            <a:off x="4661011" y="1172443"/>
            <a:ext cx="4273761" cy="1519802"/>
          </a:xfrm>
        </p:spPr>
        <p:txBody>
          <a:bodyPr>
            <a:normAutofit fontScale="92500" lnSpcReduction="20000"/>
          </a:bodyPr>
          <a:lstStyle/>
          <a:p>
            <a:pPr marL="0" indent="0">
              <a:buNone/>
            </a:pPr>
            <a:r>
              <a:rPr lang="en-US" b="1" dirty="0" smtClean="0">
                <a:solidFill>
                  <a:srgbClr val="3DA547"/>
                </a:solidFill>
              </a:rPr>
              <a:t>RESIDUAL </a:t>
            </a:r>
            <a:r>
              <a:rPr lang="en-US" b="1" dirty="0">
                <a:solidFill>
                  <a:srgbClr val="3DA547"/>
                </a:solidFill>
              </a:rPr>
              <a:t>I</a:t>
            </a:r>
            <a:r>
              <a:rPr lang="en-US" b="1" dirty="0" smtClean="0">
                <a:solidFill>
                  <a:srgbClr val="3DA547"/>
                </a:solidFill>
              </a:rPr>
              <a:t>ncome</a:t>
            </a:r>
            <a:endParaRPr lang="en-US" b="1" dirty="0">
              <a:solidFill>
                <a:srgbClr val="3DA547"/>
              </a:solidFill>
            </a:endParaRPr>
          </a:p>
          <a:p>
            <a:r>
              <a:rPr lang="en-US" sz="1600" dirty="0" smtClean="0"/>
              <a:t>Industry-leading </a:t>
            </a:r>
            <a:r>
              <a:rPr lang="en-US" sz="1600" dirty="0"/>
              <a:t>r</a:t>
            </a:r>
            <a:r>
              <a:rPr lang="en-US" sz="1600" dirty="0" smtClean="0"/>
              <a:t>etention rates mean repeat purchasing over time</a:t>
            </a:r>
          </a:p>
          <a:p>
            <a:r>
              <a:rPr lang="en-US" sz="1600" dirty="0" smtClean="0"/>
              <a:t>Cutting</a:t>
            </a:r>
            <a:r>
              <a:rPr lang="en-US" sz="1600" dirty="0"/>
              <a:t>-edge, consumable products</a:t>
            </a:r>
          </a:p>
          <a:p>
            <a:r>
              <a:rPr lang="en-US" sz="1600" dirty="0"/>
              <a:t>Meaningful results in people’s lives</a:t>
            </a:r>
          </a:p>
          <a:p>
            <a:r>
              <a:rPr lang="en-US" sz="1600" dirty="0"/>
              <a:t>No competition, no </a:t>
            </a:r>
            <a:r>
              <a:rPr lang="en-US" sz="1600" dirty="0" smtClean="0"/>
              <a:t>copycats!</a:t>
            </a:r>
          </a:p>
        </p:txBody>
      </p:sp>
      <p:sp>
        <p:nvSpPr>
          <p:cNvPr id="5" name="Content Placeholder 4"/>
          <p:cNvSpPr>
            <a:spLocks noGrp="1"/>
          </p:cNvSpPr>
          <p:nvPr>
            <p:ph sz="quarter" idx="10"/>
          </p:nvPr>
        </p:nvSpPr>
        <p:spPr>
          <a:xfrm>
            <a:off x="512617" y="1172443"/>
            <a:ext cx="3704107" cy="1194337"/>
          </a:xfrm>
        </p:spPr>
        <p:txBody>
          <a:bodyPr>
            <a:normAutofit fontScale="92500"/>
          </a:bodyPr>
          <a:lstStyle/>
          <a:p>
            <a:pPr marL="0" indent="0">
              <a:buNone/>
            </a:pPr>
            <a:r>
              <a:rPr lang="en-US" b="1" dirty="0">
                <a:solidFill>
                  <a:srgbClr val="3DA547"/>
                </a:solidFill>
              </a:rPr>
              <a:t>LEVERAGED Income</a:t>
            </a:r>
          </a:p>
          <a:p>
            <a:pPr marL="0" indent="0">
              <a:buNone/>
            </a:pPr>
            <a:r>
              <a:rPr lang="en-US" sz="1600" dirty="0"/>
              <a:t>Earn beyond yourself and build a distribution network of </a:t>
            </a:r>
            <a:r>
              <a:rPr lang="en-US" sz="1600" dirty="0" smtClean="0"/>
              <a:t>like-minded, self-motivated </a:t>
            </a:r>
            <a:r>
              <a:rPr lang="en-US" sz="1600" dirty="0"/>
              <a:t>people … just like YOU! </a:t>
            </a:r>
            <a:endParaRPr lang="en-US" sz="1600" dirty="0" smtClean="0"/>
          </a:p>
        </p:txBody>
      </p:sp>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a:ext>
            </a:extLst>
          </a:blip>
          <a:srcRect t="8450"/>
          <a:stretch/>
        </p:blipFill>
        <p:spPr>
          <a:xfrm>
            <a:off x="630431" y="2680856"/>
            <a:ext cx="3110296" cy="2053311"/>
          </a:xfrm>
          <a:prstGeom prst="rect">
            <a:avLst/>
          </a:prstGeom>
          <a:ln w="12700">
            <a:solidFill>
              <a:srgbClr val="6C6C6C"/>
            </a:solidFill>
          </a:ln>
        </p:spPr>
      </p:pic>
      <p:pic>
        <p:nvPicPr>
          <p:cNvPr id="3" name="Picture 2" descr="shutterstock_213959728.jpg"/>
          <p:cNvPicPr>
            <a:picLocks noChangeAspect="1"/>
          </p:cNvPicPr>
          <p:nvPr/>
        </p:nvPicPr>
        <p:blipFill rotWithShape="1">
          <a:blip r:embed="rId4" cstate="print">
            <a:extLst>
              <a:ext uri="{28A0092B-C50C-407E-A947-70E740481C1C}">
                <a14:useLocalDpi xmlns:a14="http://schemas.microsoft.com/office/drawing/2010/main"/>
              </a:ext>
            </a:extLst>
          </a:blip>
          <a:srcRect r="6526" b="27567"/>
          <a:stretch/>
        </p:blipFill>
        <p:spPr>
          <a:xfrm>
            <a:off x="4915011" y="2692245"/>
            <a:ext cx="3057767" cy="2053311"/>
          </a:xfrm>
          <a:prstGeom prst="rect">
            <a:avLst/>
          </a:prstGeom>
          <a:ln>
            <a:solidFill>
              <a:srgbClr val="6C6C6C"/>
            </a:solidFill>
          </a:ln>
        </p:spPr>
      </p:pic>
    </p:spTree>
    <p:extLst>
      <p:ext uri="{BB962C8B-B14F-4D97-AF65-F5344CB8AC3E}">
        <p14:creationId xmlns:p14="http://schemas.microsoft.com/office/powerpoint/2010/main" val="163590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left)">
                                      <p:cBhvr>
                                        <p:cTn id="18" dur="500"/>
                                        <p:tgtEl>
                                          <p:spTgt spid="4">
                                            <p:txEl>
                                              <p:pRg st="0" end="0"/>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wipe(left)">
                                      <p:cBhvr>
                                        <p:cTn id="21" dur="500"/>
                                        <p:tgtEl>
                                          <p:spTgt spid="4">
                                            <p:txEl>
                                              <p:pRg st="1" end="1"/>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wipe(left)">
                                      <p:cBhvr>
                                        <p:cTn id="24" dur="500"/>
                                        <p:tgtEl>
                                          <p:spTgt spid="4">
                                            <p:txEl>
                                              <p:pRg st="2" end="2"/>
                                            </p:txEl>
                                          </p:spTgt>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left)">
                                      <p:cBhvr>
                                        <p:cTn id="27" dur="500"/>
                                        <p:tgtEl>
                                          <p:spTgt spid="4">
                                            <p:txEl>
                                              <p:pRg st="3" end="3"/>
                                            </p:txEl>
                                          </p:spTgt>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wipe(left)">
                                      <p:cBhvr>
                                        <p:cTn id="30" dur="500"/>
                                        <p:tgtEl>
                                          <p:spTgt spid="4">
                                            <p:txEl>
                                              <p:pRg st="4" end="4"/>
                                            </p:txEl>
                                          </p:spTgt>
                                        </p:tgtEl>
                                      </p:cBhvr>
                                    </p:animEffect>
                                  </p:childTnLst>
                                </p:cTn>
                              </p:par>
                              <p:par>
                                <p:cTn id="31" presetID="22" presetClass="entr" presetSubtype="8"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p:cNvSpPr>
            <a:spLocks noGrp="1"/>
          </p:cNvSpPr>
          <p:nvPr>
            <p:ph type="title"/>
          </p:nvPr>
        </p:nvSpPr>
        <p:spPr>
          <a:xfrm>
            <a:off x="457200" y="205979"/>
            <a:ext cx="8229600" cy="857250"/>
          </a:xfrm>
        </p:spPr>
        <p:txBody>
          <a:bodyPr/>
          <a:lstStyle/>
          <a:p>
            <a:r>
              <a:rPr lang="en-US" b="1" dirty="0"/>
              <a:t>WHAT DO YOU </a:t>
            </a:r>
            <a:r>
              <a:rPr lang="en-US" dirty="0"/>
              <a:t>WANT TO ACHIEVE?</a:t>
            </a:r>
          </a:p>
        </p:txBody>
      </p:sp>
      <p:sp>
        <p:nvSpPr>
          <p:cNvPr id="25" name="Text Placeholder 5"/>
          <p:cNvSpPr>
            <a:spLocks noGrp="1"/>
          </p:cNvSpPr>
          <p:nvPr>
            <p:ph type="body" sz="quarter" idx="14"/>
          </p:nvPr>
        </p:nvSpPr>
        <p:spPr>
          <a:xfrm>
            <a:off x="221923" y="3304795"/>
            <a:ext cx="1810333" cy="1064904"/>
          </a:xfrm>
        </p:spPr>
        <p:txBody>
          <a:bodyPr/>
          <a:lstStyle/>
          <a:p>
            <a:r>
              <a:rPr lang="en-US" b="1" dirty="0" smtClean="0">
                <a:solidFill>
                  <a:srgbClr val="3DA547"/>
                </a:solidFill>
              </a:rPr>
              <a:t>Bronze</a:t>
            </a:r>
          </a:p>
        </p:txBody>
      </p:sp>
      <p:sp>
        <p:nvSpPr>
          <p:cNvPr id="26" name="Text Placeholder 6"/>
          <p:cNvSpPr>
            <a:spLocks noGrp="1"/>
          </p:cNvSpPr>
          <p:nvPr>
            <p:ph type="body" sz="quarter" idx="15"/>
          </p:nvPr>
        </p:nvSpPr>
        <p:spPr>
          <a:xfrm>
            <a:off x="2513014" y="3304795"/>
            <a:ext cx="1810386" cy="914400"/>
          </a:xfrm>
        </p:spPr>
        <p:txBody>
          <a:bodyPr/>
          <a:lstStyle/>
          <a:p>
            <a:r>
              <a:rPr lang="en-US" b="1" dirty="0" smtClean="0">
                <a:solidFill>
                  <a:srgbClr val="3DA547"/>
                </a:solidFill>
              </a:rPr>
              <a:t>Gold</a:t>
            </a:r>
            <a:endParaRPr lang="en-US" b="1" dirty="0">
              <a:solidFill>
                <a:srgbClr val="3DA547"/>
              </a:solidFill>
            </a:endParaRPr>
          </a:p>
          <a:p>
            <a:endParaRPr lang="en-US" dirty="0"/>
          </a:p>
        </p:txBody>
      </p:sp>
      <p:sp>
        <p:nvSpPr>
          <p:cNvPr id="27" name="Text Placeholder 7"/>
          <p:cNvSpPr>
            <a:spLocks noGrp="1"/>
          </p:cNvSpPr>
          <p:nvPr>
            <p:ph type="body" sz="quarter" idx="16"/>
          </p:nvPr>
        </p:nvSpPr>
        <p:spPr>
          <a:xfrm>
            <a:off x="4793445" y="3304795"/>
            <a:ext cx="1821099" cy="914400"/>
          </a:xfrm>
        </p:spPr>
        <p:txBody>
          <a:bodyPr/>
          <a:lstStyle/>
          <a:p>
            <a:r>
              <a:rPr lang="en-US" b="1" dirty="0" smtClean="0">
                <a:solidFill>
                  <a:srgbClr val="3DA547"/>
                </a:solidFill>
              </a:rPr>
              <a:t>Platinum</a:t>
            </a:r>
            <a:endParaRPr lang="en-US" b="1" dirty="0">
              <a:solidFill>
                <a:srgbClr val="3DA547"/>
              </a:solidFill>
            </a:endParaRPr>
          </a:p>
          <a:p>
            <a:endParaRPr lang="en-US" dirty="0"/>
          </a:p>
        </p:txBody>
      </p:sp>
      <p:sp>
        <p:nvSpPr>
          <p:cNvPr id="28" name="Text Placeholder 9"/>
          <p:cNvSpPr>
            <a:spLocks noGrp="1"/>
          </p:cNvSpPr>
          <p:nvPr>
            <p:ph type="body" sz="quarter" idx="18"/>
          </p:nvPr>
        </p:nvSpPr>
        <p:spPr>
          <a:xfrm>
            <a:off x="7084591" y="3320979"/>
            <a:ext cx="1927673" cy="584594"/>
          </a:xfrm>
        </p:spPr>
        <p:txBody>
          <a:bodyPr/>
          <a:lstStyle/>
          <a:p>
            <a:r>
              <a:rPr lang="en-US" b="1" dirty="0" smtClean="0">
                <a:solidFill>
                  <a:srgbClr val="3DA547"/>
                </a:solidFill>
              </a:rPr>
              <a:t>Triple Diamond</a:t>
            </a:r>
            <a:endParaRPr lang="en-US" b="1" dirty="0">
              <a:solidFill>
                <a:srgbClr val="3DA547"/>
              </a:solidFill>
            </a:endParaRPr>
          </a:p>
          <a:p>
            <a:endParaRPr lang="en-US" dirty="0"/>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84653" y="1194468"/>
            <a:ext cx="1588841" cy="2042953"/>
          </a:xfrm>
          <a:prstGeom prst="rect">
            <a:avLst/>
          </a:prstGeom>
          <a:ln w="12700">
            <a:solidFill>
              <a:schemeClr val="tx1">
                <a:lumMod val="50000"/>
                <a:lumOff val="50000"/>
              </a:schemeClr>
            </a:solidFill>
          </a:ln>
        </p:spPr>
      </p:pic>
      <p:pic>
        <p:nvPicPr>
          <p:cNvPr id="30"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27010" y="1194968"/>
            <a:ext cx="1608094" cy="2061274"/>
          </a:xfrm>
          <a:prstGeom prst="rect">
            <a:avLst/>
          </a:prstGeom>
          <a:noFill/>
          <a:ln w="12700">
            <a:solidFill>
              <a:srgbClr val="6C6C6C"/>
            </a:solidFill>
          </a:ln>
          <a:extLst>
            <a:ext uri="{909E8E84-426E-40dd-AFC4-6F175D3DCCD1}">
              <a14:hiddenFill xmlns:a14="http://schemas.microsoft.com/office/drawing/2010/main" xmlns="">
                <a:solidFill>
                  <a:srgbClr val="FFFFFF"/>
                </a:solidFill>
              </a14:hiddenFill>
            </a:ext>
          </a:extLst>
        </p:spPr>
      </p:pic>
      <p:pic>
        <p:nvPicPr>
          <p:cNvPr id="31" name="Picture 3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609859" y="1192691"/>
            <a:ext cx="1600200" cy="2058678"/>
          </a:xfrm>
          <a:prstGeom prst="rect">
            <a:avLst/>
          </a:prstGeom>
          <a:ln w="12700">
            <a:solidFill>
              <a:srgbClr val="6C6C6C"/>
            </a:solidFill>
          </a:ln>
        </p:spPr>
      </p:pic>
      <p:pic>
        <p:nvPicPr>
          <p:cNvPr id="32" name="Picture 31"/>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889088" y="1174232"/>
            <a:ext cx="1604075" cy="2063189"/>
          </a:xfrm>
          <a:prstGeom prst="rect">
            <a:avLst/>
          </a:prstGeom>
          <a:ln w="12700">
            <a:solidFill>
              <a:srgbClr val="5F5F5F"/>
            </a:solidFill>
          </a:ln>
        </p:spPr>
      </p:pic>
      <p:cxnSp>
        <p:nvCxnSpPr>
          <p:cNvPr id="33" name="Straight Connector 32"/>
          <p:cNvCxnSpPr/>
          <p:nvPr/>
        </p:nvCxnSpPr>
        <p:spPr>
          <a:xfrm>
            <a:off x="2273918" y="1178970"/>
            <a:ext cx="0" cy="2703355"/>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551783" y="1178970"/>
            <a:ext cx="0" cy="272660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6842928" y="1195154"/>
            <a:ext cx="0" cy="2671673"/>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grpSp>
        <p:nvGrpSpPr>
          <p:cNvPr id="6" name="Group 5"/>
          <p:cNvGrpSpPr/>
          <p:nvPr/>
        </p:nvGrpSpPr>
        <p:grpSpPr>
          <a:xfrm>
            <a:off x="1582323" y="4083803"/>
            <a:ext cx="5938919" cy="922149"/>
            <a:chOff x="221923" y="4083803"/>
            <a:chExt cx="5938919" cy="922149"/>
          </a:xfrm>
        </p:grpSpPr>
        <p:sp>
          <p:nvSpPr>
            <p:cNvPr id="36" name="Content Placeholder 2"/>
            <p:cNvSpPr txBox="1">
              <a:spLocks/>
            </p:cNvSpPr>
            <p:nvPr/>
          </p:nvSpPr>
          <p:spPr>
            <a:xfrm>
              <a:off x="1237329" y="4199822"/>
              <a:ext cx="4923513" cy="80613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dirty="0" smtClean="0">
                  <a:latin typeface="Trebuchet MS" charset="0"/>
                  <a:cs typeface="Trebuchet MS" charset="0"/>
                </a:rPr>
                <a:t>ASEA has paid out over </a:t>
              </a:r>
              <a:r>
                <a:rPr lang="en-US" b="1" dirty="0" smtClean="0">
                  <a:latin typeface="Trebuchet MS" charset="0"/>
                  <a:cs typeface="Trebuchet MS" charset="0"/>
                </a:rPr>
                <a:t>$100 million </a:t>
              </a:r>
              <a:r>
                <a:rPr lang="en-US" dirty="0" smtClean="0">
                  <a:latin typeface="Trebuchet MS" charset="0"/>
                  <a:cs typeface="Trebuchet MS" charset="0"/>
                </a:rPr>
                <a:t>to thousands of Associates. Multiple millionaires!</a:t>
              </a:r>
              <a:endParaRPr lang="en-US" dirty="0">
                <a:latin typeface="Trebuchet MS" charset="0"/>
                <a:cs typeface="Trebuchet MS" charset="0"/>
              </a:endParaRPr>
            </a:p>
          </p:txBody>
        </p:sp>
        <p:pic>
          <p:nvPicPr>
            <p:cNvPr id="37" name="Picture 3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21923" y="4083803"/>
              <a:ext cx="949861" cy="855573"/>
            </a:xfrm>
            <a:prstGeom prst="rect">
              <a:avLst/>
            </a:prstGeom>
          </p:spPr>
        </p:pic>
      </p:grpSp>
    </p:spTree>
    <p:extLst>
      <p:ext uri="{BB962C8B-B14F-4D97-AF65-F5344CB8AC3E}">
        <p14:creationId xmlns:p14="http://schemas.microsoft.com/office/powerpoint/2010/main" val="690367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5">
                                            <p:txEl>
                                              <p:pRg st="0" end="0"/>
                                            </p:txEl>
                                          </p:spTgt>
                                        </p:tgtEl>
                                        <p:attrNameLst>
                                          <p:attrName>style.visibility</p:attrName>
                                        </p:attrNameLst>
                                      </p:cBhvr>
                                      <p:to>
                                        <p:strVal val="visible"/>
                                      </p:to>
                                    </p:set>
                                    <p:animEffect transition="in" filter="wipe(up)">
                                      <p:cBhvr>
                                        <p:cTn id="10" dur="500"/>
                                        <p:tgtEl>
                                          <p:spTgt spid="25">
                                            <p:txEl>
                                              <p:pRg st="0" end="0"/>
                                            </p:txEl>
                                          </p:spTgt>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wipe(up)">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up)">
                                      <p:cBhvr>
                                        <p:cTn id="19" dur="500"/>
                                        <p:tgtEl>
                                          <p:spTgt spid="31"/>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wipe(up)">
                                      <p:cBhvr>
                                        <p:cTn id="22" dur="500"/>
                                        <p:tgtEl>
                                          <p:spTgt spid="26">
                                            <p:txEl>
                                              <p:pRg st="0" end="0"/>
                                            </p:txEl>
                                          </p:spTgt>
                                        </p:tgtEl>
                                      </p:cBhvr>
                                    </p:animEffect>
                                  </p:childTnLst>
                                </p:cTn>
                              </p:par>
                            </p:childTnLst>
                          </p:cTn>
                        </p:par>
                        <p:par>
                          <p:cTn id="23" fill="hold">
                            <p:stCondLst>
                              <p:cond delay="500"/>
                            </p:stCondLst>
                            <p:childTnLst>
                              <p:par>
                                <p:cTn id="24" presetID="22" presetClass="entr" presetSubtype="1"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wipe(up)">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7">
                                            <p:txEl>
                                              <p:pRg st="0" end="0"/>
                                            </p:txEl>
                                          </p:spTgt>
                                        </p:tgtEl>
                                        <p:attrNameLst>
                                          <p:attrName>style.visibility</p:attrName>
                                        </p:attrNameLst>
                                      </p:cBhvr>
                                      <p:to>
                                        <p:strVal val="visible"/>
                                      </p:to>
                                    </p:set>
                                    <p:animEffect transition="in" filter="wipe(up)">
                                      <p:cBhvr>
                                        <p:cTn id="34" dur="500"/>
                                        <p:tgtEl>
                                          <p:spTgt spid="27">
                                            <p:txEl>
                                              <p:pRg st="0" end="0"/>
                                            </p:txEl>
                                          </p:spTgt>
                                        </p:tgtEl>
                                      </p:cBhvr>
                                    </p:animEffect>
                                  </p:childTnLst>
                                </p:cTn>
                              </p:par>
                            </p:childTnLst>
                          </p:cTn>
                        </p:par>
                        <p:par>
                          <p:cTn id="35" fill="hold">
                            <p:stCondLst>
                              <p:cond delay="500"/>
                            </p:stCondLst>
                            <p:childTnLst>
                              <p:par>
                                <p:cTn id="36" presetID="22" presetClass="entr" presetSubtype="1" fill="hold"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up)">
                                      <p:cBhvr>
                                        <p:cTn id="38" dur="500"/>
                                        <p:tgtEl>
                                          <p:spTgt spid="3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up)">
                                      <p:cBhvr>
                                        <p:cTn id="43" dur="500"/>
                                        <p:tgtEl>
                                          <p:spTgt spid="29"/>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8">
                                            <p:txEl>
                                              <p:pRg st="0" end="0"/>
                                            </p:txEl>
                                          </p:spTgt>
                                        </p:tgtEl>
                                        <p:attrNameLst>
                                          <p:attrName>style.visibility</p:attrName>
                                        </p:attrNameLst>
                                      </p:cBhvr>
                                      <p:to>
                                        <p:strVal val="visible"/>
                                      </p:to>
                                    </p:set>
                                    <p:animEffect transition="in" filter="wipe(up)">
                                      <p:cBhvr>
                                        <p:cTn id="46" dur="500"/>
                                        <p:tgtEl>
                                          <p:spTgt spid="28">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wipe(left)">
                                      <p:cBhvr>
                                        <p:cTn id="5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6" grpId="0" uiExpand="1" build="p"/>
      <p:bldP spid="27" grpId="0" uiExpand="1" build="p"/>
      <p:bldP spid="28"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6" y="-843"/>
            <a:ext cx="3031740" cy="2568172"/>
          </a:xfrm>
          <a:prstGeom prst="rect">
            <a:avLst/>
          </a:prstGeom>
          <a:ln w="12700">
            <a:solidFill>
              <a:schemeClr val="tx1"/>
            </a:solidFill>
          </a:ln>
        </p:spPr>
      </p:pic>
      <p:pic>
        <p:nvPicPr>
          <p:cNvPr id="6" name="Content Placeholder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52877" y="0"/>
            <a:ext cx="3034083" cy="2567732"/>
          </a:xfrm>
          <a:prstGeom prst="rect">
            <a:avLst/>
          </a:prstGeom>
          <a:ln w="12700">
            <a:solidFill>
              <a:schemeClr val="tx1"/>
            </a:solidFill>
          </a:ln>
        </p:spPr>
      </p:pic>
      <p:pic>
        <p:nvPicPr>
          <p:cNvPr id="7" name="Content Placeholder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114410" y="-15"/>
            <a:ext cx="3036808" cy="2567483"/>
          </a:xfrm>
          <a:prstGeom prst="rect">
            <a:avLst/>
          </a:prstGeom>
          <a:ln w="12700">
            <a:solidFill>
              <a:schemeClr val="tx1"/>
            </a:solidFill>
          </a:ln>
        </p:spPr>
      </p:pic>
      <p:pic>
        <p:nvPicPr>
          <p:cNvPr id="8" name="Content Placeholder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822" y="2576115"/>
            <a:ext cx="3031631" cy="2566194"/>
          </a:xfrm>
          <a:prstGeom prst="rect">
            <a:avLst/>
          </a:prstGeom>
          <a:ln w="12700">
            <a:solidFill>
              <a:schemeClr val="tx1"/>
            </a:solidFill>
          </a:ln>
        </p:spPr>
      </p:pic>
      <p:pic>
        <p:nvPicPr>
          <p:cNvPr id="9" name="Content Placeholder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9136" y="2575988"/>
            <a:ext cx="3035018" cy="2566453"/>
          </a:xfrm>
          <a:prstGeom prst="rect">
            <a:avLst/>
          </a:prstGeom>
          <a:ln w="12700">
            <a:solidFill>
              <a:schemeClr val="tx1"/>
            </a:solidFill>
          </a:ln>
        </p:spPr>
      </p:pic>
      <p:pic>
        <p:nvPicPr>
          <p:cNvPr id="10" name="Content Placeholder 1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14635" y="2574196"/>
            <a:ext cx="3036356" cy="2570030"/>
          </a:xfrm>
          <a:prstGeom prst="rect">
            <a:avLst/>
          </a:prstGeom>
          <a:ln w="12700">
            <a:solidFill>
              <a:schemeClr val="tx1"/>
            </a:solidFill>
          </a:ln>
        </p:spPr>
      </p:pic>
      <p:sp>
        <p:nvSpPr>
          <p:cNvPr id="11" name="Title 1"/>
          <p:cNvSpPr txBox="1">
            <a:spLocks/>
          </p:cNvSpPr>
          <p:nvPr/>
        </p:nvSpPr>
        <p:spPr>
          <a:xfrm>
            <a:off x="457200" y="2131637"/>
            <a:ext cx="8229600" cy="857250"/>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defTabSz="457200" rtl="0" eaLnBrk="1" latinLnBrk="0" hangingPunct="1">
              <a:spcBef>
                <a:spcPct val="0"/>
              </a:spcBef>
              <a:buNone/>
              <a:defRPr sz="3000" b="0" i="0" kern="1200" spc="300" baseline="0">
                <a:solidFill>
                  <a:srgbClr val="0071AD"/>
                </a:solidFill>
                <a:latin typeface="Helvetica Light" charset="0"/>
                <a:ea typeface="Helvetica Light" charset="0"/>
                <a:cs typeface="Helvetica Light" charset="0"/>
              </a:defRPr>
            </a:lvl1pPr>
          </a:lstStyle>
          <a:p>
            <a:r>
              <a:rPr lang="en-US" b="1" dirty="0" smtClean="0">
                <a:solidFill>
                  <a:schemeClr val="bg1"/>
                </a:solidFill>
                <a:latin typeface="Trebuchet MS" charset="0"/>
                <a:ea typeface="Trebuchet MS" charset="0"/>
                <a:cs typeface="Trebuchet MS" charset="0"/>
              </a:rPr>
              <a:t>RICH </a:t>
            </a:r>
            <a:r>
              <a:rPr lang="en-US" dirty="0" smtClean="0">
                <a:solidFill>
                  <a:schemeClr val="bg1"/>
                </a:solidFill>
                <a:latin typeface="Trebuchet MS" charset="0"/>
                <a:ea typeface="Trebuchet MS" charset="0"/>
                <a:cs typeface="Trebuchet MS" charset="0"/>
              </a:rPr>
              <a:t>REWARDS</a:t>
            </a:r>
            <a:endParaRPr lang="en-US" dirty="0">
              <a:solidFill>
                <a:schemeClr val="bg1"/>
              </a:solidFill>
              <a:latin typeface="Trebuchet MS" charset="0"/>
              <a:ea typeface="Trebuchet MS" charset="0"/>
              <a:cs typeface="Trebuchet MS" charset="0"/>
            </a:endParaRPr>
          </a:p>
        </p:txBody>
      </p:sp>
    </p:spTree>
    <p:extLst>
      <p:ext uri="{BB962C8B-B14F-4D97-AF65-F5344CB8AC3E}">
        <p14:creationId xmlns:p14="http://schemas.microsoft.com/office/powerpoint/2010/main" val="395649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475245"/>
            <a:ext cx="8229600" cy="857250"/>
          </a:xfrm>
        </p:spPr>
        <p:txBody>
          <a:bodyPr/>
          <a:lstStyle/>
          <a:p>
            <a:r>
              <a:rPr lang="en-US" b="1" dirty="0" smtClean="0"/>
              <a:t>SYSTEMS AND SUPPORT</a:t>
            </a:r>
            <a:endParaRPr lang="en-US" b="1" dirty="0"/>
          </a:p>
        </p:txBody>
      </p:sp>
      <p:sp>
        <p:nvSpPr>
          <p:cNvPr id="5" name="Content Placeholder 3"/>
          <p:cNvSpPr txBox="1">
            <a:spLocks/>
          </p:cNvSpPr>
          <p:nvPr/>
        </p:nvSpPr>
        <p:spPr>
          <a:xfrm>
            <a:off x="3157677" y="233249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solidFill>
                  <a:schemeClr val="bg1"/>
                </a:solidFill>
                <a:latin typeface="Trebuchet MS" charset="0"/>
                <a:cs typeface="Trebuchet MS" charset="0"/>
              </a:rPr>
              <a:t>You are not </a:t>
            </a:r>
            <a:r>
              <a:rPr lang="en-US" dirty="0" smtClean="0">
                <a:solidFill>
                  <a:schemeClr val="bg1"/>
                </a:solidFill>
                <a:latin typeface="Trebuchet MS" charset="0"/>
                <a:cs typeface="Trebuchet MS" charset="0"/>
              </a:rPr>
              <a:t>alone</a:t>
            </a:r>
          </a:p>
          <a:p>
            <a:r>
              <a:rPr lang="en-US" dirty="0" smtClean="0">
                <a:solidFill>
                  <a:schemeClr val="bg1"/>
                </a:solidFill>
                <a:latin typeface="Trebuchet MS" charset="0"/>
                <a:cs typeface="Trebuchet MS" charset="0"/>
              </a:rPr>
              <a:t>Personal development</a:t>
            </a:r>
            <a:endParaRPr lang="en-US" dirty="0">
              <a:solidFill>
                <a:schemeClr val="bg1"/>
              </a:solidFill>
              <a:latin typeface="Trebuchet MS" charset="0"/>
              <a:cs typeface="Trebuchet MS" charset="0"/>
            </a:endParaRPr>
          </a:p>
          <a:p>
            <a:r>
              <a:rPr lang="en-US" dirty="0">
                <a:solidFill>
                  <a:schemeClr val="bg1"/>
                </a:solidFill>
                <a:latin typeface="Trebuchet MS" charset="0"/>
                <a:cs typeface="Trebuchet MS" charset="0"/>
              </a:rPr>
              <a:t>Events and incentives</a:t>
            </a:r>
          </a:p>
          <a:p>
            <a:r>
              <a:rPr lang="en-US" dirty="0">
                <a:solidFill>
                  <a:schemeClr val="bg1"/>
                </a:solidFill>
                <a:latin typeface="Trebuchet MS" charset="0"/>
                <a:cs typeface="Trebuchet MS" charset="0"/>
              </a:rPr>
              <a:t>Your team</a:t>
            </a:r>
          </a:p>
          <a:p>
            <a:r>
              <a:rPr lang="en-US" dirty="0">
                <a:solidFill>
                  <a:schemeClr val="bg1"/>
                </a:solidFill>
                <a:latin typeface="Trebuchet MS" charset="0"/>
                <a:cs typeface="Trebuchet MS" charset="0"/>
              </a:rPr>
              <a:t>New friendships/relationships</a:t>
            </a: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98980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268738" y="1642818"/>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3528156" y="1638955"/>
            <a:ext cx="2058988" cy="2058988"/>
          </a:xfrm>
          <a:prstGeom prst="rect">
            <a:avLst/>
          </a:prstGeom>
          <a:solidFill>
            <a:schemeClr val="bg1">
              <a:lumMod val="95000"/>
            </a:schemeClr>
          </a:solidFill>
          <a:ln w="12700">
            <a:solidFill>
              <a:srgbClr val="6C6C6C"/>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20738"/>
            <a:ext cx="8229600" cy="1186811"/>
          </a:xfrm>
        </p:spPr>
        <p:txBody>
          <a:bodyPr>
            <a:normAutofit/>
          </a:bodyPr>
          <a:lstStyle/>
          <a:p>
            <a:r>
              <a:rPr lang="en-US" b="1" dirty="0" smtClean="0"/>
              <a:t>ASEA </a:t>
            </a:r>
            <a:r>
              <a:rPr lang="en-US" dirty="0" smtClean="0"/>
              <a:t>WORLD-CLASS TOOLS AND BACKOFFICE REPORTING</a:t>
            </a:r>
            <a:endParaRPr lang="en-US" dirty="0"/>
          </a:p>
        </p:txBody>
      </p:sp>
      <p:sp>
        <p:nvSpPr>
          <p:cNvPr id="3" name="Text Placeholder 2"/>
          <p:cNvSpPr>
            <a:spLocks noGrp="1"/>
          </p:cNvSpPr>
          <p:nvPr>
            <p:ph type="body" sz="quarter" idx="14"/>
          </p:nvPr>
        </p:nvSpPr>
        <p:spPr>
          <a:xfrm>
            <a:off x="685754" y="3746495"/>
            <a:ext cx="2280431" cy="755763"/>
          </a:xfrm>
        </p:spPr>
        <p:txBody>
          <a:bodyPr/>
          <a:lstStyle/>
          <a:p>
            <a:pPr algn="ctr"/>
            <a:r>
              <a:rPr lang="en-US" dirty="0" smtClean="0"/>
              <a:t>Starter Kit</a:t>
            </a:r>
            <a:endParaRPr lang="en-US" dirty="0"/>
          </a:p>
        </p:txBody>
      </p:sp>
      <p:sp>
        <p:nvSpPr>
          <p:cNvPr id="4" name="Text Placeholder 3"/>
          <p:cNvSpPr>
            <a:spLocks noGrp="1"/>
          </p:cNvSpPr>
          <p:nvPr>
            <p:ph type="body" sz="quarter" idx="15"/>
          </p:nvPr>
        </p:nvSpPr>
        <p:spPr>
          <a:xfrm>
            <a:off x="3427412" y="3746495"/>
            <a:ext cx="2285565" cy="914400"/>
          </a:xfrm>
        </p:spPr>
        <p:txBody>
          <a:bodyPr/>
          <a:lstStyle/>
          <a:p>
            <a:pPr algn="ctr">
              <a:spcBef>
                <a:spcPts val="0"/>
              </a:spcBef>
            </a:pPr>
            <a:r>
              <a:rPr lang="en-US" dirty="0" smtClean="0"/>
              <a:t>ASEA </a:t>
            </a:r>
          </a:p>
          <a:p>
            <a:pPr algn="ctr">
              <a:spcBef>
                <a:spcPts val="0"/>
              </a:spcBef>
            </a:pPr>
            <a:r>
              <a:rPr lang="en-US" dirty="0" smtClean="0"/>
              <a:t>Business Coach</a:t>
            </a:r>
            <a:endParaRPr lang="en-US" dirty="0"/>
          </a:p>
        </p:txBody>
      </p:sp>
      <p:sp>
        <p:nvSpPr>
          <p:cNvPr id="5" name="Text Placeholder 4"/>
          <p:cNvSpPr>
            <a:spLocks noGrp="1"/>
          </p:cNvSpPr>
          <p:nvPr>
            <p:ph type="body" sz="quarter" idx="16"/>
          </p:nvPr>
        </p:nvSpPr>
        <p:spPr>
          <a:xfrm>
            <a:off x="6174203" y="3764898"/>
            <a:ext cx="2290066" cy="914400"/>
          </a:xfrm>
        </p:spPr>
        <p:txBody>
          <a:bodyPr/>
          <a:lstStyle/>
          <a:p>
            <a:pPr algn="ctr"/>
            <a:r>
              <a:rPr lang="en-US" dirty="0" smtClean="0"/>
              <a:t>Back Office</a:t>
            </a:r>
            <a:endParaRPr lang="en-US" dirty="0"/>
          </a:p>
        </p:txBody>
      </p:sp>
      <p:pic>
        <p:nvPicPr>
          <p:cNvPr id="11" name="Picture 10" descr="ASEA Business Coach.pn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740051" y="1782303"/>
            <a:ext cx="1557708" cy="1915639"/>
          </a:xfrm>
          <a:prstGeom prst="rect">
            <a:avLst/>
          </a:prstGeom>
        </p:spPr>
      </p:pic>
      <p:grpSp>
        <p:nvGrpSpPr>
          <p:cNvPr id="14" name="Group 13"/>
          <p:cNvGrpSpPr/>
          <p:nvPr/>
        </p:nvGrpSpPr>
        <p:grpSpPr>
          <a:xfrm>
            <a:off x="6396030" y="2097579"/>
            <a:ext cx="1804405" cy="1351295"/>
            <a:chOff x="5300161" y="2169041"/>
            <a:chExt cx="3843839" cy="2878600"/>
          </a:xfrm>
        </p:grpSpPr>
        <p:pic>
          <p:nvPicPr>
            <p:cNvPr id="12" name="Pictur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300161" y="2169041"/>
              <a:ext cx="3843839" cy="2878600"/>
            </a:xfrm>
            <a:prstGeom prst="rect">
              <a:avLst/>
            </a:prstGeom>
          </p:spPr>
        </p:pic>
        <p:pic>
          <p:nvPicPr>
            <p:cNvPr id="13" name="Picture 12" descr="ASEA Dashboard_reports_commissions.pdf"/>
            <p:cNvPicPr>
              <a:picLocks noChangeAspect="1"/>
            </p:cNvPicPr>
            <p:nvPr/>
          </p:nvPicPr>
          <p:blipFill rotWithShape="1">
            <a:blip r:embed="rId5" cstate="screen">
              <a:extLst>
                <a:ext uri="{28A0092B-C50C-407E-A947-70E740481C1C}">
                  <a14:useLocalDpi xmlns:a14="http://schemas.microsoft.com/office/drawing/2010/main"/>
                </a:ext>
              </a:extLst>
            </a:blip>
            <a:srcRect l="1024" r="2605" b="57468"/>
            <a:stretch/>
          </p:blipFill>
          <p:spPr>
            <a:xfrm>
              <a:off x="5876979" y="2257962"/>
              <a:ext cx="2722732" cy="1787139"/>
            </a:xfrm>
            <a:prstGeom prst="rect">
              <a:avLst/>
            </a:prstGeom>
          </p:spPr>
        </p:pic>
      </p:grpSp>
      <p:pic>
        <p:nvPicPr>
          <p:cNvPr id="15" name="Picture 1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3074" y="1642818"/>
            <a:ext cx="1935776" cy="2055125"/>
          </a:xfrm>
          <a:prstGeom prst="rect">
            <a:avLst/>
          </a:prstGeom>
          <a:ln w="12700">
            <a:solidFill>
              <a:srgbClr val="6C6C6C"/>
            </a:solidFill>
          </a:ln>
          <a:effectLst/>
        </p:spPr>
      </p:pic>
    </p:spTree>
    <p:extLst>
      <p:ext uri="{BB962C8B-B14F-4D97-AF65-F5344CB8AC3E}">
        <p14:creationId xmlns:p14="http://schemas.microsoft.com/office/powerpoint/2010/main" val="1010764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fade">
                                      <p:cBhvr>
                                        <p:cTn id="24" dur="500"/>
                                        <p:tgtEl>
                                          <p:spTgt spid="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0" end="0"/>
                                            </p:txEl>
                                          </p:spTgt>
                                        </p:tgtEl>
                                        <p:attrNameLst>
                                          <p:attrName>style.visibility</p:attrName>
                                        </p:attrNameLst>
                                      </p:cBhvr>
                                      <p:to>
                                        <p:strVal val="visible"/>
                                      </p:to>
                                    </p:set>
                                    <p:animEffect transition="in" filter="fade">
                                      <p:cBhvr>
                                        <p:cTn id="29" dur="500"/>
                                        <p:tgtEl>
                                          <p:spTgt spid="5">
                                            <p:txEl>
                                              <p:pRg st="0" end="0"/>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3" grpId="0" build="p"/>
      <p:bldP spid="4" grpId="0" uiExpand="1" build="p"/>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4243"/>
            <a:ext cx="8229600" cy="1343851"/>
          </a:xfrm>
        </p:spPr>
        <p:txBody>
          <a:bodyPr>
            <a:normAutofit/>
          </a:bodyPr>
          <a:lstStyle/>
          <a:p>
            <a:r>
              <a:rPr lang="en-US" b="1" dirty="0" smtClean="0"/>
              <a:t>WHAT IS REDOX SIGNALING</a:t>
            </a:r>
            <a:r>
              <a:rPr lang="en-US" dirty="0" smtClean="0"/>
              <a:t/>
            </a:r>
            <a:br>
              <a:rPr lang="en-US" dirty="0" smtClean="0"/>
            </a:br>
            <a:r>
              <a:rPr lang="en-US" dirty="0" smtClean="0"/>
              <a:t>&amp; HOW DOES IT AFFECT ME?</a:t>
            </a:r>
            <a:endParaRPr lang="en-US" dirty="0"/>
          </a:p>
        </p:txBody>
      </p:sp>
      <p:pic>
        <p:nvPicPr>
          <p:cNvPr id="5" name="Content Placeholder 4"/>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299959" y="1502741"/>
            <a:ext cx="5015047" cy="2445341"/>
          </a:xfrm>
        </p:spPr>
      </p:pic>
      <p:sp>
        <p:nvSpPr>
          <p:cNvPr id="4" name="Content Placeholder 3"/>
          <p:cNvSpPr>
            <a:spLocks noGrp="1"/>
          </p:cNvSpPr>
          <p:nvPr>
            <p:ph sz="quarter" idx="11"/>
          </p:nvPr>
        </p:nvSpPr>
        <p:spPr>
          <a:xfrm>
            <a:off x="6010630" y="2094311"/>
            <a:ext cx="2787191" cy="1742044"/>
          </a:xfrm>
        </p:spPr>
        <p:txBody>
          <a:bodyPr>
            <a:normAutofit/>
          </a:bodyPr>
          <a:lstStyle/>
          <a:p>
            <a:pPr marL="0" indent="0">
              <a:spcBef>
                <a:spcPts val="800"/>
              </a:spcBef>
              <a:buNone/>
            </a:pPr>
            <a:r>
              <a:rPr lang="en-US" dirty="0" smtClean="0"/>
              <a:t>As we age, we produce fewer and fewer </a:t>
            </a:r>
            <a:r>
              <a:rPr lang="en-US" dirty="0" smtClean="0"/>
              <a:t>redox </a:t>
            </a:r>
            <a:r>
              <a:rPr lang="en-US" dirty="0"/>
              <a:t>s</a:t>
            </a:r>
            <a:r>
              <a:rPr lang="en-US" dirty="0" smtClean="0"/>
              <a:t>ignaling </a:t>
            </a:r>
            <a:r>
              <a:rPr lang="en-US" dirty="0"/>
              <a:t>m</a:t>
            </a:r>
            <a:r>
              <a:rPr lang="en-US" dirty="0" smtClean="0"/>
              <a:t>olecules</a:t>
            </a:r>
            <a:r>
              <a:rPr lang="en-US" dirty="0" smtClean="0"/>
              <a:t>.</a:t>
            </a:r>
            <a:endParaRPr lang="en-US" dirty="0"/>
          </a:p>
        </p:txBody>
      </p:sp>
      <p:sp>
        <p:nvSpPr>
          <p:cNvPr id="3" name="Right Arrow 2"/>
          <p:cNvSpPr/>
          <p:nvPr/>
        </p:nvSpPr>
        <p:spPr>
          <a:xfrm>
            <a:off x="-61992" y="4138048"/>
            <a:ext cx="5773118" cy="581693"/>
          </a:xfrm>
          <a:prstGeom prst="rightArrow">
            <a:avLst/>
          </a:prstGeom>
          <a:gradFill>
            <a:gsLst>
              <a:gs pos="0">
                <a:srgbClr val="3DA547"/>
              </a:gs>
              <a:gs pos="100000">
                <a:schemeClr val="accent3">
                  <a:lumMod val="60000"/>
                  <a:lumOff val="40000"/>
                </a:schemeClr>
              </a:gs>
            </a:gsLst>
          </a:gradFill>
          <a:ln>
            <a:solidFill>
              <a:srgbClr val="3DA547"/>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540181" y="4290394"/>
            <a:ext cx="4572000" cy="276999"/>
          </a:xfrm>
          <a:prstGeom prst="rect">
            <a:avLst/>
          </a:prstGeom>
        </p:spPr>
        <p:txBody>
          <a:bodyPr>
            <a:spAutoFit/>
          </a:bodyPr>
          <a:lstStyle/>
          <a:p>
            <a:pPr algn="ctr">
              <a:defRPr/>
            </a:pPr>
            <a:r>
              <a:rPr lang="en-US" sz="1200" dirty="0" smtClean="0">
                <a:solidFill>
                  <a:srgbClr val="FFFFFF"/>
                </a:solidFill>
                <a:latin typeface="Trebuchet MS" charset="0"/>
                <a:ea typeface="Trebuchet MS" charset="0"/>
                <a:cs typeface="Trebuchet MS" charset="0"/>
              </a:rPr>
              <a:t>DEFICIENCIES AND IMBALANCES IN REDOX FUNCTION</a:t>
            </a:r>
            <a:endParaRPr lang="en-US" sz="1200" dirty="0">
              <a:solidFill>
                <a:srgbClr val="FFFFFF"/>
              </a:solidFill>
              <a:latin typeface="Trebuchet MS" charset="0"/>
              <a:ea typeface="Trebuchet MS" charset="0"/>
              <a:cs typeface="Trebuchet MS" charset="0"/>
            </a:endParaRPr>
          </a:p>
        </p:txBody>
      </p:sp>
      <p:sp>
        <p:nvSpPr>
          <p:cNvPr id="8" name="Content Placeholder 3"/>
          <p:cNvSpPr txBox="1">
            <a:spLocks/>
          </p:cNvSpPr>
          <p:nvPr/>
        </p:nvSpPr>
        <p:spPr>
          <a:xfrm>
            <a:off x="5996880" y="4138048"/>
            <a:ext cx="2787191" cy="784587"/>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b="1" dirty="0" smtClean="0">
                <a:solidFill>
                  <a:srgbClr val="3DA547"/>
                </a:solidFill>
                <a:latin typeface="Trebuchet MS" charset="0"/>
                <a:cs typeface="Trebuchet MS" charset="0"/>
              </a:rPr>
              <a:t>YOU WILL BEGIN TO SEE AND FEEL THE EFFECTS OF AGING</a:t>
            </a:r>
          </a:p>
        </p:txBody>
      </p:sp>
    </p:spTree>
    <p:extLst>
      <p:ext uri="{BB962C8B-B14F-4D97-AF65-F5344CB8AC3E}">
        <p14:creationId xmlns:p14="http://schemas.microsoft.com/office/powerpoint/2010/main" val="236412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2000"/>
                                        <p:tgtEl>
                                          <p:spTgt spid="3"/>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5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fade">
                                      <p:cBhvr>
                                        <p:cTn id="19"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3" grpId="0" animBg="1"/>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90814" y="1151111"/>
            <a:ext cx="5168684" cy="385021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0342" y="2348642"/>
            <a:ext cx="3669733" cy="933499"/>
          </a:xfrm>
          <a:prstGeom prst="rect">
            <a:avLst/>
          </a:prstGeom>
        </p:spPr>
      </p:pic>
      <p:sp>
        <p:nvSpPr>
          <p:cNvPr id="11" name="Content Placeholder 2"/>
          <p:cNvSpPr>
            <a:spLocks noGrp="1"/>
          </p:cNvSpPr>
          <p:nvPr>
            <p:ph sz="quarter" idx="10"/>
          </p:nvPr>
        </p:nvSpPr>
        <p:spPr>
          <a:xfrm>
            <a:off x="361127" y="3688831"/>
            <a:ext cx="3388161" cy="1231882"/>
          </a:xfrm>
        </p:spPr>
        <p:txBody>
          <a:bodyPr/>
          <a:lstStyle/>
          <a:p>
            <a:pPr marL="0" indent="0" algn="ctr">
              <a:buNone/>
            </a:pPr>
            <a:r>
              <a:rPr lang="en-US" dirty="0" smtClean="0"/>
              <a:t>ASEA’s personal development roadmap to success.</a:t>
            </a:r>
            <a:endParaRPr lang="en-US" dirty="0"/>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36232" y="257285"/>
            <a:ext cx="1638706" cy="1684667"/>
          </a:xfrm>
          <a:prstGeom prst="rect">
            <a:avLst/>
          </a:prstGeom>
        </p:spPr>
      </p:pic>
    </p:spTree>
    <p:extLst>
      <p:ext uri="{BB962C8B-B14F-4D97-AF65-F5344CB8AC3E}">
        <p14:creationId xmlns:p14="http://schemas.microsoft.com/office/powerpoint/2010/main" val="77404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Content Placeholder 9"/>
          <p:cNvPicPr>
            <a:picLocks noGrp="1" noChangeAspect="1"/>
          </p:cNvPicPr>
          <p:nvPr>
            <p:ph sz="quarter" idx="4294967295"/>
          </p:nvPr>
        </p:nvPicPr>
        <p:blipFill>
          <a:blip r:embed="rId3" cstate="screen">
            <a:extLst>
              <a:ext uri="{28A0092B-C50C-407E-A947-70E740481C1C}">
                <a14:useLocalDpi xmlns:a14="http://schemas.microsoft.com/office/drawing/2010/main"/>
              </a:ext>
            </a:extLst>
          </a:blip>
          <a:stretch>
            <a:fillRect/>
          </a:stretch>
        </p:blipFill>
        <p:spPr>
          <a:xfrm>
            <a:off x="-8313" y="2423"/>
            <a:ext cx="2287515" cy="2563728"/>
          </a:xfrm>
          <a:prstGeom prst="rect">
            <a:avLst/>
          </a:prstGeom>
          <a:ln w="12700">
            <a:solidFill>
              <a:schemeClr val="tx1"/>
            </a:solidFill>
          </a:ln>
        </p:spPr>
      </p:pic>
      <p:pic>
        <p:nvPicPr>
          <p:cNvPr id="12" name="Content Placeholder 13"/>
          <p:cNvPicPr>
            <a:picLocks noGrp="1" noChangeAspect="1"/>
          </p:cNvPicPr>
          <p:nvPr>
            <p:ph sz="quarter" idx="4294967295"/>
          </p:nvPr>
        </p:nvPicPr>
        <p:blipFill>
          <a:blip r:embed="rId4" cstate="screen">
            <a:extLst>
              <a:ext uri="{28A0092B-C50C-407E-A947-70E740481C1C}">
                <a14:useLocalDpi xmlns:a14="http://schemas.microsoft.com/office/drawing/2010/main"/>
              </a:ext>
            </a:extLst>
          </a:blip>
          <a:stretch>
            <a:fillRect/>
          </a:stretch>
        </p:blipFill>
        <p:spPr>
          <a:xfrm>
            <a:off x="-7152" y="2579482"/>
            <a:ext cx="2283678" cy="2559461"/>
          </a:xfrm>
          <a:prstGeom prst="rect">
            <a:avLst/>
          </a:prstGeom>
          <a:ln w="12700">
            <a:solidFill>
              <a:schemeClr val="tx1"/>
            </a:solidFill>
          </a:ln>
        </p:spPr>
      </p:pic>
      <p:pic>
        <p:nvPicPr>
          <p:cNvPr id="13" name="Content Placeholder 10"/>
          <p:cNvPicPr>
            <a:picLocks noGrp="1" noChangeAspect="1"/>
          </p:cNvPicPr>
          <p:nvPr>
            <p:ph sz="quarter" idx="4294967295"/>
          </p:nvPr>
        </p:nvPicPr>
        <p:blipFill>
          <a:blip r:embed="rId5" cstate="screen">
            <a:extLst>
              <a:ext uri="{28A0092B-C50C-407E-A947-70E740481C1C}">
                <a14:useLocalDpi xmlns:a14="http://schemas.microsoft.com/office/drawing/2010/main"/>
              </a:ext>
            </a:extLst>
          </a:blip>
          <a:stretch>
            <a:fillRect/>
          </a:stretch>
        </p:blipFill>
        <p:spPr>
          <a:xfrm>
            <a:off x="2284167" y="3579"/>
            <a:ext cx="2287118" cy="2561417"/>
          </a:xfrm>
          <a:prstGeom prst="rect">
            <a:avLst/>
          </a:prstGeom>
          <a:ln w="12700">
            <a:solidFill>
              <a:schemeClr val="tx1"/>
            </a:solidFill>
          </a:ln>
        </p:spPr>
      </p:pic>
      <p:pic>
        <p:nvPicPr>
          <p:cNvPr id="14" name="Content Placeholder 15"/>
          <p:cNvPicPr>
            <a:picLocks noGrp="1" noChangeAspect="1"/>
          </p:cNvPicPr>
          <p:nvPr>
            <p:ph sz="quarter" idx="4294967295"/>
          </p:nvPr>
        </p:nvPicPr>
        <p:blipFill>
          <a:blip r:embed="rId6" cstate="screen">
            <a:extLst>
              <a:ext uri="{28A0092B-C50C-407E-A947-70E740481C1C}">
                <a14:useLocalDpi xmlns:a14="http://schemas.microsoft.com/office/drawing/2010/main"/>
              </a:ext>
            </a:extLst>
          </a:blip>
          <a:stretch>
            <a:fillRect/>
          </a:stretch>
        </p:blipFill>
        <p:spPr>
          <a:xfrm>
            <a:off x="2282716" y="2580131"/>
            <a:ext cx="2283798" cy="2558162"/>
          </a:xfrm>
          <a:prstGeom prst="rect">
            <a:avLst/>
          </a:prstGeom>
          <a:ln w="12700">
            <a:solidFill>
              <a:schemeClr val="tx1"/>
            </a:solidFill>
          </a:ln>
        </p:spPr>
      </p:pic>
      <p:pic>
        <p:nvPicPr>
          <p:cNvPr id="15" name="Content Placeholder 11"/>
          <p:cNvPicPr>
            <a:picLocks noGrp="1" noChangeAspect="1"/>
          </p:cNvPicPr>
          <p:nvPr>
            <p:ph sz="quarter" idx="4294967295"/>
          </p:nvPr>
        </p:nvPicPr>
        <p:blipFill>
          <a:blip r:embed="rId7">
            <a:extLst>
              <a:ext uri="{28A0092B-C50C-407E-A947-70E740481C1C}">
                <a14:useLocalDpi xmlns:a14="http://schemas.microsoft.com/office/drawing/2010/main"/>
              </a:ext>
            </a:extLst>
          </a:blip>
          <a:stretch>
            <a:fillRect/>
          </a:stretch>
        </p:blipFill>
        <p:spPr>
          <a:xfrm>
            <a:off x="6875860" y="3731"/>
            <a:ext cx="2284842" cy="2559808"/>
          </a:xfrm>
          <a:prstGeom prst="rect">
            <a:avLst/>
          </a:prstGeom>
          <a:ln w="12700">
            <a:solidFill>
              <a:schemeClr val="tx1"/>
            </a:solidFill>
          </a:ln>
        </p:spPr>
      </p:pic>
      <p:pic>
        <p:nvPicPr>
          <p:cNvPr id="16" name="Content Placeholder 19"/>
          <p:cNvPicPr>
            <a:picLocks noGrp="1" noChangeAspect="1"/>
          </p:cNvPicPr>
          <p:nvPr>
            <p:ph sz="quarter" idx="4294967295"/>
          </p:nvPr>
        </p:nvPicPr>
        <p:blipFill>
          <a:blip r:embed="rId8" cstate="screen">
            <a:extLst>
              <a:ext uri="{28A0092B-C50C-407E-A947-70E740481C1C}">
                <a14:useLocalDpi xmlns:a14="http://schemas.microsoft.com/office/drawing/2010/main"/>
              </a:ext>
            </a:extLst>
          </a:blip>
          <a:stretch>
            <a:fillRect/>
          </a:stretch>
        </p:blipFill>
        <p:spPr>
          <a:xfrm>
            <a:off x="4572704" y="2580602"/>
            <a:ext cx="2286255" cy="2557218"/>
          </a:xfrm>
          <a:prstGeom prst="rect">
            <a:avLst/>
          </a:prstGeom>
          <a:ln w="12700">
            <a:solidFill>
              <a:schemeClr val="tx1"/>
            </a:solidFill>
          </a:ln>
        </p:spPr>
      </p:pic>
      <p:pic>
        <p:nvPicPr>
          <p:cNvPr id="17" name="Content Placeholder 18"/>
          <p:cNvPicPr>
            <a:picLocks noGrp="1" noChangeAspect="1"/>
          </p:cNvPicPr>
          <p:nvPr>
            <p:ph sz="quarter" idx="4294967295"/>
          </p:nvPr>
        </p:nvPicPr>
        <p:blipFill>
          <a:blip r:embed="rId9" cstate="screen">
            <a:extLst>
              <a:ext uri="{28A0092B-C50C-407E-A947-70E740481C1C}">
                <a14:useLocalDpi xmlns:a14="http://schemas.microsoft.com/office/drawing/2010/main"/>
              </a:ext>
            </a:extLst>
          </a:blip>
          <a:stretch>
            <a:fillRect/>
          </a:stretch>
        </p:blipFill>
        <p:spPr>
          <a:xfrm>
            <a:off x="4568897" y="-843"/>
            <a:ext cx="2284334" cy="2561105"/>
          </a:xfrm>
          <a:prstGeom prst="rect">
            <a:avLst/>
          </a:prstGeom>
          <a:ln w="12700">
            <a:solidFill>
              <a:schemeClr val="tx1"/>
            </a:solidFill>
          </a:ln>
        </p:spPr>
      </p:pic>
      <p:pic>
        <p:nvPicPr>
          <p:cNvPr id="18" name="Content Placeholder 14"/>
          <p:cNvPicPr>
            <a:picLocks noGrp="1" noChangeAspect="1"/>
          </p:cNvPicPr>
          <p:nvPr>
            <p:ph sz="quarter" idx="4294967295"/>
          </p:nvPr>
        </p:nvPicPr>
        <p:blipFill>
          <a:blip r:embed="rId10">
            <a:extLst>
              <a:ext uri="{28A0092B-C50C-407E-A947-70E740481C1C}">
                <a14:useLocalDpi xmlns:a14="http://schemas.microsoft.com/office/drawing/2010/main"/>
              </a:ext>
            </a:extLst>
          </a:blip>
          <a:stretch>
            <a:fillRect/>
          </a:stretch>
        </p:blipFill>
        <p:spPr>
          <a:xfrm>
            <a:off x="6874179" y="2579864"/>
            <a:ext cx="2286001" cy="2557968"/>
          </a:xfrm>
          <a:prstGeom prst="rect">
            <a:avLst/>
          </a:prstGeom>
          <a:ln w="12700">
            <a:solidFill>
              <a:schemeClr val="tx1"/>
            </a:solidFill>
          </a:ln>
        </p:spPr>
      </p:pic>
    </p:spTree>
    <p:extLst>
      <p:ext uri="{BB962C8B-B14F-4D97-AF65-F5344CB8AC3E}">
        <p14:creationId xmlns:p14="http://schemas.microsoft.com/office/powerpoint/2010/main" val="200972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17" presetClass="entr" presetSubtype="1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17" presetClass="entr" presetSubtype="1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strVal val="#ppt_h"/>
                                          </p:val>
                                        </p:tav>
                                        <p:tav tm="100000">
                                          <p:val>
                                            <p:strVal val="#ppt_h"/>
                                          </p:val>
                                        </p:tav>
                                      </p:tavLst>
                                    </p:anim>
                                  </p:childTnLst>
                                </p:cTn>
                              </p:par>
                            </p:childTnLst>
                          </p:cTn>
                        </p:par>
                        <p:par>
                          <p:cTn id="24" fill="hold">
                            <p:stCondLst>
                              <p:cond delay="2000"/>
                            </p:stCondLst>
                            <p:childTnLst>
                              <p:par>
                                <p:cTn id="25" presetID="17" presetClass="entr" presetSubtype="1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p:cTn id="27" dur="500" fill="hold"/>
                                        <p:tgtEl>
                                          <p:spTgt spid="17"/>
                                        </p:tgtEl>
                                        <p:attrNameLst>
                                          <p:attrName>ppt_w</p:attrName>
                                        </p:attrNameLst>
                                      </p:cBhvr>
                                      <p:tavLst>
                                        <p:tav tm="0">
                                          <p:val>
                                            <p:fltVal val="0"/>
                                          </p:val>
                                        </p:tav>
                                        <p:tav tm="100000">
                                          <p:val>
                                            <p:strVal val="#ppt_w"/>
                                          </p:val>
                                        </p:tav>
                                      </p:tavLst>
                                    </p:anim>
                                    <p:anim calcmode="lin" valueType="num">
                                      <p:cBhvr>
                                        <p:cTn id="28" dur="500" fill="hold"/>
                                        <p:tgtEl>
                                          <p:spTgt spid="17"/>
                                        </p:tgtEl>
                                        <p:attrNameLst>
                                          <p:attrName>ppt_h</p:attrName>
                                        </p:attrNameLst>
                                      </p:cBhvr>
                                      <p:tavLst>
                                        <p:tav tm="0">
                                          <p:val>
                                            <p:strVal val="#ppt_h"/>
                                          </p:val>
                                        </p:tav>
                                        <p:tav tm="100000">
                                          <p:val>
                                            <p:strVal val="#ppt_h"/>
                                          </p:val>
                                        </p:tav>
                                      </p:tavLst>
                                    </p:anim>
                                  </p:childTnLst>
                                </p:cTn>
                              </p:par>
                            </p:childTnLst>
                          </p:cTn>
                        </p:par>
                        <p:par>
                          <p:cTn id="29" fill="hold">
                            <p:stCondLst>
                              <p:cond delay="2500"/>
                            </p:stCondLst>
                            <p:childTnLst>
                              <p:par>
                                <p:cTn id="30" presetID="17" presetClass="entr" presetSubtype="10"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p:cTn id="32" dur="500" fill="hold"/>
                                        <p:tgtEl>
                                          <p:spTgt spid="16"/>
                                        </p:tgtEl>
                                        <p:attrNameLst>
                                          <p:attrName>ppt_w</p:attrName>
                                        </p:attrNameLst>
                                      </p:cBhvr>
                                      <p:tavLst>
                                        <p:tav tm="0">
                                          <p:val>
                                            <p:fltVal val="0"/>
                                          </p:val>
                                        </p:tav>
                                        <p:tav tm="100000">
                                          <p:val>
                                            <p:strVal val="#ppt_w"/>
                                          </p:val>
                                        </p:tav>
                                      </p:tavLst>
                                    </p:anim>
                                    <p:anim calcmode="lin" valueType="num">
                                      <p:cBhvr>
                                        <p:cTn id="33" dur="500" fill="hold"/>
                                        <p:tgtEl>
                                          <p:spTgt spid="16"/>
                                        </p:tgtEl>
                                        <p:attrNameLst>
                                          <p:attrName>ppt_h</p:attrName>
                                        </p:attrNameLst>
                                      </p:cBhvr>
                                      <p:tavLst>
                                        <p:tav tm="0">
                                          <p:val>
                                            <p:strVal val="#ppt_h"/>
                                          </p:val>
                                        </p:tav>
                                        <p:tav tm="100000">
                                          <p:val>
                                            <p:strVal val="#ppt_h"/>
                                          </p:val>
                                        </p:tav>
                                      </p:tavLst>
                                    </p:anim>
                                  </p:childTnLst>
                                </p:cTn>
                              </p:par>
                            </p:childTnLst>
                          </p:cTn>
                        </p:par>
                        <p:par>
                          <p:cTn id="34" fill="hold">
                            <p:stCondLst>
                              <p:cond delay="3000"/>
                            </p:stCondLst>
                            <p:childTnLst>
                              <p:par>
                                <p:cTn id="35" presetID="17" presetClass="entr" presetSubtype="1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strVal val="#ppt_h"/>
                                          </p:val>
                                        </p:tav>
                                        <p:tav tm="100000">
                                          <p:val>
                                            <p:strVal val="#ppt_h"/>
                                          </p:val>
                                        </p:tav>
                                      </p:tavLst>
                                    </p:anim>
                                  </p:childTnLst>
                                </p:cTn>
                              </p:par>
                            </p:childTnLst>
                          </p:cTn>
                        </p:par>
                        <p:par>
                          <p:cTn id="39" fill="hold">
                            <p:stCondLst>
                              <p:cond delay="3500"/>
                            </p:stCondLst>
                            <p:childTnLst>
                              <p:par>
                                <p:cTn id="40" presetID="17" presetClass="entr" presetSubtype="10" fill="hold" nodeType="after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500" fill="hold"/>
                                        <p:tgtEl>
                                          <p:spTgt spid="18"/>
                                        </p:tgtEl>
                                        <p:attrNameLst>
                                          <p:attrName>ppt_w</p:attrName>
                                        </p:attrNameLst>
                                      </p:cBhvr>
                                      <p:tavLst>
                                        <p:tav tm="0">
                                          <p:val>
                                            <p:fltVal val="0"/>
                                          </p:val>
                                        </p:tav>
                                        <p:tav tm="100000">
                                          <p:val>
                                            <p:strVal val="#ppt_w"/>
                                          </p:val>
                                        </p:tav>
                                      </p:tavLst>
                                    </p:anim>
                                    <p:anim calcmode="lin" valueType="num">
                                      <p:cBhvr>
                                        <p:cTn id="43" dur="500" fill="hold"/>
                                        <p:tgtEl>
                                          <p:spTgt spid="1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201478" y="1475245"/>
            <a:ext cx="8229600" cy="857250"/>
          </a:xfrm>
        </p:spPr>
        <p:txBody>
          <a:bodyPr/>
          <a:lstStyle/>
          <a:p>
            <a:r>
              <a:rPr lang="en-US" sz="3400" b="1" dirty="0" smtClean="0"/>
              <a:t>TIMING</a:t>
            </a:r>
            <a:endParaRPr lang="en-US" sz="3400" b="1" dirty="0"/>
          </a:p>
        </p:txBody>
      </p:sp>
      <p:sp>
        <p:nvSpPr>
          <p:cNvPr id="7" name="Content Placeholder 3"/>
          <p:cNvSpPr txBox="1">
            <a:spLocks/>
          </p:cNvSpPr>
          <p:nvPr/>
        </p:nvSpPr>
        <p:spPr>
          <a:xfrm>
            <a:off x="3359155" y="2332495"/>
            <a:ext cx="3591835" cy="162669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smtClean="0">
                <a:solidFill>
                  <a:schemeClr val="bg1"/>
                </a:solidFill>
                <a:latin typeface="Trebuchet MS" charset="0"/>
                <a:cs typeface="Trebuchet MS" charset="0"/>
              </a:rPr>
              <a:t>Once-in-history timing</a:t>
            </a:r>
            <a:endParaRPr lang="en-US" dirty="0">
              <a:solidFill>
                <a:schemeClr val="bg1"/>
              </a:solidFill>
              <a:latin typeface="Trebuchet MS" charset="0"/>
              <a:cs typeface="Trebuchet MS"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5976" y="185976"/>
            <a:ext cx="813665" cy="813665"/>
          </a:xfrm>
          <a:prstGeom prst="rect">
            <a:avLst/>
          </a:prstGeom>
        </p:spPr>
      </p:pic>
    </p:spTree>
    <p:extLst>
      <p:ext uri="{BB962C8B-B14F-4D97-AF65-F5344CB8AC3E}">
        <p14:creationId xmlns:p14="http://schemas.microsoft.com/office/powerpoint/2010/main" val="18775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ONCE IN HISTORY </a:t>
            </a:r>
            <a:r>
              <a:rPr lang="en-US" dirty="0" smtClean="0"/>
              <a:t>TIMING</a:t>
            </a: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5964" y="1310202"/>
            <a:ext cx="4125656" cy="3277678"/>
          </a:xfrm>
          <a:prstGeom prst="rect">
            <a:avLst/>
          </a:prstGeom>
        </p:spPr>
      </p:pic>
      <p:sp>
        <p:nvSpPr>
          <p:cNvPr id="3" name="TextBox 2"/>
          <p:cNvSpPr txBox="1"/>
          <p:nvPr/>
        </p:nvSpPr>
        <p:spPr>
          <a:xfrm>
            <a:off x="5216503" y="1436098"/>
            <a:ext cx="184666" cy="369332"/>
          </a:xfrm>
          <a:prstGeom prst="rect">
            <a:avLst/>
          </a:prstGeom>
          <a:noFill/>
        </p:spPr>
        <p:txBody>
          <a:bodyPr wrap="none" rtlCol="0">
            <a:spAutoFit/>
          </a:bodyPr>
          <a:lstStyle/>
          <a:p>
            <a:endParaRPr lang="en-US" dirty="0"/>
          </a:p>
        </p:txBody>
      </p:sp>
      <p:grpSp>
        <p:nvGrpSpPr>
          <p:cNvPr id="4" name="Group 3"/>
          <p:cNvGrpSpPr/>
          <p:nvPr/>
        </p:nvGrpSpPr>
        <p:grpSpPr>
          <a:xfrm>
            <a:off x="5280269" y="1389931"/>
            <a:ext cx="2944091" cy="3014153"/>
            <a:chOff x="5280269" y="1389931"/>
            <a:chExt cx="2944091" cy="3014153"/>
          </a:xfrm>
        </p:grpSpPr>
        <p:sp>
          <p:nvSpPr>
            <p:cNvPr id="6" name="TextBox 5"/>
            <p:cNvSpPr txBox="1"/>
            <p:nvPr/>
          </p:nvSpPr>
          <p:spPr>
            <a:xfrm>
              <a:off x="5474367" y="1389931"/>
              <a:ext cx="2486624" cy="461665"/>
            </a:xfrm>
            <a:prstGeom prst="rect">
              <a:avLst/>
            </a:prstGeom>
            <a:noFill/>
          </p:spPr>
          <p:txBody>
            <a:bodyPr wrap="square" rtlCol="0">
              <a:spAutoFit/>
            </a:bodyPr>
            <a:lstStyle/>
            <a:p>
              <a:pPr algn="ctr"/>
              <a:r>
                <a:rPr lang="en-US" sz="2400" b="1" dirty="0" smtClean="0">
                  <a:solidFill>
                    <a:srgbClr val="3DA547"/>
                  </a:solidFill>
                  <a:latin typeface="Trebuchet MS" charset="0"/>
                  <a:ea typeface="Trebuchet MS" charset="0"/>
                  <a:cs typeface="Trebuchet MS" charset="0"/>
                </a:rPr>
                <a:t> Are you ready?</a:t>
              </a:r>
              <a:endParaRPr lang="en-US" sz="2400" b="1" dirty="0">
                <a:solidFill>
                  <a:srgbClr val="3DA547"/>
                </a:solidFill>
                <a:latin typeface="Trebuchet MS" charset="0"/>
                <a:ea typeface="Trebuchet MS" charset="0"/>
                <a:cs typeface="Trebuchet MS"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280269" y="2441357"/>
              <a:ext cx="2944091" cy="1962727"/>
            </a:xfrm>
            <a:prstGeom prst="rect">
              <a:avLst/>
            </a:prstGeom>
          </p:spPr>
        </p:pic>
      </p:grpSp>
    </p:spTree>
    <p:extLst>
      <p:ext uri="{BB962C8B-B14F-4D97-AF65-F5344CB8AC3E}">
        <p14:creationId xmlns:p14="http://schemas.microsoft.com/office/powerpoint/2010/main" val="56432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8675" y="2277791"/>
            <a:ext cx="7991301" cy="1667534"/>
          </a:xfrm>
        </p:spPr>
        <p:txBody>
          <a:bodyPr>
            <a:normAutofit/>
          </a:bodyPr>
          <a:lstStyle/>
          <a:p>
            <a:pPr algn="ctr"/>
            <a:r>
              <a:rPr lang="en-US" sz="3200" dirty="0" smtClean="0"/>
              <a:t>What’s next?</a:t>
            </a:r>
            <a:endParaRPr lang="en-US" sz="3200" dirty="0"/>
          </a:p>
        </p:txBody>
      </p:sp>
    </p:spTree>
    <p:extLst>
      <p:ext uri="{BB962C8B-B14F-4D97-AF65-F5344CB8AC3E}">
        <p14:creationId xmlns:p14="http://schemas.microsoft.com/office/powerpoint/2010/main" val="3694661568"/>
      </p:ext>
    </p:extLst>
  </p:cSld>
  <p:clrMapOvr>
    <a:masterClrMapping/>
  </p:clrMapOvr>
  <p:transition spd="med">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a:spLocks noGrp="1"/>
          </p:cNvSpPr>
          <p:nvPr>
            <p:ph type="title"/>
          </p:nvPr>
        </p:nvSpPr>
        <p:spPr>
          <a:xfrm>
            <a:off x="457200" y="323742"/>
            <a:ext cx="8229600" cy="857250"/>
          </a:xfrm>
        </p:spPr>
        <p:txBody>
          <a:bodyPr/>
          <a:lstStyle/>
          <a:p>
            <a:r>
              <a:rPr lang="en-US" b="1" dirty="0" smtClean="0"/>
              <a:t>BILLION DOLLAR</a:t>
            </a:r>
            <a:r>
              <a:rPr lang="en-US" dirty="0" smtClean="0"/>
              <a:t/>
            </a:r>
            <a:br>
              <a:rPr lang="en-US" dirty="0" smtClean="0"/>
            </a:br>
            <a:r>
              <a:rPr lang="en-US" dirty="0" smtClean="0"/>
              <a:t>REDOX TECHNOLOGY</a:t>
            </a:r>
            <a:endParaRPr lang="en-US" dirty="0"/>
          </a:p>
        </p:txBody>
      </p:sp>
      <p:pic>
        <p:nvPicPr>
          <p:cNvPr id="14" name="Content Placeholder 17"/>
          <p:cNvPicPr>
            <a:picLocks noGrp="1" noChangeAspect="1"/>
          </p:cNvPicPr>
          <p:nvPr>
            <p:ph sz="quarter" idx="4294967295"/>
          </p:nvPr>
        </p:nvPicPr>
        <p:blipFill>
          <a:blip r:embed="rId3" cstate="print">
            <a:extLst>
              <a:ext uri="{28A0092B-C50C-407E-A947-70E740481C1C}">
                <a14:useLocalDpi xmlns:a14="http://schemas.microsoft.com/office/drawing/2010/main"/>
              </a:ext>
            </a:extLst>
          </a:blip>
          <a:stretch>
            <a:fillRect/>
          </a:stretch>
        </p:blipFill>
        <p:spPr>
          <a:xfrm>
            <a:off x="2243506" y="3028155"/>
            <a:ext cx="1480492" cy="1480492"/>
          </a:xfrm>
          <a:prstGeom prst="rect">
            <a:avLst/>
          </a:prstGeom>
          <a:ln w="12700">
            <a:solidFill>
              <a:srgbClr val="6C6C6C"/>
            </a:solidFill>
          </a:ln>
        </p:spPr>
      </p:pic>
      <p:pic>
        <p:nvPicPr>
          <p:cNvPr id="15" name="Content Placeholder 19"/>
          <p:cNvPicPr>
            <a:picLocks noGrp="1" noChangeAspect="1"/>
          </p:cNvPicPr>
          <p:nvPr>
            <p:ph sz="quarter" idx="4294967295"/>
          </p:nvPr>
        </p:nvPicPr>
        <p:blipFill rotWithShape="1">
          <a:blip r:embed="rId4" cstate="print">
            <a:extLst>
              <a:ext uri="{28A0092B-C50C-407E-A947-70E740481C1C}">
                <a14:useLocalDpi xmlns:a14="http://schemas.microsoft.com/office/drawing/2010/main"/>
              </a:ext>
            </a:extLst>
          </a:blip>
          <a:srcRect r="15203"/>
          <a:stretch/>
        </p:blipFill>
        <p:spPr>
          <a:xfrm>
            <a:off x="755074" y="3028155"/>
            <a:ext cx="1478979" cy="1481269"/>
          </a:xfrm>
          <a:prstGeom prst="rect">
            <a:avLst/>
          </a:prstGeom>
          <a:ln w="12700">
            <a:solidFill>
              <a:srgbClr val="6C6C6C"/>
            </a:solidFill>
          </a:ln>
        </p:spPr>
      </p:pic>
      <p:sp>
        <p:nvSpPr>
          <p:cNvPr id="16" name="Content Placeholder 3"/>
          <p:cNvSpPr txBox="1">
            <a:spLocks/>
          </p:cNvSpPr>
          <p:nvPr/>
        </p:nvSpPr>
        <p:spPr>
          <a:xfrm>
            <a:off x="5457708" y="2215875"/>
            <a:ext cx="2969898" cy="1773083"/>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a:latin typeface="Trebuchet MS" charset="0"/>
                <a:cs typeface="Trebuchet MS" charset="0"/>
              </a:rPr>
              <a:t>THREE Massive </a:t>
            </a:r>
            <a:r>
              <a:rPr lang="en-US" sz="2000" dirty="0" smtClean="0">
                <a:latin typeface="Trebuchet MS" charset="0"/>
                <a:cs typeface="Trebuchet MS" charset="0"/>
              </a:rPr>
              <a:t>Industries</a:t>
            </a:r>
            <a:endParaRPr lang="en-US" sz="2000" dirty="0">
              <a:latin typeface="Trebuchet MS" charset="0"/>
              <a:cs typeface="Trebuchet MS" charset="0"/>
            </a:endParaRPr>
          </a:p>
          <a:p>
            <a:r>
              <a:rPr lang="en-US" sz="2000" dirty="0">
                <a:latin typeface="Trebuchet MS" charset="0"/>
                <a:cs typeface="Trebuchet MS" charset="0"/>
              </a:rPr>
              <a:t>No-one else has </a:t>
            </a:r>
            <a:r>
              <a:rPr lang="en-US" sz="2000" dirty="0" smtClean="0">
                <a:latin typeface="Trebuchet MS" charset="0"/>
                <a:cs typeface="Trebuchet MS" charset="0"/>
              </a:rPr>
              <a:t>it</a:t>
            </a:r>
            <a:endParaRPr lang="en-US" sz="2000" dirty="0">
              <a:latin typeface="Trebuchet MS" charset="0"/>
              <a:cs typeface="Trebuchet MS" charset="0"/>
            </a:endParaRPr>
          </a:p>
          <a:p>
            <a:r>
              <a:rPr lang="en-US" sz="2000" dirty="0">
                <a:latin typeface="Trebuchet MS" charset="0"/>
                <a:cs typeface="Trebuchet MS" charset="0"/>
              </a:rPr>
              <a:t>Almost no-one knows about it… YET!</a:t>
            </a:r>
          </a:p>
        </p:txBody>
      </p:sp>
      <p:pic>
        <p:nvPicPr>
          <p:cNvPr id="17" name="Content Placeholder 18"/>
          <p:cNvPicPr>
            <a:picLocks noGrp="1" noChangeAspect="1"/>
          </p:cNvPicPr>
          <p:nvPr>
            <p:ph sz="quarter" idx="4294967295"/>
          </p:nvPr>
        </p:nvPicPr>
        <p:blipFill>
          <a:blip r:embed="rId5" cstate="print">
            <a:extLst>
              <a:ext uri="{28A0092B-C50C-407E-A947-70E740481C1C}">
                <a14:useLocalDpi xmlns:a14="http://schemas.microsoft.com/office/drawing/2010/main"/>
              </a:ext>
            </a:extLst>
          </a:blip>
          <a:stretch>
            <a:fillRect/>
          </a:stretch>
        </p:blipFill>
        <p:spPr>
          <a:xfrm>
            <a:off x="755074" y="1542916"/>
            <a:ext cx="2968924" cy="1484462"/>
          </a:xfrm>
          <a:prstGeom prst="rect">
            <a:avLst/>
          </a:prstGeom>
          <a:ln w="12700">
            <a:solidFill>
              <a:srgbClr val="6C6C6C"/>
            </a:solidFill>
          </a:ln>
        </p:spPr>
      </p:pic>
      <p:pic>
        <p:nvPicPr>
          <p:cNvPr id="18" name="Picture 1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383989" y="1357579"/>
            <a:ext cx="2171685" cy="3865026"/>
          </a:xfrm>
          <a:prstGeom prst="rect">
            <a:avLst/>
          </a:prstGeom>
        </p:spPr>
      </p:pic>
    </p:spTree>
    <p:extLst>
      <p:ext uri="{BB962C8B-B14F-4D97-AF65-F5344CB8AC3E}">
        <p14:creationId xmlns:p14="http://schemas.microsoft.com/office/powerpoint/2010/main" val="1777444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82664" y="1180131"/>
            <a:ext cx="2056473" cy="2056473"/>
          </a:xfrm>
          <a:prstGeom prst="rect">
            <a:avLst/>
          </a:prstGeom>
          <a:solidFill>
            <a:schemeClr val="bg1">
              <a:lumMod val="95000"/>
            </a:schemeClr>
          </a:solidFill>
          <a:ln w="12700">
            <a:solidFill>
              <a:srgbClr val="6C6C6C"/>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itle 1"/>
          <p:cNvSpPr>
            <a:spLocks noGrp="1"/>
          </p:cNvSpPr>
          <p:nvPr>
            <p:ph type="title"/>
          </p:nvPr>
        </p:nvSpPr>
        <p:spPr>
          <a:xfrm>
            <a:off x="457200" y="205979"/>
            <a:ext cx="8229600" cy="857250"/>
          </a:xfrm>
        </p:spPr>
        <p:txBody>
          <a:bodyPr/>
          <a:lstStyle/>
          <a:p>
            <a:r>
              <a:rPr lang="en-US" b="1" dirty="0" smtClean="0"/>
              <a:t>WHERE DO YOU </a:t>
            </a:r>
            <a:r>
              <a:rPr lang="en-US" dirty="0" smtClean="0"/>
              <a:t>SEE YOURSELF?</a:t>
            </a:r>
            <a:endParaRPr lang="en-US" dirty="0"/>
          </a:p>
        </p:txBody>
      </p:sp>
      <p:sp>
        <p:nvSpPr>
          <p:cNvPr id="8" name="Text Placeholder 2"/>
          <p:cNvSpPr txBox="1">
            <a:spLocks/>
          </p:cNvSpPr>
          <p:nvPr/>
        </p:nvSpPr>
        <p:spPr>
          <a:xfrm>
            <a:off x="688322" y="3304795"/>
            <a:ext cx="2280431" cy="532452"/>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latin typeface="Trebuchet MS" charset="0"/>
                <a:cs typeface="Trebuchet MS" charset="0"/>
              </a:rPr>
              <a:t>CONSUMER</a:t>
            </a:r>
            <a:endParaRPr lang="en-US" dirty="0">
              <a:latin typeface="Trebuchet MS" charset="0"/>
              <a:cs typeface="Trebuchet MS" charset="0"/>
            </a:endParaRPr>
          </a:p>
        </p:txBody>
      </p:sp>
      <p:sp>
        <p:nvSpPr>
          <p:cNvPr id="9" name="Text Placeholder 3"/>
          <p:cNvSpPr txBox="1">
            <a:spLocks/>
          </p:cNvSpPr>
          <p:nvPr/>
        </p:nvSpPr>
        <p:spPr>
          <a:xfrm>
            <a:off x="3427412" y="3304795"/>
            <a:ext cx="2285565" cy="438046"/>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dirty="0" smtClean="0">
                <a:latin typeface="Trebuchet MS" charset="0"/>
                <a:cs typeface="Trebuchet MS" charset="0"/>
              </a:rPr>
              <a:t>Part-time builder</a:t>
            </a:r>
          </a:p>
          <a:p>
            <a:pPr marL="0" indent="0" algn="ctr">
              <a:buNone/>
            </a:pPr>
            <a:r>
              <a:rPr lang="en-US" dirty="0" smtClean="0">
                <a:latin typeface="Trebuchet MS" charset="0"/>
                <a:cs typeface="Trebuchet MS" charset="0"/>
              </a:rPr>
              <a:t>$500</a:t>
            </a:r>
            <a:r>
              <a:rPr lang="en-US" dirty="0">
                <a:latin typeface="Trebuchet MS" charset="0"/>
                <a:cs typeface="Trebuchet MS" charset="0"/>
              </a:rPr>
              <a:t>–</a:t>
            </a:r>
            <a:r>
              <a:rPr lang="en-US" dirty="0" smtClean="0">
                <a:latin typeface="Trebuchet MS" charset="0"/>
                <a:cs typeface="Trebuchet MS" charset="0"/>
              </a:rPr>
              <a:t>$1000</a:t>
            </a:r>
            <a:endParaRPr lang="en-US" dirty="0">
              <a:latin typeface="Trebuchet MS" charset="0"/>
              <a:cs typeface="Trebuchet MS" charset="0"/>
            </a:endParaRPr>
          </a:p>
        </p:txBody>
      </p:sp>
      <p:sp>
        <p:nvSpPr>
          <p:cNvPr id="10" name="Text Placeholder 4"/>
          <p:cNvSpPr txBox="1">
            <a:spLocks/>
          </p:cNvSpPr>
          <p:nvPr/>
        </p:nvSpPr>
        <p:spPr>
          <a:xfrm>
            <a:off x="6152106" y="3304795"/>
            <a:ext cx="2290066" cy="662771"/>
          </a:xfrm>
          <a:prstGeom prst="rect">
            <a:avLst/>
          </a:prstGeom>
        </p:spPr>
        <p:txBody>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pPr>
            <a:r>
              <a:rPr lang="en-US" dirty="0" smtClean="0">
                <a:latin typeface="Trebuchet MS" charset="0"/>
                <a:cs typeface="Trebuchet MS" charset="0"/>
              </a:rPr>
              <a:t>Full-time builder</a:t>
            </a:r>
          </a:p>
          <a:p>
            <a:pPr marL="0" indent="0" algn="ctr">
              <a:spcBef>
                <a:spcPts val="0"/>
              </a:spcBef>
              <a:buNone/>
            </a:pPr>
            <a:r>
              <a:rPr lang="en-US" dirty="0" smtClean="0">
                <a:latin typeface="Trebuchet MS" charset="0"/>
                <a:cs typeface="Trebuchet MS" charset="0"/>
              </a:rPr>
              <a:t>$10,000 </a:t>
            </a:r>
          </a:p>
          <a:p>
            <a:pPr marL="0" indent="0" algn="ctr">
              <a:spcBef>
                <a:spcPts val="0"/>
              </a:spcBef>
              <a:buNone/>
            </a:pPr>
            <a:r>
              <a:rPr lang="en-US" dirty="0" smtClean="0">
                <a:latin typeface="Trebuchet MS" charset="0"/>
                <a:cs typeface="Trebuchet MS" charset="0"/>
              </a:rPr>
              <a:t>and </a:t>
            </a:r>
            <a:r>
              <a:rPr lang="en-US" dirty="0">
                <a:latin typeface="Trebuchet MS" charset="0"/>
                <a:cs typeface="Trebuchet MS" charset="0"/>
              </a:rPr>
              <a:t>beyond</a:t>
            </a:r>
          </a:p>
        </p:txBody>
      </p:sp>
      <p:cxnSp>
        <p:nvCxnSpPr>
          <p:cNvPr id="11" name="Straight Connector 10"/>
          <p:cNvCxnSpPr/>
          <p:nvPr/>
        </p:nvCxnSpPr>
        <p:spPr>
          <a:xfrm>
            <a:off x="3188317"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5932541" y="1184935"/>
            <a:ext cx="0" cy="2652312"/>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527911" y="1180131"/>
            <a:ext cx="2059228" cy="2061276"/>
          </a:xfrm>
          <a:prstGeom prst="rect">
            <a:avLst/>
          </a:prstGeom>
          <a:noFill/>
          <a:ln w="12700">
            <a:solidFill>
              <a:srgbClr val="6C6C6C"/>
            </a:solidFill>
          </a:ln>
          <a:extLst>
            <a:ext uri="{909E8E84-426E-40dd-AFC4-6F175D3DCCD1}">
              <a14:hiddenFill xmlns:a14="http://schemas.microsoft.com/office/drawing/2010/main" xmlns="">
                <a:solidFill>
                  <a:srgbClr val="FFFFFF"/>
                </a:solidFill>
              </a14:hiddenFill>
            </a:ext>
          </a:extLst>
        </p:spPr>
      </p:pic>
      <p:pic>
        <p:nvPicPr>
          <p:cNvPr id="16" name="Picture 1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70194" y="1184935"/>
            <a:ext cx="2061275" cy="2051669"/>
          </a:xfrm>
          <a:prstGeom prst="rect">
            <a:avLst/>
          </a:prstGeom>
          <a:ln w="12700">
            <a:solidFill>
              <a:srgbClr val="6C6C6C"/>
            </a:solidFill>
          </a:ln>
        </p:spPr>
      </p:pic>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44080" y="1239864"/>
            <a:ext cx="1169438" cy="2081292"/>
          </a:xfrm>
          <a:prstGeom prst="rect">
            <a:avLst/>
          </a:prstGeom>
        </p:spPr>
      </p:pic>
      <p:sp>
        <p:nvSpPr>
          <p:cNvPr id="3" name="TextBox 2"/>
          <p:cNvSpPr txBox="1"/>
          <p:nvPr/>
        </p:nvSpPr>
        <p:spPr>
          <a:xfrm>
            <a:off x="1197910"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1</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
        <p:nvSpPr>
          <p:cNvPr id="18" name="TextBox 17"/>
          <p:cNvSpPr txBox="1"/>
          <p:nvPr/>
        </p:nvSpPr>
        <p:spPr>
          <a:xfrm>
            <a:off x="3943259"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2</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
        <p:nvSpPr>
          <p:cNvPr id="19" name="TextBox 18"/>
          <p:cNvSpPr txBox="1"/>
          <p:nvPr/>
        </p:nvSpPr>
        <p:spPr>
          <a:xfrm>
            <a:off x="6670204" y="1006931"/>
            <a:ext cx="1311578" cy="2400657"/>
          </a:xfrm>
          <a:prstGeom prst="rect">
            <a:avLst/>
          </a:prstGeom>
          <a:noFill/>
        </p:spPr>
        <p:txBody>
          <a:bodyPr wrap="none" rtlCol="0">
            <a:spAutoFit/>
          </a:bodyPr>
          <a:lstStyle/>
          <a:p>
            <a:r>
              <a:rPr lang="en-US" sz="15000" b="1" dirty="0" smtClean="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rPr>
              <a:t>3</a:t>
            </a:r>
            <a:endParaRPr lang="en-US" sz="15000" b="1" dirty="0">
              <a:solidFill>
                <a:schemeClr val="bg1"/>
              </a:solidFill>
              <a:effectLst>
                <a:outerShdw blurRad="50800" dist="38100" dir="5400000" algn="t" rotWithShape="0">
                  <a:prstClr val="black">
                    <a:alpha val="75000"/>
                  </a:prstClr>
                </a:outerShdw>
              </a:effectLst>
              <a:latin typeface="Trebuchet MS" charset="0"/>
              <a:ea typeface="Trebuchet MS" charset="0"/>
              <a:cs typeface="Trebuchet MS" charset="0"/>
            </a:endParaRPr>
          </a:p>
        </p:txBody>
      </p:sp>
    </p:spTree>
    <p:extLst>
      <p:ext uri="{BB962C8B-B14F-4D97-AF65-F5344CB8AC3E}">
        <p14:creationId xmlns:p14="http://schemas.microsoft.com/office/powerpoint/2010/main" val="391937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par>
                                <p:cTn id="8" presetID="22" presetClass="entr" presetSubtype="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22" presetClass="entr" presetSubtype="1"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up)">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500"/>
                            </p:stCondLst>
                            <p:childTnLst>
                              <p:par>
                                <p:cTn id="37" presetID="22" presetClass="entr" presetSubtype="1"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up)">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up)">
                                      <p:cBhvr>
                                        <p:cTn id="44" dur="500"/>
                                        <p:tgtEl>
                                          <p:spTgt spid="16"/>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up)">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3" grpId="0"/>
      <p:bldP spid="18" grpId="0"/>
      <p:bldP spid="19"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ASSOCIATE</a:t>
            </a:r>
            <a:r>
              <a:rPr lang="en-US" dirty="0" smtClean="0"/>
              <a:t> ENROLLMENT</a:t>
            </a:r>
            <a:endParaRPr lang="en-US" dirty="0"/>
          </a:p>
        </p:txBody>
      </p:sp>
      <p:sp>
        <p:nvSpPr>
          <p:cNvPr id="4" name="Content Placeholder 3"/>
          <p:cNvSpPr>
            <a:spLocks noGrp="1"/>
          </p:cNvSpPr>
          <p:nvPr>
            <p:ph sz="quarter" idx="11"/>
          </p:nvPr>
        </p:nvSpPr>
        <p:spPr>
          <a:xfrm>
            <a:off x="3835831" y="1874327"/>
            <a:ext cx="4796725" cy="2565937"/>
          </a:xfrm>
        </p:spPr>
        <p:txBody>
          <a:bodyPr>
            <a:normAutofit/>
          </a:bodyPr>
          <a:lstStyle/>
          <a:p>
            <a:pPr marL="0" indent="0">
              <a:buNone/>
            </a:pPr>
            <a:r>
              <a:rPr lang="en-US" b="1" dirty="0">
                <a:solidFill>
                  <a:srgbClr val="3DA547"/>
                </a:solidFill>
              </a:rPr>
              <a:t>Enroll as an Associate:</a:t>
            </a:r>
          </a:p>
          <a:p>
            <a:pPr marL="0" indent="0">
              <a:buNone/>
            </a:pPr>
            <a:r>
              <a:rPr lang="en-US" b="1" dirty="0">
                <a:solidFill>
                  <a:srgbClr val="3DA547"/>
                </a:solidFill>
              </a:rPr>
              <a:t>Activate with a </a:t>
            </a:r>
            <a:r>
              <a:rPr lang="en-US" b="1" dirty="0" smtClean="0">
                <a:solidFill>
                  <a:srgbClr val="3DA547"/>
                </a:solidFill>
              </a:rPr>
              <a:t>One-Time </a:t>
            </a:r>
            <a:r>
              <a:rPr lang="en-US" b="1" dirty="0">
                <a:solidFill>
                  <a:srgbClr val="3DA547"/>
                </a:solidFill>
              </a:rPr>
              <a:t>Enrollment Pack</a:t>
            </a:r>
          </a:p>
          <a:p>
            <a:r>
              <a:rPr lang="en-US" dirty="0"/>
              <a:t>1 case </a:t>
            </a:r>
          </a:p>
          <a:p>
            <a:r>
              <a:rPr lang="en-US" dirty="0"/>
              <a:t>2 cases </a:t>
            </a:r>
          </a:p>
          <a:p>
            <a:r>
              <a:rPr lang="en-US" dirty="0"/>
              <a:t>4 cases (Discounted) </a:t>
            </a:r>
          </a:p>
          <a:p>
            <a:r>
              <a:rPr lang="en-US" dirty="0"/>
              <a:t>8 cases (Discounted)</a:t>
            </a:r>
          </a:p>
          <a:p>
            <a:pPr marL="0" indent="0">
              <a:spcBef>
                <a:spcPts val="600"/>
              </a:spcBef>
              <a:buNone/>
            </a:pPr>
            <a:r>
              <a:rPr lang="en-US" sz="1200" dirty="0"/>
              <a:t>Discounted </a:t>
            </a:r>
            <a:r>
              <a:rPr lang="en-US" sz="1200" dirty="0" smtClean="0"/>
              <a:t>packs </a:t>
            </a:r>
            <a:r>
              <a:rPr lang="en-US" sz="1200" dirty="0"/>
              <a:t>ONLY available at time of </a:t>
            </a:r>
            <a:r>
              <a:rPr lang="en-US" sz="1200" dirty="0" smtClean="0"/>
              <a:t>enrollment.</a:t>
            </a:r>
            <a:endParaRPr lang="en-US" sz="1200" dirty="0"/>
          </a:p>
          <a:p>
            <a:endParaRPr lang="en-US" sz="16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0497" y="921031"/>
            <a:ext cx="2335876" cy="4157241"/>
          </a:xfrm>
          <a:prstGeom prst="rect">
            <a:avLst/>
          </a:prstGeom>
        </p:spPr>
      </p:pic>
    </p:spTree>
    <p:extLst>
      <p:ext uri="{BB962C8B-B14F-4D97-AF65-F5344CB8AC3E}">
        <p14:creationId xmlns:p14="http://schemas.microsoft.com/office/powerpoint/2010/main" val="42735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457200" y="205979"/>
            <a:ext cx="8229600" cy="857250"/>
          </a:xfrm>
        </p:spPr>
        <p:txBody>
          <a:bodyPr/>
          <a:lstStyle/>
          <a:p>
            <a:r>
              <a:rPr lang="en-US" sz="3000" b="1" dirty="0" smtClean="0"/>
              <a:t>BONUS AUTOSHIP </a:t>
            </a:r>
            <a:r>
              <a:rPr lang="en-US" sz="3000" dirty="0" smtClean="0"/>
              <a:t>CASE PROMOTION</a:t>
            </a:r>
            <a:endParaRPr lang="en-US" sz="3000" dirty="0"/>
          </a:p>
        </p:txBody>
      </p:sp>
      <p:sp>
        <p:nvSpPr>
          <p:cNvPr id="28" name="TextBox 27"/>
          <p:cNvSpPr txBox="1"/>
          <p:nvPr/>
        </p:nvSpPr>
        <p:spPr>
          <a:xfrm>
            <a:off x="197501" y="931616"/>
            <a:ext cx="8748997" cy="646331"/>
          </a:xfrm>
          <a:prstGeom prst="rect">
            <a:avLst/>
          </a:prstGeom>
          <a:noFill/>
        </p:spPr>
        <p:txBody>
          <a:bodyPr wrap="square" rtlCol="0">
            <a:spAutoFit/>
          </a:bodyPr>
          <a:lstStyle/>
          <a:p>
            <a:pPr algn="ctr" defTabSz="457200" eaLnBrk="1" fontAlgn="auto" hangingPunct="1">
              <a:spcBef>
                <a:spcPts val="0"/>
              </a:spcBef>
              <a:spcAft>
                <a:spcPts val="0"/>
              </a:spcAft>
            </a:pPr>
            <a:r>
              <a:rPr lang="en-US" b="1" dirty="0">
                <a:solidFill>
                  <a:srgbClr val="3DA547"/>
                </a:solidFill>
                <a:latin typeface="Trebuchet MS" charset="0"/>
                <a:ea typeface="Trebuchet MS" charset="0"/>
              </a:rPr>
              <a:t>Only </a:t>
            </a:r>
            <a:r>
              <a:rPr lang="en-US" b="1" dirty="0" smtClean="0">
                <a:solidFill>
                  <a:srgbClr val="3DA547"/>
                </a:solidFill>
                <a:latin typeface="Trebuchet MS" charset="0"/>
                <a:ea typeface="Trebuchet MS" charset="0"/>
              </a:rPr>
              <a:t>One </a:t>
            </a:r>
            <a:r>
              <a:rPr lang="en-US" b="1" dirty="0">
                <a:solidFill>
                  <a:srgbClr val="3DA547"/>
                </a:solidFill>
                <a:latin typeface="Trebuchet MS" charset="0"/>
                <a:ea typeface="Trebuchet MS" charset="0"/>
              </a:rPr>
              <a:t>Case Autoship to Remain </a:t>
            </a:r>
            <a:r>
              <a:rPr lang="en-US" b="1" dirty="0" smtClean="0">
                <a:solidFill>
                  <a:srgbClr val="3DA547"/>
                </a:solidFill>
                <a:latin typeface="Trebuchet MS" charset="0"/>
                <a:ea typeface="Trebuchet MS" charset="0"/>
              </a:rPr>
              <a:t>Active</a:t>
            </a:r>
          </a:p>
          <a:p>
            <a:pPr algn="ctr" defTabSz="457200" eaLnBrk="1" fontAlgn="auto" hangingPunct="1">
              <a:spcBef>
                <a:spcPts val="0"/>
              </a:spcBef>
              <a:spcAft>
                <a:spcPts val="0"/>
              </a:spcAft>
            </a:pPr>
            <a:r>
              <a:rPr lang="en-US" dirty="0" smtClean="0">
                <a:solidFill>
                  <a:srgbClr val="6C6C6C"/>
                </a:solidFill>
                <a:latin typeface="Trebuchet MS" charset="0"/>
                <a:ea typeface="Trebuchet MS" charset="0"/>
              </a:rPr>
              <a:t>The </a:t>
            </a:r>
            <a:r>
              <a:rPr lang="en-US" dirty="0" err="1">
                <a:solidFill>
                  <a:srgbClr val="6C6C6C"/>
                </a:solidFill>
                <a:latin typeface="Trebuchet MS" charset="0"/>
                <a:ea typeface="Trebuchet MS" charset="0"/>
              </a:rPr>
              <a:t>Autoship</a:t>
            </a:r>
            <a:r>
              <a:rPr lang="en-US" dirty="0">
                <a:solidFill>
                  <a:srgbClr val="6C6C6C"/>
                </a:solidFill>
                <a:latin typeface="Trebuchet MS" charset="0"/>
                <a:ea typeface="Trebuchet MS" charset="0"/>
              </a:rPr>
              <a:t> </a:t>
            </a:r>
            <a:r>
              <a:rPr lang="en-US" dirty="0" smtClean="0">
                <a:solidFill>
                  <a:srgbClr val="6C6C6C"/>
                </a:solidFill>
                <a:latin typeface="Trebuchet MS" charset="0"/>
                <a:ea typeface="Trebuchet MS" charset="0"/>
              </a:rPr>
              <a:t>incentive </a:t>
            </a:r>
            <a:r>
              <a:rPr lang="en-US" dirty="0">
                <a:solidFill>
                  <a:srgbClr val="6C6C6C"/>
                </a:solidFill>
                <a:latin typeface="Trebuchet MS" charset="0"/>
                <a:ea typeface="Trebuchet MS" charset="0"/>
              </a:rPr>
              <a:t>is for new enrollees </a:t>
            </a:r>
            <a:r>
              <a:rPr lang="en-US" dirty="0" smtClean="0">
                <a:solidFill>
                  <a:srgbClr val="6C6C6C"/>
                </a:solidFill>
                <a:latin typeface="Trebuchet MS" charset="0"/>
                <a:ea typeface="Trebuchet MS" charset="0"/>
              </a:rPr>
              <a:t>through May 13, 2016      </a:t>
            </a:r>
            <a:endParaRPr lang="en-US" dirty="0">
              <a:solidFill>
                <a:srgbClr val="6C6C6C"/>
              </a:solidFill>
              <a:latin typeface="Trebuchet MS" charset="0"/>
              <a:ea typeface="Trebuchet MS" charset="0"/>
            </a:endParaRPr>
          </a:p>
        </p:txBody>
      </p:sp>
      <p:grpSp>
        <p:nvGrpSpPr>
          <p:cNvPr id="4" name="Group 3"/>
          <p:cNvGrpSpPr/>
          <p:nvPr/>
        </p:nvGrpSpPr>
        <p:grpSpPr>
          <a:xfrm>
            <a:off x="445546" y="1695706"/>
            <a:ext cx="8192773" cy="1558501"/>
            <a:chOff x="445546" y="1695706"/>
            <a:chExt cx="8192773" cy="1558501"/>
          </a:xfrm>
        </p:grpSpPr>
        <p:sp>
          <p:nvSpPr>
            <p:cNvPr id="21" name="TextBox 20"/>
            <p:cNvSpPr txBox="1"/>
            <p:nvPr/>
          </p:nvSpPr>
          <p:spPr>
            <a:xfrm>
              <a:off x="445546" y="2538626"/>
              <a:ext cx="1497581"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Enroll with </a:t>
              </a:r>
              <a:endParaRPr lang="en-US" sz="1350" dirty="0" smtClean="0">
                <a:solidFill>
                  <a:srgbClr val="6C6C6C"/>
                </a:solidFill>
                <a:latin typeface="Trebuchet MS" charset="0"/>
                <a:ea typeface="Trebuchet MS" charset="0"/>
              </a:endParaRP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1 </a:t>
              </a:r>
              <a:r>
                <a:rPr lang="en-US" sz="1350" dirty="0">
                  <a:solidFill>
                    <a:srgbClr val="6C6C6C"/>
                  </a:solidFill>
                  <a:latin typeface="Trebuchet MS" charset="0"/>
                  <a:ea typeface="Trebuchet MS" charset="0"/>
                </a:rPr>
                <a:t>case minimum</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(e.g. Jan)</a:t>
              </a:r>
            </a:p>
          </p:txBody>
        </p:sp>
        <p:sp>
          <p:nvSpPr>
            <p:cNvPr id="22" name="TextBox 21"/>
            <p:cNvSpPr txBox="1"/>
            <p:nvPr/>
          </p:nvSpPr>
          <p:spPr>
            <a:xfrm>
              <a:off x="2146099"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1</a:t>
              </a:r>
              <a:r>
                <a:rPr lang="en-US" sz="1350" baseline="30000" dirty="0">
                  <a:solidFill>
                    <a:srgbClr val="6C6C6C"/>
                  </a:solidFill>
                  <a:latin typeface="Trebuchet MS" charset="0"/>
                  <a:ea typeface="Trebuchet MS" charset="0"/>
                </a:rPr>
                <a:t>st</a:t>
              </a:r>
              <a:r>
                <a:rPr lang="en-US" sz="1350" dirty="0">
                  <a:solidFill>
                    <a:srgbClr val="6C6C6C"/>
                  </a:solidFill>
                  <a:latin typeface="Trebuchet MS" charset="0"/>
                  <a:ea typeface="Trebuchet MS" charset="0"/>
                </a:rPr>
                <a:t> Month 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(Feb)</a:t>
              </a:r>
            </a:p>
          </p:txBody>
        </p:sp>
        <p:sp>
          <p:nvSpPr>
            <p:cNvPr id="23" name="TextBox 22"/>
            <p:cNvSpPr txBox="1"/>
            <p:nvPr/>
          </p:nvSpPr>
          <p:spPr>
            <a:xfrm>
              <a:off x="3621071"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2</a:t>
              </a:r>
              <a:r>
                <a:rPr lang="en-US" sz="1350" baseline="30000" dirty="0" smtClean="0">
                  <a:solidFill>
                    <a:srgbClr val="6C6C6C"/>
                  </a:solidFill>
                  <a:latin typeface="Trebuchet MS" charset="0"/>
                  <a:ea typeface="Trebuchet MS" charset="0"/>
                </a:rPr>
                <a:t>nd</a:t>
              </a:r>
              <a:r>
                <a:rPr lang="en-US" sz="1350" dirty="0">
                  <a:solidFill>
                    <a:srgbClr val="6C6C6C"/>
                  </a:solidFill>
                  <a:latin typeface="Trebuchet MS" charset="0"/>
                  <a:ea typeface="Trebuchet MS" charset="0"/>
                </a:rPr>
                <a:t> </a:t>
              </a:r>
              <a:r>
                <a:rPr lang="en-US" sz="1350" dirty="0" smtClean="0">
                  <a:solidFill>
                    <a:srgbClr val="6C6C6C"/>
                  </a:solidFill>
                  <a:latin typeface="Trebuchet MS" charset="0"/>
                  <a:ea typeface="Trebuchet MS" charset="0"/>
                </a:rPr>
                <a:t>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(March)</a:t>
              </a:r>
            </a:p>
          </p:txBody>
        </p:sp>
        <p:sp>
          <p:nvSpPr>
            <p:cNvPr id="24" name="TextBox 23"/>
            <p:cNvSpPr txBox="1"/>
            <p:nvPr/>
          </p:nvSpPr>
          <p:spPr>
            <a:xfrm>
              <a:off x="5097069" y="2538626"/>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3</a:t>
              </a:r>
              <a:r>
                <a:rPr lang="en-US" sz="1350" baseline="30000" dirty="0" smtClean="0">
                  <a:solidFill>
                    <a:srgbClr val="6C6C6C"/>
                  </a:solidFill>
                  <a:latin typeface="Trebuchet MS" charset="0"/>
                  <a:ea typeface="Trebuchet MS" charset="0"/>
                </a:rPr>
                <a:t>rd</a:t>
              </a:r>
              <a:r>
                <a:rPr lang="en-US" sz="1350" dirty="0">
                  <a:solidFill>
                    <a:srgbClr val="6C6C6C"/>
                  </a:solidFill>
                  <a:latin typeface="Trebuchet MS" charset="0"/>
                  <a:ea typeface="Trebuchet MS" charset="0"/>
                </a:rPr>
                <a:t> </a:t>
              </a:r>
              <a:r>
                <a:rPr lang="en-US" sz="1350" dirty="0" smtClean="0">
                  <a:solidFill>
                    <a:srgbClr val="6C6C6C"/>
                  </a:solidFill>
                  <a:latin typeface="Trebuchet MS" charset="0"/>
                  <a:ea typeface="Trebuchet MS" charset="0"/>
                </a:rPr>
                <a:t>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a:solidFill>
                    <a:srgbClr val="6C6C6C"/>
                  </a:solidFill>
                  <a:latin typeface="Trebuchet MS" charset="0"/>
                  <a:ea typeface="Trebuchet MS" charset="0"/>
                </a:rPr>
                <a:t>(April)</a:t>
              </a:r>
            </a:p>
          </p:txBody>
        </p:sp>
        <p:sp>
          <p:nvSpPr>
            <p:cNvPr id="25" name="TextBox 24"/>
            <p:cNvSpPr txBox="1"/>
            <p:nvPr/>
          </p:nvSpPr>
          <p:spPr>
            <a:xfrm>
              <a:off x="6926116" y="2662240"/>
              <a:ext cx="1712203" cy="523220"/>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6C6C6C"/>
                  </a:solidFill>
                  <a:latin typeface="Trebuchet MS" charset="0"/>
                  <a:ea typeface="Trebuchet MS" charset="0"/>
                </a:rPr>
                <a:t>FREE CASE of ASEA or RENU 28</a:t>
              </a:r>
            </a:p>
          </p:txBody>
        </p:sp>
        <p:sp>
          <p:nvSpPr>
            <p:cNvPr id="26" name="TextBox 25"/>
            <p:cNvSpPr txBox="1"/>
            <p:nvPr/>
          </p:nvSpPr>
          <p:spPr>
            <a:xfrm>
              <a:off x="1894481"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sp>
          <p:nvSpPr>
            <p:cNvPr id="27" name="TextBox 26"/>
            <p:cNvSpPr txBox="1"/>
            <p:nvPr/>
          </p:nvSpPr>
          <p:spPr>
            <a:xfrm>
              <a:off x="6339500" y="2450758"/>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pic>
          <p:nvPicPr>
            <p:cNvPr id="29" name="Picture 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140" y="1695706"/>
              <a:ext cx="999682" cy="851747"/>
            </a:xfrm>
            <a:prstGeom prst="rect">
              <a:avLst/>
            </a:prstGeom>
          </p:spPr>
        </p:pic>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1695706"/>
              <a:ext cx="999682" cy="851747"/>
            </a:xfrm>
            <a:prstGeom prst="rect">
              <a:avLst/>
            </a:prstGeom>
          </p:spPr>
        </p:pic>
        <p:pic>
          <p:nvPicPr>
            <p:cNvPr id="31" name="Picture 3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1742295"/>
              <a:ext cx="999682" cy="851747"/>
            </a:xfrm>
            <a:prstGeom prst="rect">
              <a:avLst/>
            </a:prstGeom>
          </p:spPr>
        </p:pic>
        <p:pic>
          <p:nvPicPr>
            <p:cNvPr id="32" name="Picture 3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1699961"/>
              <a:ext cx="999682" cy="851747"/>
            </a:xfrm>
            <a:prstGeom prst="rect">
              <a:avLst/>
            </a:prstGeom>
          </p:spPr>
        </p:pic>
        <p:pic>
          <p:nvPicPr>
            <p:cNvPr id="33" name="Picture 3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987" y="1747534"/>
              <a:ext cx="1100461" cy="846508"/>
            </a:xfrm>
            <a:prstGeom prst="rect">
              <a:avLst/>
            </a:prstGeom>
          </p:spPr>
        </p:pic>
      </p:grpSp>
      <p:grpSp>
        <p:nvGrpSpPr>
          <p:cNvPr id="5" name="Group 4"/>
          <p:cNvGrpSpPr/>
          <p:nvPr/>
        </p:nvGrpSpPr>
        <p:grpSpPr>
          <a:xfrm>
            <a:off x="1894481" y="3367793"/>
            <a:ext cx="6743838" cy="1572355"/>
            <a:chOff x="1894481" y="3367793"/>
            <a:chExt cx="6743838" cy="1572355"/>
          </a:xfrm>
        </p:grpSpPr>
        <p:sp>
          <p:nvSpPr>
            <p:cNvPr id="18" name="TextBox 17"/>
            <p:cNvSpPr txBox="1"/>
            <p:nvPr/>
          </p:nvSpPr>
          <p:spPr>
            <a:xfrm>
              <a:off x="2146099"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4</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a:t>
              </a:r>
              <a:r>
                <a:rPr lang="en-US" sz="1350" dirty="0">
                  <a:solidFill>
                    <a:srgbClr val="6C6C6C"/>
                  </a:solidFill>
                  <a:latin typeface="Trebuchet MS" charset="0"/>
                  <a:ea typeface="Trebuchet MS" charset="0"/>
                </a:rPr>
                <a:t>Month 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(May)</a:t>
              </a:r>
              <a:endParaRPr lang="en-US" sz="1350" dirty="0">
                <a:solidFill>
                  <a:srgbClr val="6C6C6C"/>
                </a:solidFill>
                <a:latin typeface="Trebuchet MS" charset="0"/>
                <a:ea typeface="Trebuchet MS" charset="0"/>
              </a:endParaRPr>
            </a:p>
          </p:txBody>
        </p:sp>
        <p:sp>
          <p:nvSpPr>
            <p:cNvPr id="19" name="TextBox 18"/>
            <p:cNvSpPr txBox="1"/>
            <p:nvPr/>
          </p:nvSpPr>
          <p:spPr>
            <a:xfrm>
              <a:off x="3621071"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5</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(June)</a:t>
              </a:r>
              <a:endParaRPr lang="en-US" sz="1350" dirty="0">
                <a:solidFill>
                  <a:srgbClr val="6C6C6C"/>
                </a:solidFill>
                <a:latin typeface="Trebuchet MS" charset="0"/>
                <a:ea typeface="Trebuchet MS" charset="0"/>
              </a:endParaRPr>
            </a:p>
          </p:txBody>
        </p:sp>
        <p:sp>
          <p:nvSpPr>
            <p:cNvPr id="34" name="TextBox 33"/>
            <p:cNvSpPr txBox="1"/>
            <p:nvPr/>
          </p:nvSpPr>
          <p:spPr>
            <a:xfrm>
              <a:off x="5097069" y="4224567"/>
              <a:ext cx="1314450" cy="715581"/>
            </a:xfrm>
            <a:prstGeom prst="rect">
              <a:avLst/>
            </a:prstGeom>
            <a:noFill/>
          </p:spPr>
          <p:txBody>
            <a:bodyPr wrap="square" rtlCol="0">
              <a:spAutoFit/>
            </a:bodyPr>
            <a:lstStyle/>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6</a:t>
              </a:r>
              <a:r>
                <a:rPr lang="en-US" sz="1350" baseline="30000" dirty="0" smtClean="0">
                  <a:solidFill>
                    <a:srgbClr val="6C6C6C"/>
                  </a:solidFill>
                  <a:latin typeface="Trebuchet MS" charset="0"/>
                  <a:ea typeface="Trebuchet MS" charset="0"/>
                </a:rPr>
                <a:t>th</a:t>
              </a:r>
              <a:r>
                <a:rPr lang="en-US" sz="1350" dirty="0" smtClean="0">
                  <a:solidFill>
                    <a:srgbClr val="6C6C6C"/>
                  </a:solidFill>
                  <a:latin typeface="Trebuchet MS" charset="0"/>
                  <a:ea typeface="Trebuchet MS" charset="0"/>
                </a:rPr>
                <a:t> Month </a:t>
              </a:r>
              <a:r>
                <a:rPr lang="en-US" sz="1350" dirty="0">
                  <a:solidFill>
                    <a:srgbClr val="6C6C6C"/>
                  </a:solidFill>
                  <a:latin typeface="Trebuchet MS" charset="0"/>
                  <a:ea typeface="Trebuchet MS" charset="0"/>
                </a:rPr>
                <a:t>Autoship</a:t>
              </a:r>
            </a:p>
            <a:p>
              <a:pPr algn="ctr" defTabSz="457200" eaLnBrk="1" fontAlgn="auto" hangingPunct="1">
                <a:spcBef>
                  <a:spcPts val="0"/>
                </a:spcBef>
                <a:spcAft>
                  <a:spcPts val="0"/>
                </a:spcAft>
              </a:pPr>
              <a:r>
                <a:rPr lang="en-US" sz="1350" dirty="0" smtClean="0">
                  <a:solidFill>
                    <a:srgbClr val="6C6C6C"/>
                  </a:solidFill>
                  <a:latin typeface="Trebuchet MS" charset="0"/>
                  <a:ea typeface="Trebuchet MS" charset="0"/>
                </a:rPr>
                <a:t>(July)</a:t>
              </a:r>
              <a:endParaRPr lang="en-US" sz="1350" dirty="0">
                <a:solidFill>
                  <a:srgbClr val="6C6C6C"/>
                </a:solidFill>
                <a:latin typeface="Trebuchet MS" charset="0"/>
                <a:ea typeface="Trebuchet MS" charset="0"/>
              </a:endParaRPr>
            </a:p>
          </p:txBody>
        </p:sp>
        <p:sp>
          <p:nvSpPr>
            <p:cNvPr id="35" name="TextBox 34"/>
            <p:cNvSpPr txBox="1"/>
            <p:nvPr/>
          </p:nvSpPr>
          <p:spPr>
            <a:xfrm>
              <a:off x="6926116" y="4334327"/>
              <a:ext cx="1712203" cy="523220"/>
            </a:xfrm>
            <a:prstGeom prst="rect">
              <a:avLst/>
            </a:prstGeom>
            <a:noFill/>
          </p:spPr>
          <p:txBody>
            <a:bodyPr wrap="square" rtlCol="0">
              <a:spAutoFit/>
            </a:bodyPr>
            <a:lstStyle/>
            <a:p>
              <a:pPr algn="ctr" defTabSz="457200" eaLnBrk="1" fontAlgn="auto" hangingPunct="1">
                <a:spcBef>
                  <a:spcPts val="0"/>
                </a:spcBef>
                <a:spcAft>
                  <a:spcPts val="0"/>
                </a:spcAft>
              </a:pPr>
              <a:r>
                <a:rPr lang="en-US" sz="1400" b="1" dirty="0">
                  <a:solidFill>
                    <a:srgbClr val="6C6C6C"/>
                  </a:solidFill>
                  <a:latin typeface="Trebuchet MS" charset="0"/>
                  <a:ea typeface="Trebuchet MS" charset="0"/>
                </a:rPr>
                <a:t>FREE CASE of ASEA or RENU 28</a:t>
              </a:r>
            </a:p>
          </p:txBody>
        </p:sp>
        <p:sp>
          <p:nvSpPr>
            <p:cNvPr id="36" name="TextBox 35"/>
            <p:cNvSpPr txBox="1"/>
            <p:nvPr/>
          </p:nvSpPr>
          <p:spPr>
            <a:xfrm>
              <a:off x="1894481"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sp>
          <p:nvSpPr>
            <p:cNvPr id="37" name="TextBox 36"/>
            <p:cNvSpPr txBox="1"/>
            <p:nvPr/>
          </p:nvSpPr>
          <p:spPr>
            <a:xfrm>
              <a:off x="6339500" y="4136699"/>
              <a:ext cx="514350" cy="784830"/>
            </a:xfrm>
            <a:prstGeom prst="rect">
              <a:avLst/>
            </a:prstGeom>
            <a:noFill/>
          </p:spPr>
          <p:txBody>
            <a:bodyPr wrap="square" rtlCol="0">
              <a:spAutoFit/>
            </a:bodyPr>
            <a:lstStyle/>
            <a:p>
              <a:pPr algn="ctr" defTabSz="457200" eaLnBrk="1" fontAlgn="auto" hangingPunct="1">
                <a:spcBef>
                  <a:spcPts val="0"/>
                </a:spcBef>
                <a:spcAft>
                  <a:spcPts val="0"/>
                </a:spcAft>
              </a:pPr>
              <a:r>
                <a:rPr lang="en-US" sz="4500" b="1" dirty="0">
                  <a:solidFill>
                    <a:srgbClr val="0071AD"/>
                  </a:solidFill>
                  <a:latin typeface="Trebuchet MS" charset="0"/>
                  <a:ea typeface="Trebuchet MS" charset="0"/>
                </a:rPr>
                <a:t>=</a:t>
              </a:r>
              <a:endParaRPr lang="en-US" sz="1500" b="1" dirty="0">
                <a:solidFill>
                  <a:srgbClr val="0071AD"/>
                </a:solidFill>
                <a:latin typeface="Trebuchet MS" charset="0"/>
                <a:ea typeface="Trebuchet MS" charset="0"/>
              </a:endParaRPr>
            </a:p>
          </p:txBody>
        </p:sp>
        <p:pic>
          <p:nvPicPr>
            <p:cNvPr id="38" name="Picture 3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26360" y="3367793"/>
              <a:ext cx="999682" cy="851747"/>
            </a:xfrm>
            <a:prstGeom prst="rect">
              <a:avLst/>
            </a:prstGeom>
          </p:spPr>
        </p:pic>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04456" y="3367793"/>
              <a:ext cx="999682" cy="851747"/>
            </a:xfrm>
            <a:prstGeom prst="rect">
              <a:avLst/>
            </a:prstGeom>
          </p:spPr>
        </p:pic>
        <p:pic>
          <p:nvPicPr>
            <p:cNvPr id="40" name="Picture 3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75626" y="3367793"/>
              <a:ext cx="999682" cy="851747"/>
            </a:xfrm>
            <a:prstGeom prst="rect">
              <a:avLst/>
            </a:prstGeom>
          </p:spPr>
        </p:pic>
        <p:pic>
          <p:nvPicPr>
            <p:cNvPr id="41" name="Picture 4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1987" y="3367793"/>
              <a:ext cx="1100461" cy="846508"/>
            </a:xfrm>
            <a:prstGeom prst="rect">
              <a:avLst/>
            </a:prstGeom>
          </p:spPr>
        </p:pic>
      </p:grpSp>
    </p:spTree>
    <p:extLst>
      <p:ext uri="{BB962C8B-B14F-4D97-AF65-F5344CB8AC3E}">
        <p14:creationId xmlns:p14="http://schemas.microsoft.com/office/powerpoint/2010/main" val="13722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RENU 28 </a:t>
            </a:r>
            <a:r>
              <a:rPr lang="en-US" dirty="0" smtClean="0"/>
              <a:t>GIVEAWAY PACK</a:t>
            </a:r>
            <a:endParaRPr lang="en-US" dirty="0"/>
          </a:p>
        </p:txBody>
      </p:sp>
      <p:sp>
        <p:nvSpPr>
          <p:cNvPr id="4" name="Content Placeholder 3"/>
          <p:cNvSpPr>
            <a:spLocks noGrp="1"/>
          </p:cNvSpPr>
          <p:nvPr>
            <p:ph sz="quarter" idx="11"/>
          </p:nvPr>
        </p:nvSpPr>
        <p:spPr>
          <a:xfrm>
            <a:off x="4081335" y="1487578"/>
            <a:ext cx="3282461" cy="2938056"/>
          </a:xfrm>
        </p:spPr>
        <p:txBody>
          <a:bodyPr>
            <a:normAutofit/>
          </a:bodyPr>
          <a:lstStyle/>
          <a:p>
            <a:pPr marL="0" indent="0">
              <a:buNone/>
            </a:pPr>
            <a:r>
              <a:rPr lang="en-US" b="1" dirty="0">
                <a:solidFill>
                  <a:srgbClr val="3DA547"/>
                </a:solidFill>
              </a:rPr>
              <a:t>Add 2 </a:t>
            </a:r>
            <a:r>
              <a:rPr lang="en-US" b="1" dirty="0" smtClean="0">
                <a:solidFill>
                  <a:srgbClr val="3DA547"/>
                </a:solidFill>
              </a:rPr>
              <a:t>tubes </a:t>
            </a:r>
            <a:r>
              <a:rPr lang="en-US" b="1" dirty="0">
                <a:solidFill>
                  <a:srgbClr val="3DA547"/>
                </a:solidFill>
              </a:rPr>
              <a:t>of RENU 28 </a:t>
            </a:r>
          </a:p>
          <a:p>
            <a:pPr marL="0" indent="0">
              <a:buNone/>
            </a:pPr>
            <a:r>
              <a:rPr lang="en-US" dirty="0"/>
              <a:t>to a 1 case </a:t>
            </a:r>
            <a:r>
              <a:rPr lang="en-US" dirty="0" err="1"/>
              <a:t>Autoship</a:t>
            </a:r>
            <a:r>
              <a:rPr lang="en-US" dirty="0"/>
              <a:t> (150PV)</a:t>
            </a:r>
          </a:p>
          <a:p>
            <a:endParaRPr lang="en-US" dirty="0" smtClean="0"/>
          </a:p>
          <a:p>
            <a:endParaRPr lang="en-US" dirty="0" smtClean="0"/>
          </a:p>
          <a:p>
            <a:endParaRPr lang="en-US" dirty="0"/>
          </a:p>
          <a:p>
            <a:pPr marL="0" indent="0">
              <a:buNone/>
            </a:pPr>
            <a:r>
              <a:rPr lang="en-US" b="1" dirty="0">
                <a:solidFill>
                  <a:srgbClr val="3DA547"/>
                </a:solidFill>
              </a:rPr>
              <a:t>Giveaway Pack </a:t>
            </a:r>
            <a:r>
              <a:rPr lang="en-US" b="1" dirty="0" smtClean="0">
                <a:solidFill>
                  <a:srgbClr val="3DA547"/>
                </a:solidFill>
              </a:rPr>
              <a:t>($</a:t>
            </a:r>
            <a:r>
              <a:rPr lang="en-US" b="1" dirty="0">
                <a:solidFill>
                  <a:srgbClr val="3DA547"/>
                </a:solidFill>
              </a:rPr>
              <a:t>30 </a:t>
            </a:r>
            <a:r>
              <a:rPr lang="en-US" b="1" dirty="0" smtClean="0">
                <a:solidFill>
                  <a:srgbClr val="3DA547"/>
                </a:solidFill>
              </a:rPr>
              <a:t>Value) </a:t>
            </a:r>
            <a:endParaRPr lang="en-US" b="1" dirty="0">
              <a:solidFill>
                <a:srgbClr val="3DA547"/>
              </a:solidFill>
            </a:endParaRPr>
          </a:p>
          <a:p>
            <a:pPr marL="0" indent="0">
              <a:buNone/>
            </a:pPr>
            <a:r>
              <a:rPr lang="en-US" dirty="0"/>
              <a:t>Get 6 FREE sample tubes of RENU 28 + RENU 28 booklet and brochures</a:t>
            </a:r>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75341" y="2860356"/>
            <a:ext cx="1773521" cy="1773521"/>
          </a:xfrm>
          <a:prstGeom prst="rect">
            <a:avLst/>
          </a:prstGeom>
          <a:ln w="12700">
            <a:noFill/>
          </a:ln>
        </p:spPr>
      </p:pic>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83802" y="1226379"/>
            <a:ext cx="1360712" cy="1355653"/>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938716" y="1607828"/>
            <a:ext cx="474099" cy="1193605"/>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47597" y="1667507"/>
            <a:ext cx="474099" cy="1193605"/>
          </a:xfrm>
          <a:prstGeom prst="rect">
            <a:avLst/>
          </a:prstGeom>
        </p:spPr>
      </p:pic>
    </p:spTree>
    <p:extLst>
      <p:ext uri="{BB962C8B-B14F-4D97-AF65-F5344CB8AC3E}">
        <p14:creationId xmlns:p14="http://schemas.microsoft.com/office/powerpoint/2010/main" val="1252247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animEffect transition="in" filter="fade">
                                      <p:cBhvr>
                                        <p:cTn id="15" dur="500"/>
                                        <p:tgtEl>
                                          <p:spTgt spid="4">
                                            <p:txEl>
                                              <p:pRg st="5" end="5"/>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6" end="6"/>
                                            </p:txEl>
                                          </p:spTgt>
                                        </p:tgtEl>
                                        <p:attrNameLst>
                                          <p:attrName>style.visibility</p:attrName>
                                        </p:attrNameLst>
                                      </p:cBhvr>
                                      <p:to>
                                        <p:strVal val="visible"/>
                                      </p:to>
                                    </p:set>
                                    <p:animEffect transition="in" filter="fade">
                                      <p:cBhvr>
                                        <p:cTn id="18"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457200" y="205979"/>
            <a:ext cx="8229600" cy="857250"/>
          </a:xfrm>
        </p:spPr>
        <p:txBody>
          <a:bodyPr/>
          <a:lstStyle/>
          <a:p>
            <a:r>
              <a:rPr lang="en-US" b="1" spc="300" dirty="0" smtClean="0"/>
              <a:t>REDOX </a:t>
            </a:r>
            <a:r>
              <a:rPr lang="en-US" spc="300" dirty="0" smtClean="0"/>
              <a:t>BREAKTHROUGH</a:t>
            </a:r>
            <a:endParaRPr lang="en-US" spc="300" dirty="0"/>
          </a:p>
        </p:txBody>
      </p:sp>
      <p:pic>
        <p:nvPicPr>
          <p:cNvPr id="4"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199" y="1297346"/>
            <a:ext cx="4339245" cy="2892830"/>
          </a:xfrm>
          <a:prstGeom prst="rect">
            <a:avLst/>
          </a:prstGeom>
          <a:ln w="12700">
            <a:solidFill>
              <a:srgbClr val="6C6C6C"/>
            </a:solidFill>
          </a:ln>
        </p:spPr>
      </p:pic>
      <p:sp>
        <p:nvSpPr>
          <p:cNvPr id="5" name="Content Placeholder 3"/>
          <p:cNvSpPr txBox="1">
            <a:spLocks/>
          </p:cNvSpPr>
          <p:nvPr/>
        </p:nvSpPr>
        <p:spPr>
          <a:xfrm>
            <a:off x="5118217" y="1297346"/>
            <a:ext cx="3219453" cy="3048980"/>
          </a:xfrm>
          <a:prstGeom prst="rect">
            <a:avLst/>
          </a:prstGeom>
        </p:spPr>
        <p:txBody>
          <a:bodyPr>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None/>
            </a:pPr>
            <a:r>
              <a:rPr lang="en-US" dirty="0">
                <a:latin typeface="Trebuchet MS" charset="0"/>
                <a:cs typeface="Trebuchet MS" charset="0"/>
              </a:rPr>
              <a:t>After </a:t>
            </a:r>
            <a:r>
              <a:rPr lang="en-US" dirty="0" smtClean="0">
                <a:latin typeface="Trebuchet MS" charset="0"/>
                <a:cs typeface="Trebuchet MS" charset="0"/>
              </a:rPr>
              <a:t>extensive research, laboratory testing, and millions </a:t>
            </a:r>
            <a:r>
              <a:rPr lang="en-US" dirty="0">
                <a:latin typeface="Trebuchet MS" charset="0"/>
                <a:cs typeface="Trebuchet MS" charset="0"/>
              </a:rPr>
              <a:t>of </a:t>
            </a:r>
            <a:r>
              <a:rPr lang="en-US" dirty="0" smtClean="0">
                <a:latin typeface="Trebuchet MS" charset="0"/>
                <a:cs typeface="Trebuchet MS" charset="0"/>
              </a:rPr>
              <a:t>dollars, a </a:t>
            </a:r>
            <a:r>
              <a:rPr lang="en-US" dirty="0">
                <a:latin typeface="Trebuchet MS" charset="0"/>
                <a:cs typeface="Trebuchet MS" charset="0"/>
              </a:rPr>
              <a:t>team of scientists achieved the “</a:t>
            </a:r>
            <a:r>
              <a:rPr lang="en-US" dirty="0" smtClean="0">
                <a:latin typeface="Trebuchet MS" charset="0"/>
                <a:cs typeface="Trebuchet MS" charset="0"/>
              </a:rPr>
              <a:t>impossible.”</a:t>
            </a:r>
          </a:p>
          <a:p>
            <a:pPr marL="0" indent="0">
              <a:spcBef>
                <a:spcPts val="500"/>
              </a:spcBef>
              <a:buNone/>
            </a:pPr>
            <a:r>
              <a:rPr lang="en-US" b="1" dirty="0" smtClean="0">
                <a:solidFill>
                  <a:srgbClr val="3DA547"/>
                </a:solidFill>
                <a:latin typeface="Trebuchet MS" charset="0"/>
                <a:cs typeface="Trebuchet MS" charset="0"/>
              </a:rPr>
              <a:t>They stabilized redox signaling molecules outside </a:t>
            </a:r>
            <a:r>
              <a:rPr lang="en-US" b="1" dirty="0">
                <a:solidFill>
                  <a:srgbClr val="3DA547"/>
                </a:solidFill>
                <a:latin typeface="Trebuchet MS" charset="0"/>
                <a:cs typeface="Trebuchet MS" charset="0"/>
              </a:rPr>
              <a:t>of the body in </a:t>
            </a:r>
            <a:r>
              <a:rPr lang="en-US" b="1" dirty="0" smtClean="0">
                <a:solidFill>
                  <a:srgbClr val="3DA547"/>
                </a:solidFill>
                <a:latin typeface="Trebuchet MS" charset="0"/>
                <a:cs typeface="Trebuchet MS" charset="0"/>
              </a:rPr>
              <a:t>perfect balance </a:t>
            </a:r>
            <a:r>
              <a:rPr lang="en-US" b="1" dirty="0">
                <a:solidFill>
                  <a:srgbClr val="3DA547"/>
                </a:solidFill>
                <a:latin typeface="Trebuchet MS" charset="0"/>
                <a:cs typeface="Trebuchet MS" charset="0"/>
              </a:rPr>
              <a:t>as they are found in </a:t>
            </a:r>
            <a:r>
              <a:rPr lang="en-US" b="1" dirty="0" smtClean="0">
                <a:solidFill>
                  <a:srgbClr val="3DA547"/>
                </a:solidFill>
                <a:latin typeface="Trebuchet MS" charset="0"/>
                <a:cs typeface="Trebuchet MS" charset="0"/>
              </a:rPr>
              <a:t>healthy cells.</a:t>
            </a:r>
            <a:endParaRPr lang="en-US" b="1" dirty="0">
              <a:solidFill>
                <a:srgbClr val="3DA547"/>
              </a:solidFill>
              <a:latin typeface="Trebuchet MS" charset="0"/>
              <a:cs typeface="Trebuchet MS" charset="0"/>
            </a:endParaRPr>
          </a:p>
        </p:txBody>
      </p:sp>
    </p:spTree>
    <p:extLst>
      <p:ext uri="{BB962C8B-B14F-4D97-AF65-F5344CB8AC3E}">
        <p14:creationId xmlns:p14="http://schemas.microsoft.com/office/powerpoint/2010/main" val="1602334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0"/>
          </p:nvPr>
        </p:nvPicPr>
        <p:blipFill rotWithShape="1">
          <a:blip r:embed="rId3" cstate="print">
            <a:extLst>
              <a:ext uri="{28A0092B-C50C-407E-A947-70E740481C1C}">
                <a14:useLocalDpi xmlns:a14="http://schemas.microsoft.com/office/drawing/2010/main"/>
              </a:ext>
            </a:extLst>
          </a:blip>
          <a:srcRect/>
          <a:stretch/>
        </p:blipFill>
        <p:spPr>
          <a:xfrm>
            <a:off x="-185980" y="1"/>
            <a:ext cx="4362774" cy="5153186"/>
          </a:xfrm>
        </p:spPr>
      </p:pic>
      <p:grpSp>
        <p:nvGrpSpPr>
          <p:cNvPr id="10" name="Group 9"/>
          <p:cNvGrpSpPr/>
          <p:nvPr/>
        </p:nvGrpSpPr>
        <p:grpSpPr>
          <a:xfrm>
            <a:off x="4362773" y="1410507"/>
            <a:ext cx="3928820" cy="2696545"/>
            <a:chOff x="4362773" y="1410507"/>
            <a:chExt cx="3928820" cy="2696545"/>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3512" y="3120643"/>
              <a:ext cx="2332495" cy="610571"/>
            </a:xfrm>
            <a:prstGeom prst="rect">
              <a:avLst/>
            </a:prstGeom>
          </p:spPr>
        </p:pic>
        <p:sp>
          <p:nvSpPr>
            <p:cNvPr id="6" name="Content Placeholder 3"/>
            <p:cNvSpPr txBox="1">
              <a:spLocks/>
            </p:cNvSpPr>
            <p:nvPr/>
          </p:nvSpPr>
          <p:spPr>
            <a:xfrm>
              <a:off x="4386022" y="3772870"/>
              <a:ext cx="2518474" cy="33418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1400" dirty="0" err="1" smtClean="0">
                  <a:latin typeface="Trebuchet MS" charset="0"/>
                  <a:cs typeface="Trebuchet MS" charset="0"/>
                </a:rPr>
                <a:t>Verdis</a:t>
              </a:r>
              <a:r>
                <a:rPr lang="en-US" sz="1400" dirty="0" smtClean="0">
                  <a:latin typeface="Trebuchet MS" charset="0"/>
                  <a:cs typeface="Trebuchet MS" charset="0"/>
                </a:rPr>
                <a:t> Norton, ASEA founder</a:t>
              </a:r>
              <a:endParaRPr lang="en-US" sz="1400" b="1" dirty="0">
                <a:solidFill>
                  <a:srgbClr val="FF0000"/>
                </a:solidFill>
                <a:latin typeface="Trebuchet MS" charset="0"/>
                <a:cs typeface="Trebuchet MS" charset="0"/>
              </a:endParaRPr>
            </a:p>
          </p:txBody>
        </p:sp>
        <p:sp>
          <p:nvSpPr>
            <p:cNvPr id="9" name="Content Placeholder 3"/>
            <p:cNvSpPr txBox="1">
              <a:spLocks/>
            </p:cNvSpPr>
            <p:nvPr/>
          </p:nvSpPr>
          <p:spPr>
            <a:xfrm>
              <a:off x="4362773" y="1410507"/>
              <a:ext cx="3928820" cy="159616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1800" b="0" i="0" kern="1200" baseline="0">
                  <a:solidFill>
                    <a:srgbClr val="6C6C6C"/>
                  </a:solidFill>
                  <a:latin typeface="Helvetica Light" charset="0"/>
                  <a:ea typeface="+mn-ea"/>
                  <a:cs typeface="Helvetica" charset="0"/>
                </a:defRPr>
              </a:lvl1pPr>
              <a:lvl2pPr marL="742950" indent="-285750" algn="l" defTabSz="457200" rtl="0" eaLnBrk="1" latinLnBrk="0" hangingPunct="1">
                <a:spcBef>
                  <a:spcPct val="20000"/>
                </a:spcBef>
                <a:buFont typeface="Arial"/>
                <a:buChar char="–"/>
                <a:defRPr sz="2000" b="0" i="0" kern="1200" baseline="0">
                  <a:solidFill>
                    <a:srgbClr val="6C6C6C"/>
                  </a:solidFill>
                  <a:latin typeface="Helvetica Light" charset="0"/>
                  <a:ea typeface="+mn-ea"/>
                  <a:cs typeface="Helvetica" charset="0"/>
                </a:defRPr>
              </a:lvl2pPr>
              <a:lvl3pPr marL="1143000" indent="-228600" algn="l" defTabSz="457200" rtl="0" eaLnBrk="1" latinLnBrk="0" hangingPunct="1">
                <a:spcBef>
                  <a:spcPct val="20000"/>
                </a:spcBef>
                <a:buFont typeface="Arial"/>
                <a:buChar char="•"/>
                <a:defRPr sz="1600" b="0" i="0" kern="1200" baseline="0">
                  <a:solidFill>
                    <a:srgbClr val="6C6C6C"/>
                  </a:solidFill>
                  <a:latin typeface="Helvetica Light" charset="0"/>
                  <a:ea typeface="+mn-ea"/>
                  <a:cs typeface="Helvetica" charset="0"/>
                </a:defRPr>
              </a:lvl3pPr>
              <a:lvl4pPr marL="1600200" indent="-228600" algn="l" defTabSz="457200" rtl="0" eaLnBrk="1" latinLnBrk="0" hangingPunct="1">
                <a:spcBef>
                  <a:spcPct val="20000"/>
                </a:spcBef>
                <a:buFont typeface="Arial"/>
                <a:buChar char="–"/>
                <a:defRPr sz="1000" b="0" i="0" kern="1200" baseline="0">
                  <a:solidFill>
                    <a:srgbClr val="6C6C6C"/>
                  </a:solidFill>
                  <a:latin typeface="Helvetica" charset="0"/>
                  <a:ea typeface="+mn-ea"/>
                  <a:cs typeface="Helvetica" charset="0"/>
                </a:defRPr>
              </a:lvl4pPr>
              <a:lvl5pPr marL="2057400" indent="-228600" algn="l" defTabSz="457200" rtl="0" eaLnBrk="1" latinLnBrk="0" hangingPunct="1">
                <a:spcBef>
                  <a:spcPct val="20000"/>
                </a:spcBef>
                <a:buFont typeface="Arial"/>
                <a:buChar char="»"/>
                <a:defRPr sz="2000" b="0" i="0" kern="1200">
                  <a:solidFill>
                    <a:srgbClr val="6C6C6C"/>
                  </a:solidFill>
                  <a:latin typeface="Helvetica" charset="0"/>
                  <a:ea typeface="+mn-ea"/>
                  <a:cs typeface="Helvetic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latin typeface="Trebuchet MS" charset="0"/>
                  <a:cs typeface="Trebuchet MS" charset="0"/>
                </a:rPr>
                <a:t>We are all at the start of something big with great purpose and right now is the moment that we begin influencing the future…</a:t>
              </a:r>
            </a:p>
            <a:p>
              <a:pPr marL="0" indent="0">
                <a:buNone/>
              </a:pPr>
              <a:r>
                <a:rPr lang="en-US" sz="2400" b="1" dirty="0">
                  <a:solidFill>
                    <a:srgbClr val="3DA547"/>
                  </a:solidFill>
                  <a:latin typeface="Trebuchet MS" charset="0"/>
                  <a:cs typeface="Trebuchet MS" charset="0"/>
                </a:rPr>
                <a:t>We can change the world.</a:t>
              </a:r>
            </a:p>
          </p:txBody>
        </p:sp>
      </p:grpSp>
      <p:sp>
        <p:nvSpPr>
          <p:cNvPr id="2" name="TextBox 1"/>
          <p:cNvSpPr txBox="1"/>
          <p:nvPr/>
        </p:nvSpPr>
        <p:spPr>
          <a:xfrm>
            <a:off x="1970468" y="-144243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5151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ASEA’S PATENTED </a:t>
            </a:r>
            <a:r>
              <a:rPr lang="en-US" dirty="0"/>
              <a:t>3 STEP PROCESS</a:t>
            </a:r>
          </a:p>
        </p:txBody>
      </p:sp>
      <p:pic>
        <p:nvPicPr>
          <p:cNvPr id="18" name="Picture Placeholder 17"/>
          <p:cNvPicPr>
            <a:picLocks noGrp="1" noChangeAspect="1"/>
          </p:cNvPicPr>
          <p:nvPr>
            <p:ph type="pic" sz="quarter" idx="11"/>
          </p:nvPr>
        </p:nvPicPr>
        <p:blipFill>
          <a:blip r:embed="rId3" cstate="print">
            <a:extLst>
              <a:ext uri="{28A0092B-C50C-407E-A947-70E740481C1C}">
                <a14:useLocalDpi xmlns:a14="http://schemas.microsoft.com/office/drawing/2010/main"/>
              </a:ext>
            </a:extLst>
          </a:blip>
          <a:srcRect l="30" r="30"/>
          <a:stretch>
            <a:fillRect/>
          </a:stretch>
        </p:blipFill>
        <p:spPr>
          <a:xfrm>
            <a:off x="658813" y="1201738"/>
            <a:ext cx="1597025" cy="2054225"/>
          </a:xfrm>
        </p:spPr>
      </p:pic>
      <p:pic>
        <p:nvPicPr>
          <p:cNvPr id="19" name="Picture Placeholder 18"/>
          <p:cNvPicPr>
            <a:picLocks noGrp="1" noChangeAspect="1"/>
          </p:cNvPicPr>
          <p:nvPr>
            <p:ph type="pic" sz="quarter" idx="12"/>
          </p:nvPr>
        </p:nvPicPr>
        <p:blipFill>
          <a:blip r:embed="rId4" cstate="print">
            <a:extLst>
              <a:ext uri="{28A0092B-C50C-407E-A947-70E740481C1C}">
                <a14:useLocalDpi xmlns:a14="http://schemas.microsoft.com/office/drawing/2010/main"/>
              </a:ext>
            </a:extLst>
          </a:blip>
          <a:srcRect l="115" r="115"/>
          <a:stretch>
            <a:fillRect/>
          </a:stretch>
        </p:blipFill>
        <p:spPr>
          <a:xfrm>
            <a:off x="2944813" y="1201738"/>
            <a:ext cx="1593850" cy="2054225"/>
          </a:xfrm>
        </p:spPr>
      </p:pic>
      <p:pic>
        <p:nvPicPr>
          <p:cNvPr id="20" name="Picture Placeholder 19"/>
          <p:cNvPicPr>
            <a:picLocks noGrp="1" noChangeAspect="1"/>
          </p:cNvPicPr>
          <p:nvPr>
            <p:ph type="pic" sz="quarter" idx="13"/>
          </p:nvPr>
        </p:nvPicPr>
        <p:blipFill>
          <a:blip r:embed="rId5" cstate="print">
            <a:extLst>
              <a:ext uri="{28A0092B-C50C-407E-A947-70E740481C1C}">
                <a14:useLocalDpi xmlns:a14="http://schemas.microsoft.com/office/drawing/2010/main"/>
              </a:ext>
            </a:extLst>
          </a:blip>
          <a:srcRect t="77" b="77"/>
          <a:stretch>
            <a:fillRect/>
          </a:stretch>
        </p:blipFill>
        <p:spPr>
          <a:xfrm>
            <a:off x="5224463" y="1201738"/>
            <a:ext cx="1600200" cy="2054225"/>
          </a:xfrm>
        </p:spPr>
      </p:pic>
      <p:sp>
        <p:nvSpPr>
          <p:cNvPr id="6" name="Text Placeholder 5"/>
          <p:cNvSpPr>
            <a:spLocks noGrp="1"/>
          </p:cNvSpPr>
          <p:nvPr>
            <p:ph type="body" sz="quarter" idx="14"/>
          </p:nvPr>
        </p:nvSpPr>
        <p:spPr>
          <a:xfrm>
            <a:off x="548495" y="3304795"/>
            <a:ext cx="1810333" cy="1064904"/>
          </a:xfrm>
        </p:spPr>
        <p:txBody>
          <a:bodyPr/>
          <a:lstStyle/>
          <a:p>
            <a:r>
              <a:rPr lang="en-US" b="1" dirty="0">
                <a:solidFill>
                  <a:srgbClr val="3DA547"/>
                </a:solidFill>
              </a:rPr>
              <a:t>Step 1</a:t>
            </a:r>
          </a:p>
          <a:p>
            <a:r>
              <a:rPr lang="en-US" sz="1400" dirty="0"/>
              <a:t>Pristine saltwater (same as found inside your cells)</a:t>
            </a:r>
          </a:p>
          <a:p>
            <a:endParaRPr lang="en-US" dirty="0"/>
          </a:p>
        </p:txBody>
      </p:sp>
      <p:sp>
        <p:nvSpPr>
          <p:cNvPr id="7" name="Text Placeholder 6"/>
          <p:cNvSpPr>
            <a:spLocks noGrp="1"/>
          </p:cNvSpPr>
          <p:nvPr>
            <p:ph type="body" sz="quarter" idx="15"/>
          </p:nvPr>
        </p:nvSpPr>
        <p:spPr>
          <a:xfrm>
            <a:off x="2839586" y="3304795"/>
            <a:ext cx="1967546" cy="352805"/>
          </a:xfrm>
        </p:spPr>
        <p:txBody>
          <a:bodyPr/>
          <a:lstStyle/>
          <a:p>
            <a:r>
              <a:rPr lang="en-US" b="1" dirty="0">
                <a:solidFill>
                  <a:srgbClr val="3DA547"/>
                </a:solidFill>
              </a:rPr>
              <a:t>Step 2</a:t>
            </a:r>
          </a:p>
          <a:p>
            <a:r>
              <a:rPr lang="en-US" sz="1400" dirty="0"/>
              <a:t>Saltwater broken down into free floating </a:t>
            </a:r>
            <a:r>
              <a:rPr lang="en-US" sz="1400" dirty="0" smtClean="0"/>
              <a:t>atoms</a:t>
            </a:r>
            <a:br>
              <a:rPr lang="en-US" sz="1400" dirty="0" smtClean="0"/>
            </a:br>
            <a:r>
              <a:rPr lang="en-US" sz="1400" dirty="0" smtClean="0"/>
              <a:t>(</a:t>
            </a:r>
            <a:r>
              <a:rPr lang="en-US" sz="1400" dirty="0"/>
              <a:t>Na-CI-H-O)</a:t>
            </a:r>
          </a:p>
          <a:p>
            <a:endParaRPr lang="en-US" dirty="0"/>
          </a:p>
        </p:txBody>
      </p:sp>
      <p:sp>
        <p:nvSpPr>
          <p:cNvPr id="8" name="Text Placeholder 7"/>
          <p:cNvSpPr>
            <a:spLocks noGrp="1"/>
          </p:cNvSpPr>
          <p:nvPr>
            <p:ph type="body" sz="quarter" idx="16"/>
          </p:nvPr>
        </p:nvSpPr>
        <p:spPr>
          <a:xfrm>
            <a:off x="5120017" y="3304795"/>
            <a:ext cx="1821099" cy="914400"/>
          </a:xfrm>
        </p:spPr>
        <p:txBody>
          <a:bodyPr/>
          <a:lstStyle/>
          <a:p>
            <a:r>
              <a:rPr lang="en-US" b="1" dirty="0">
                <a:solidFill>
                  <a:srgbClr val="3DA547"/>
                </a:solidFill>
              </a:rPr>
              <a:t>Step 3</a:t>
            </a:r>
          </a:p>
          <a:p>
            <a:r>
              <a:rPr lang="en-US" sz="1400" dirty="0"/>
              <a:t>Atoms restructured into stabilized redox signaling molecules</a:t>
            </a:r>
          </a:p>
          <a:p>
            <a:endParaRPr lang="en-US" dirty="0"/>
          </a:p>
        </p:txBody>
      </p:sp>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78927" y="1129207"/>
            <a:ext cx="1188720" cy="3706593"/>
          </a:xfrm>
          <a:prstGeom prst="rect">
            <a:avLst/>
          </a:prstGeom>
        </p:spPr>
      </p:pic>
      <p:cxnSp>
        <p:nvCxnSpPr>
          <p:cNvPr id="12" name="Straight Connector 11"/>
          <p:cNvCxnSpPr/>
          <p:nvPr/>
        </p:nvCxnSpPr>
        <p:spPr>
          <a:xfrm>
            <a:off x="2600490" y="1201119"/>
            <a:ext cx="0" cy="3090030"/>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4882205" y="1201119"/>
            <a:ext cx="0" cy="3090030"/>
          </a:xfrm>
          <a:prstGeom prst="line">
            <a:avLst/>
          </a:prstGeom>
          <a:ln w="12700">
            <a:solidFill>
              <a:srgbClr val="6C6C6C"/>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691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3290495" y="2714474"/>
            <a:ext cx="2790110" cy="1802524"/>
          </a:xfrm>
        </p:spPr>
        <p:txBody>
          <a:bodyPr>
            <a:normAutofit fontScale="92500" lnSpcReduction="20000"/>
          </a:bodyPr>
          <a:lstStyle/>
          <a:p>
            <a:pPr marL="0" indent="0">
              <a:spcBef>
                <a:spcPts val="1000"/>
              </a:spcBef>
              <a:buNone/>
            </a:pPr>
            <a:r>
              <a:rPr lang="en-US" b="1" dirty="0" smtClean="0">
                <a:solidFill>
                  <a:srgbClr val="3DA547"/>
                </a:solidFill>
              </a:rPr>
              <a:t>ASEA </a:t>
            </a:r>
            <a:r>
              <a:rPr lang="en-US" b="1" dirty="0">
                <a:solidFill>
                  <a:srgbClr val="3DA547"/>
                </a:solidFill>
              </a:rPr>
              <a:t>is the ONLY place </a:t>
            </a:r>
            <a:r>
              <a:rPr lang="en-US" dirty="0"/>
              <a:t/>
            </a:r>
            <a:br>
              <a:rPr lang="en-US" dirty="0"/>
            </a:br>
            <a:r>
              <a:rPr lang="en-US" dirty="0" smtClean="0"/>
              <a:t>in </a:t>
            </a:r>
            <a:r>
              <a:rPr lang="en-US" dirty="0"/>
              <a:t>the world where you can get </a:t>
            </a:r>
            <a:r>
              <a:rPr lang="en-US" dirty="0" smtClean="0"/>
              <a:t>these two exclusive, breakthrough products.</a:t>
            </a:r>
          </a:p>
          <a:p>
            <a:pPr>
              <a:spcBef>
                <a:spcPts val="1000"/>
              </a:spcBef>
              <a:buFont typeface="Arial" charset="0"/>
              <a:buChar char="•"/>
            </a:pPr>
            <a:r>
              <a:rPr lang="en-US" dirty="0" smtClean="0"/>
              <a:t>100% Safe</a:t>
            </a:r>
          </a:p>
          <a:p>
            <a:pPr>
              <a:spcBef>
                <a:spcPts val="0"/>
              </a:spcBef>
              <a:buFont typeface="Arial" charset="0"/>
              <a:buChar char="•"/>
            </a:pPr>
            <a:r>
              <a:rPr lang="en-US" dirty="0" smtClean="0"/>
              <a:t>Non-Toxic</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4482" y="1085167"/>
            <a:ext cx="2539260" cy="984265"/>
          </a:xfrm>
          <a:prstGeom prst="rect">
            <a:avLst/>
          </a:prstGeom>
        </p:spPr>
      </p:pic>
      <p:grpSp>
        <p:nvGrpSpPr>
          <p:cNvPr id="14" name="Group 13"/>
          <p:cNvGrpSpPr/>
          <p:nvPr/>
        </p:nvGrpSpPr>
        <p:grpSpPr>
          <a:xfrm>
            <a:off x="996897" y="329281"/>
            <a:ext cx="1565506" cy="4379457"/>
            <a:chOff x="996897" y="329281"/>
            <a:chExt cx="1565506" cy="4379457"/>
          </a:xfrm>
        </p:grpSpPr>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6897" y="329281"/>
              <a:ext cx="1565506" cy="604065"/>
            </a:xfrm>
            <a:prstGeom prst="rect">
              <a:avLst/>
            </a:prstGeom>
          </p:spPr>
        </p:pic>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6897" y="3717251"/>
              <a:ext cx="1565506" cy="991487"/>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38451" y="1100572"/>
              <a:ext cx="923051" cy="2878200"/>
            </a:xfrm>
            <a:prstGeom prst="rect">
              <a:avLst/>
            </a:prstGeom>
          </p:spPr>
        </p:pic>
      </p:grpSp>
      <p:grpSp>
        <p:nvGrpSpPr>
          <p:cNvPr id="15" name="Group 14"/>
          <p:cNvGrpSpPr/>
          <p:nvPr/>
        </p:nvGrpSpPr>
        <p:grpSpPr>
          <a:xfrm>
            <a:off x="6707510" y="362467"/>
            <a:ext cx="1626654" cy="4350684"/>
            <a:chOff x="6707510" y="362467"/>
            <a:chExt cx="1626654" cy="4350684"/>
          </a:xfrm>
        </p:grpSpPr>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07510" y="362467"/>
              <a:ext cx="1626654" cy="542480"/>
            </a:xfrm>
            <a:prstGeom prst="rect">
              <a:avLst/>
            </a:prstGeom>
          </p:spPr>
        </p:pic>
        <p:pic>
          <p:nvPicPr>
            <p:cNvPr id="13" name="Picture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707510" y="3758845"/>
              <a:ext cx="1565506" cy="954306"/>
            </a:xfrm>
            <a:prstGeom prst="rect">
              <a:avLst/>
            </a:prstGeom>
          </p:spPr>
        </p:pic>
        <p:pic>
          <p:nvPicPr>
            <p:cNvPr id="6" name="Picture 5"/>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960217" y="1380013"/>
              <a:ext cx="1060093" cy="2668922"/>
            </a:xfrm>
            <a:prstGeom prst="rect">
              <a:avLst/>
            </a:prstGeom>
          </p:spPr>
        </p:pic>
      </p:grpSp>
    </p:spTree>
    <p:extLst>
      <p:ext uri="{BB962C8B-B14F-4D97-AF65-F5344CB8AC3E}">
        <p14:creationId xmlns:p14="http://schemas.microsoft.com/office/powerpoint/2010/main" val="144386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fade">
                                      <p:cBhvr>
                                        <p:cTn id="20" dur="500"/>
                                        <p:tgtEl>
                                          <p:spTgt spid="4">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fade">
                                      <p:cBhvr>
                                        <p:cTn id="23" dur="500"/>
                                        <p:tgtEl>
                                          <p:spTgt spid="4">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sz="quarter" idx="11"/>
          </p:nvPr>
        </p:nvSpPr>
        <p:spPr>
          <a:xfrm>
            <a:off x="4839242" y="1749028"/>
            <a:ext cx="3994792" cy="3394472"/>
          </a:xfrm>
        </p:spPr>
        <p:txBody>
          <a:bodyPr/>
          <a:lstStyle/>
          <a:p>
            <a:pPr marL="0" indent="0">
              <a:buNone/>
            </a:pPr>
            <a:r>
              <a:rPr lang="en-US" b="1" dirty="0">
                <a:solidFill>
                  <a:srgbClr val="3DA547"/>
                </a:solidFill>
              </a:rPr>
              <a:t>The most advanced </a:t>
            </a:r>
            <a:r>
              <a:rPr lang="en-US" b="1" dirty="0" smtClean="0">
                <a:solidFill>
                  <a:srgbClr val="3DA547"/>
                </a:solidFill>
              </a:rPr>
              <a:t>anti-aging </a:t>
            </a:r>
            <a:r>
              <a:rPr lang="en-US" b="1" dirty="0">
                <a:solidFill>
                  <a:srgbClr val="3DA547"/>
                </a:solidFill>
              </a:rPr>
              <a:t>skin therapy ever brought to </a:t>
            </a:r>
            <a:r>
              <a:rPr lang="en-US" b="1" dirty="0" smtClean="0">
                <a:solidFill>
                  <a:srgbClr val="3DA547"/>
                </a:solidFill>
              </a:rPr>
              <a:t>market.</a:t>
            </a:r>
          </a:p>
          <a:p>
            <a:pPr marL="0" indent="0">
              <a:buNone/>
            </a:pPr>
            <a:endParaRPr lang="en-US" dirty="0" smtClean="0"/>
          </a:p>
          <a:p>
            <a:r>
              <a:rPr lang="en-US" dirty="0" smtClean="0"/>
              <a:t>Simple</a:t>
            </a:r>
          </a:p>
          <a:p>
            <a:r>
              <a:rPr lang="en-US" dirty="0" smtClean="0"/>
              <a:t>Safe</a:t>
            </a:r>
            <a:endParaRPr lang="en-US" dirty="0"/>
          </a:p>
          <a:p>
            <a:r>
              <a:rPr lang="en-US" dirty="0"/>
              <a:t>Proven</a:t>
            </a:r>
          </a:p>
          <a:p>
            <a:r>
              <a:rPr lang="en-US" dirty="0"/>
              <a:t>Affordable</a:t>
            </a:r>
          </a:p>
          <a:p>
            <a:r>
              <a:rPr lang="en-US" dirty="0"/>
              <a:t>Effective</a:t>
            </a:r>
          </a:p>
          <a:p>
            <a:endParaRPr lang="en-US" dirty="0"/>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48731" y="3209099"/>
            <a:ext cx="1751308" cy="1067568"/>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81585" y="800156"/>
            <a:ext cx="2298842" cy="766650"/>
          </a:xfrm>
          <a:prstGeom prst="rect">
            <a:avLst/>
          </a:prstGeom>
        </p:spPr>
      </p:pic>
    </p:spTree>
    <p:extLst>
      <p:ext uri="{BB962C8B-B14F-4D97-AF65-F5344CB8AC3E}">
        <p14:creationId xmlns:p14="http://schemas.microsoft.com/office/powerpoint/2010/main" val="240094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fade">
                                      <p:cBhvr>
                                        <p:cTn id="11" dur="500"/>
                                        <p:tgtEl>
                                          <p:spTgt spid="4">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fade">
                                      <p:cBhvr>
                                        <p:cTn id="23" dur="500"/>
                                        <p:tgtEl>
                                          <p:spTgt spid="4">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6" end="6"/>
                                            </p:txEl>
                                          </p:spTgt>
                                        </p:tgtEl>
                                        <p:attrNameLst>
                                          <p:attrName>style.visibility</p:attrName>
                                        </p:attrNameLst>
                                      </p:cBhvr>
                                      <p:to>
                                        <p:strVal val="visible"/>
                                      </p:to>
                                    </p:set>
                                    <p:animEffect transition="in" filter="fade">
                                      <p:cBhvr>
                                        <p:cTn id="27" dur="500"/>
                                        <p:tgtEl>
                                          <p:spTgt spid="4">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Custom 4">
      <a:dk1>
        <a:srgbClr val="000000"/>
      </a:dk1>
      <a:lt1>
        <a:srgbClr val="FFFFFF"/>
      </a:lt1>
      <a:dk2>
        <a:srgbClr val="1F497D"/>
      </a:dk2>
      <a:lt2>
        <a:srgbClr val="EEECE1"/>
      </a:lt2>
      <a:accent1>
        <a:srgbClr val="0071AC"/>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9794</TotalTime>
  <Words>3961</Words>
  <Application>Microsoft Macintosh PowerPoint</Application>
  <PresentationFormat>On-screen Show (16:9)</PresentationFormat>
  <Paragraphs>518</Paragraphs>
  <Slides>60</Slides>
  <Notes>59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60</vt:i4>
      </vt:variant>
    </vt:vector>
  </HeadingPairs>
  <TitlesOfParts>
    <vt:vector size="67" baseType="lpstr">
      <vt:lpstr>ApexNew-Book</vt:lpstr>
      <vt:lpstr>Calibri</vt:lpstr>
      <vt:lpstr>Helvetica</vt:lpstr>
      <vt:lpstr>Helvetica Light</vt:lpstr>
      <vt:lpstr>Trebuchet MS</vt:lpstr>
      <vt:lpstr>Arial</vt:lpstr>
      <vt:lpstr>Office Theme</vt:lpstr>
      <vt:lpstr>PowerPoint Presentation</vt:lpstr>
      <vt:lpstr>THE MOST SIGNIFICANT WELLNESS BREAKTHROUGH IN OUR LIFETIME</vt:lpstr>
      <vt:lpstr>HEALTH AT THE CELLULAR LEVEL</vt:lpstr>
      <vt:lpstr>SCIENTIFIC VALIDATION</vt:lpstr>
      <vt:lpstr>WHAT IS REDOX SIGNALING &amp; HOW DOES IT AFFECT ME?</vt:lpstr>
      <vt:lpstr>REDOX BREAKTHROUGH</vt:lpstr>
      <vt:lpstr>ASEA’S PATENTED 3 STEP PROCESS</vt:lpstr>
      <vt:lpstr>PowerPoint Presentation</vt:lpstr>
      <vt:lpstr>PowerPoint Presentation</vt:lpstr>
      <vt:lpstr>PowerPoint Presentation</vt:lpstr>
      <vt:lpstr>PowerPoint Presentation</vt:lpstr>
      <vt:lpstr>RENU 28 RESULTS</vt:lpstr>
      <vt:lpstr>RENU 28 VALIDATED BY SCIENCE</vt:lpstr>
      <vt:lpstr>DERMATEST 12 WEEK CLINICAL STUDY</vt:lpstr>
      <vt:lpstr>PowerPoint Presentation</vt:lpstr>
      <vt:lpstr>The Most Significant Wellness and Athletic Breakthrough of our Lifetime</vt:lpstr>
      <vt:lpstr>WHY YOU NEED ASEA REDOX SUPPLEMENT</vt:lpstr>
      <vt:lpstr>ASEA REDOX SUPPLEMENT  SIGNIFICANT IMPACT FOR ATHLETES</vt:lpstr>
      <vt:lpstr>PowerPoint Presentation</vt:lpstr>
      <vt:lpstr>PowerPoint Presentation</vt:lpstr>
      <vt:lpstr>PowerPoint Presentation</vt:lpstr>
      <vt:lpstr>ADVANCED ANTI-AGING TECHNOLOGY</vt:lpstr>
      <vt:lpstr>PowerPoint Presentation</vt:lpstr>
      <vt:lpstr>FOUNDATION OF INTEGRITY</vt:lpstr>
      <vt:lpstr>ASEA STORY</vt:lpstr>
      <vt:lpstr>How do we tell the world This Powerful Technology Exists?</vt:lpstr>
      <vt:lpstr>MARKET CHANNEL EFFECTIVENESS  FOR NEW CUSTOMERS</vt:lpstr>
      <vt:lpstr>PowerPoint Presentation</vt:lpstr>
      <vt:lpstr>GLOBAL ENTREPRENEURS EMBRACE NETWORK MARKETING</vt:lpstr>
      <vt:lpstr>POWER OF NETWORK MARKETING ACKNOWLEDGED </vt:lpstr>
      <vt:lpstr>BENEFITS OF NETWORK MARKETING</vt:lpstr>
      <vt:lpstr>The network  marketing industry</vt:lpstr>
      <vt:lpstr>GLOBAL NETWORKING INDUSTRY $183 BILLION</vt:lpstr>
      <vt:lpstr>PowerPoint Presentation</vt:lpstr>
      <vt:lpstr>AN EXTRAORDINARY  OPPORTUNITY FOR EVERYONE</vt:lpstr>
      <vt:lpstr>HOW DO YOU CHOOSE A  COMPANY TO PARTNER WITH?</vt:lpstr>
      <vt:lpstr>PowerPoint Presentation</vt:lpstr>
      <vt:lpstr>THE PRODUCTS</vt:lpstr>
      <vt:lpstr>PowerPoint Presentation</vt:lpstr>
      <vt:lpstr>ASEA SENIOR LEADERSHIP</vt:lpstr>
      <vt:lpstr>FINANCIALLY STRONG &amp; STABLE</vt:lpstr>
      <vt:lpstr>ASEA MARKETS WORLDWIDE: 25</vt:lpstr>
      <vt:lpstr>PowerPoint Presentation</vt:lpstr>
      <vt:lpstr>PILLARS OF COMPENSATION</vt:lpstr>
      <vt:lpstr>ASEA INCOME IS POWERFUL</vt:lpstr>
      <vt:lpstr>WHAT DO YOU WANT TO ACHIEVE?</vt:lpstr>
      <vt:lpstr>PowerPoint Presentation</vt:lpstr>
      <vt:lpstr>SYSTEMS AND SUPPORT</vt:lpstr>
      <vt:lpstr>ASEA WORLD-CLASS TOOLS AND BACKOFFICE REPORTING</vt:lpstr>
      <vt:lpstr>PowerPoint Presentation</vt:lpstr>
      <vt:lpstr>PowerPoint Presentation</vt:lpstr>
      <vt:lpstr>TIMING</vt:lpstr>
      <vt:lpstr>ONCE IN HISTORY TIMING</vt:lpstr>
      <vt:lpstr>What’s next?</vt:lpstr>
      <vt:lpstr>BILLION DOLLAR REDOX TECHNOLOGY</vt:lpstr>
      <vt:lpstr>WHERE DO YOU SEE YOURSELF?</vt:lpstr>
      <vt:lpstr>ASSOCIATE ENROLLMENT</vt:lpstr>
      <vt:lpstr>BONUS AUTOSHIP CASE PROMOTION</vt:lpstr>
      <vt:lpstr>RENU 28 GIVEAWAY PACK</vt:lpstr>
      <vt:lpstr>PowerPoint Presentation</vt:lpstr>
    </vt:vector>
  </TitlesOfParts>
  <Company>Asea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Jeff Gray</dc:creator>
  <cp:lastModifiedBy>Becky Cox</cp:lastModifiedBy>
  <cp:revision>746</cp:revision>
  <dcterms:created xsi:type="dcterms:W3CDTF">2014-06-13T15:30:03Z</dcterms:created>
  <dcterms:modified xsi:type="dcterms:W3CDTF">2015-10-23T18:04:57Z</dcterms:modified>
</cp:coreProperties>
</file>