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handoutMasterIdLst>
    <p:handoutMasterId r:id="rId41"/>
  </p:handoutMasterIdLst>
  <p:sldIdLst>
    <p:sldId id="350" r:id="rId2"/>
    <p:sldId id="265" r:id="rId3"/>
    <p:sldId id="356" r:id="rId4"/>
    <p:sldId id="351" r:id="rId5"/>
    <p:sldId id="274" r:id="rId6"/>
    <p:sldId id="352" r:id="rId7"/>
    <p:sldId id="353" r:id="rId8"/>
    <p:sldId id="355" r:id="rId9"/>
    <p:sldId id="354" r:id="rId10"/>
    <p:sldId id="386" r:id="rId11"/>
    <p:sldId id="357" r:id="rId12"/>
    <p:sldId id="358" r:id="rId13"/>
    <p:sldId id="359" r:id="rId14"/>
    <p:sldId id="334" r:id="rId15"/>
    <p:sldId id="360" r:id="rId16"/>
    <p:sldId id="361" r:id="rId17"/>
    <p:sldId id="379" r:id="rId18"/>
    <p:sldId id="362" r:id="rId19"/>
    <p:sldId id="363" r:id="rId20"/>
    <p:sldId id="366" r:id="rId21"/>
    <p:sldId id="367" r:id="rId22"/>
    <p:sldId id="364" r:id="rId23"/>
    <p:sldId id="365" r:id="rId24"/>
    <p:sldId id="385" r:id="rId25"/>
    <p:sldId id="381" r:id="rId26"/>
    <p:sldId id="382" r:id="rId27"/>
    <p:sldId id="370" r:id="rId28"/>
    <p:sldId id="368" r:id="rId29"/>
    <p:sldId id="380" r:id="rId30"/>
    <p:sldId id="383" r:id="rId31"/>
    <p:sldId id="371" r:id="rId32"/>
    <p:sldId id="384" r:id="rId33"/>
    <p:sldId id="376" r:id="rId34"/>
    <p:sldId id="375" r:id="rId35"/>
    <p:sldId id="374" r:id="rId36"/>
    <p:sldId id="377" r:id="rId37"/>
    <p:sldId id="373" r:id="rId38"/>
    <p:sldId id="372" r:id="rId3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userDrawn="1">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AB47"/>
    <a:srgbClr val="3DA547"/>
    <a:srgbClr val="6C6C6C"/>
    <a:srgbClr val="176AC8"/>
    <a:srgbClr val="1E66A3"/>
    <a:srgbClr val="0071AD"/>
    <a:srgbClr val="688ECE"/>
    <a:srgbClr val="5F5F5F"/>
    <a:srgbClr val="B5B5B5"/>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2" autoAdjust="0"/>
    <p:restoredTop sz="76894" autoAdjust="0"/>
  </p:normalViewPr>
  <p:slideViewPr>
    <p:cSldViewPr snapToGrid="0" snapToObjects="1">
      <p:cViewPr varScale="1">
        <p:scale>
          <a:sx n="108" d="100"/>
          <a:sy n="108" d="100"/>
        </p:scale>
        <p:origin x="1020" y="108"/>
      </p:cViewPr>
      <p:guideLst>
        <p:guide orient="horz" pos="2148"/>
        <p:guide pos="2880"/>
        <p:guide orient="horz" pos="1620"/>
      </p:guideLst>
    </p:cSldViewPr>
  </p:slid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125" d="100"/>
          <a:sy n="125" d="100"/>
        </p:scale>
        <p:origin x="3160"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3DA547"/>
              </a:solidFill>
              <a:ln>
                <a:noFill/>
              </a:ln>
              <a:effectLst>
                <a:outerShdw blurRad="40000" dist="23000" dir="5400000" rotWithShape="0">
                  <a:srgbClr val="000000">
                    <a:alpha val="35000"/>
                  </a:srgbClr>
                </a:outerShdw>
              </a:effectLst>
            </c:spPr>
          </c:dPt>
          <c:dPt>
            <c:idx val="1"/>
            <c:bubble3D val="0"/>
            <c:spPr>
              <a:solidFill>
                <a:schemeClr val="accent3">
                  <a:lumMod val="60000"/>
                  <a:lumOff val="40000"/>
                </a:schemeClr>
              </a:solidFill>
              <a:ln>
                <a:noFill/>
              </a:ln>
              <a:effectLst>
                <a:outerShdw blurRad="40000" dist="23000" dir="5400000" rotWithShape="0">
                  <a:srgbClr val="000000">
                    <a:alpha val="35000"/>
                  </a:srgbClr>
                </a:outerShdw>
              </a:effectLst>
            </c:spPr>
          </c:dPt>
          <c:dPt>
            <c:idx val="2"/>
            <c:bubble3D val="0"/>
            <c:spPr>
              <a:solidFill>
                <a:schemeClr val="accent3">
                  <a:lumMod val="20000"/>
                  <a:lumOff val="80000"/>
                </a:schemeClr>
              </a:solidFill>
              <a:ln>
                <a:noFill/>
              </a:ln>
              <a:effectLst>
                <a:outerShdw blurRad="40000" dist="23000" dir="5400000" rotWithShape="0">
                  <a:srgbClr val="000000">
                    <a:alpha val="35000"/>
                  </a:srgbClr>
                </a:outerShdw>
              </a:effectLst>
            </c:spPr>
          </c:dPt>
          <c:dPt>
            <c:idx val="3"/>
            <c:bubble3D val="0"/>
            <c:spPr>
              <a:gradFill rotWithShape="1">
                <a:gsLst>
                  <a:gs pos="0">
                    <a:schemeClr val="accent1">
                      <a:lumMod val="60000"/>
                      <a:tint val="100000"/>
                      <a:shade val="100000"/>
                      <a:satMod val="130000"/>
                    </a:schemeClr>
                  </a:gs>
                  <a:gs pos="100000">
                    <a:schemeClr val="accent1">
                      <a:lumMod val="60000"/>
                      <a:tint val="50000"/>
                      <a:shade val="100000"/>
                      <a:satMod val="350000"/>
                    </a:schemeClr>
                  </a:gs>
                </a:gsLst>
                <a:lin ang="16200000" scaled="0"/>
              </a:gradFill>
              <a:ln>
                <a:noFill/>
              </a:ln>
              <a:effectLst>
                <a:outerShdw blurRad="40000" dist="23000" dir="5400000" rotWithShape="0">
                  <a:srgbClr val="000000">
                    <a:alpha val="35000"/>
                  </a:srgbClr>
                </a:outerShdw>
              </a:effectLst>
            </c:spPr>
          </c:dPt>
          <c:dLbls>
            <c:dLbl>
              <c:idx val="0"/>
              <c:layout>
                <c:manualLayout>
                  <c:x val="-0.1943125"/>
                  <c:y val="-0.21264948785420901"/>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Helvetica Light" charset="0"/>
                        <a:ea typeface="Helvetica Light" charset="0"/>
                        <a:cs typeface="Helvetica Light" charset="0"/>
                      </a:defRPr>
                    </a:pPr>
                    <a:r>
                      <a:rPr lang="en-US" sz="1600" b="1" baseline="0" dirty="0" smtClean="0">
                        <a:solidFill>
                          <a:schemeClr val="bg1"/>
                        </a:solidFill>
                      </a:rPr>
                      <a:t>90%</a:t>
                    </a:r>
                  </a:p>
                  <a:p>
                    <a:pPr>
                      <a:defRPr sz="1600">
                        <a:latin typeface="Helvetica Light" charset="0"/>
                        <a:ea typeface="Helvetica Light" charset="0"/>
                        <a:cs typeface="Helvetica Light" charset="0"/>
                      </a:defRPr>
                    </a:pPr>
                    <a:r>
                      <a:rPr lang="en-US" sz="1600" baseline="0" dirty="0" smtClean="0">
                        <a:solidFill>
                          <a:schemeClr val="bg1"/>
                        </a:solidFill>
                      </a:rPr>
                      <a:t>Contacting, inviting, </a:t>
                    </a:r>
                    <a:br>
                      <a:rPr lang="en-US" sz="1600" baseline="0" dirty="0" smtClean="0">
                        <a:solidFill>
                          <a:schemeClr val="bg1"/>
                        </a:solidFill>
                      </a:rPr>
                    </a:br>
                    <a:r>
                      <a:rPr lang="en-US" sz="1600" baseline="0" dirty="0" smtClean="0">
                        <a:solidFill>
                          <a:schemeClr val="bg1"/>
                        </a:solidFill>
                      </a:rPr>
                      <a:t>&amp; following up</a:t>
                    </a:r>
                    <a:endParaRPr lang="en-US" sz="1600" dirty="0">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Helvetica Light" charset="0"/>
                      <a:ea typeface="Helvetica Light" charset="0"/>
                      <a:cs typeface="Helvetica Light"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3232299868766401"/>
                      <c:h val="0.211863997050771"/>
                    </c:manualLayout>
                  </c15:layout>
                </c:ext>
              </c:extLst>
            </c:dLbl>
            <c:dLbl>
              <c:idx val="1"/>
              <c:layout>
                <c:manualLayout>
                  <c:x val="2.7427821522309992E-2"/>
                  <c:y val="-6.115817556324221E-3"/>
                </c:manualLayout>
              </c:layout>
              <c:tx>
                <c:rich>
                  <a:bodyPr rot="0" spcFirstLastPara="1" vertOverflow="ellipsis" vert="horz" wrap="square" lIns="38100" tIns="19050" rIns="38100" bIns="19050" anchor="ctr" anchorCtr="1">
                    <a:noAutofit/>
                  </a:bodyPr>
                  <a:lstStyle/>
                  <a:p>
                    <a:pPr>
                      <a:defRPr sz="1500" b="0" i="0" u="none" strike="noStrike" kern="1200" baseline="0">
                        <a:solidFill>
                          <a:srgbClr val="6C6C6C"/>
                        </a:solidFill>
                        <a:latin typeface="Helvetica Light" charset="0"/>
                        <a:ea typeface="Helvetica Light" charset="0"/>
                        <a:cs typeface="Helvetica Light" charset="0"/>
                      </a:defRPr>
                    </a:pPr>
                    <a:r>
                      <a:rPr lang="en-US" sz="1500" b="1" dirty="0" smtClean="0">
                        <a:solidFill>
                          <a:srgbClr val="3DA547"/>
                        </a:solidFill>
                      </a:rPr>
                      <a:t>9%</a:t>
                    </a:r>
                  </a:p>
                  <a:p>
                    <a:pPr>
                      <a:defRPr sz="1500">
                        <a:solidFill>
                          <a:srgbClr val="6C6C6C"/>
                        </a:solidFill>
                        <a:latin typeface="Helvetica Light" charset="0"/>
                        <a:ea typeface="Helvetica Light" charset="0"/>
                        <a:cs typeface="Helvetica Light" charset="0"/>
                      </a:defRPr>
                    </a:pPr>
                    <a:r>
                      <a:rPr lang="en-US" sz="1500" dirty="0" smtClean="0">
                        <a:solidFill>
                          <a:srgbClr val="6C6C6C"/>
                        </a:solidFill>
                      </a:rPr>
                      <a:t>Training for you and your</a:t>
                    </a:r>
                    <a:r>
                      <a:rPr lang="en-US" sz="1500" baseline="0" dirty="0" smtClean="0">
                        <a:solidFill>
                          <a:srgbClr val="6C6C6C"/>
                        </a:solidFill>
                      </a:rPr>
                      <a:t> organization</a:t>
                    </a:r>
                    <a:endParaRPr lang="en-US" sz="1500" dirty="0">
                      <a:solidFill>
                        <a:srgbClr val="6C6C6C"/>
                      </a:solidFill>
                    </a:endParaRPr>
                  </a:p>
                </c:rich>
              </c:tx>
              <c:spPr>
                <a:noFill/>
                <a:ln>
                  <a:noFill/>
                </a:ln>
                <a:effectLst/>
              </c:spPr>
              <c:txPr>
                <a:bodyPr rot="0" spcFirstLastPara="1" vertOverflow="ellipsis" vert="horz" wrap="square" lIns="38100" tIns="19050" rIns="38100" bIns="19050" anchor="ctr" anchorCtr="1">
                  <a:noAutofit/>
                </a:bodyPr>
                <a:lstStyle/>
                <a:p>
                  <a:pPr>
                    <a:defRPr sz="1500" b="0" i="0" u="none" strike="noStrike" kern="1200" baseline="0">
                      <a:solidFill>
                        <a:srgbClr val="6C6C6C"/>
                      </a:solidFill>
                      <a:latin typeface="Helvetica Light" charset="0"/>
                      <a:ea typeface="Helvetica Light" charset="0"/>
                      <a:cs typeface="Helvetica Light"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3406249999999998"/>
                      <c:h val="0.17621430035463906"/>
                    </c:manualLayout>
                  </c15:layout>
                </c:ext>
              </c:extLst>
            </c:dLbl>
            <c:dLbl>
              <c:idx val="2"/>
              <c:layout>
                <c:manualLayout>
                  <c:x val="0.25019898192690504"/>
                  <c:y val="5.9935271218577795E-4"/>
                </c:manualLayout>
              </c:layout>
              <c:tx>
                <c:rich>
                  <a:bodyPr rot="0" spcFirstLastPara="1" vertOverflow="ellipsis" vert="horz" wrap="square" lIns="38100" tIns="19050" rIns="38100" bIns="19050" anchor="ctr" anchorCtr="1">
                    <a:spAutoFit/>
                  </a:bodyPr>
                  <a:lstStyle/>
                  <a:p>
                    <a:pPr>
                      <a:defRPr sz="1500" b="0" i="0" u="none" strike="noStrike" kern="1200" baseline="0">
                        <a:solidFill>
                          <a:srgbClr val="6C6C6C"/>
                        </a:solidFill>
                        <a:latin typeface="Helvetica Light" charset="0"/>
                        <a:ea typeface="Helvetica Light" charset="0"/>
                        <a:cs typeface="Helvetica Light" charset="0"/>
                      </a:defRPr>
                    </a:pPr>
                    <a:r>
                      <a:rPr lang="en-US" sz="1500" b="1" dirty="0" smtClean="0">
                        <a:solidFill>
                          <a:srgbClr val="3DA547"/>
                        </a:solidFill>
                      </a:rPr>
                      <a:t>1%</a:t>
                    </a:r>
                  </a:p>
                  <a:p>
                    <a:pPr>
                      <a:defRPr sz="1500">
                        <a:solidFill>
                          <a:srgbClr val="6C6C6C"/>
                        </a:solidFill>
                        <a:latin typeface="Helvetica Light" charset="0"/>
                        <a:ea typeface="Helvetica Light" charset="0"/>
                        <a:cs typeface="Helvetica Light" charset="0"/>
                      </a:defRPr>
                    </a:pPr>
                    <a:r>
                      <a:rPr lang="en-US" sz="1500" dirty="0" smtClean="0">
                        <a:solidFill>
                          <a:srgbClr val="6C6C6C"/>
                        </a:solidFill>
                      </a:rPr>
                      <a:t>Problem</a:t>
                    </a:r>
                    <a:r>
                      <a:rPr lang="en-US" sz="1500" baseline="0" dirty="0" smtClean="0">
                        <a:solidFill>
                          <a:srgbClr val="6C6C6C"/>
                        </a:solidFill>
                      </a:rPr>
                      <a:t> </a:t>
                    </a:r>
                    <a:r>
                      <a:rPr lang="en-US" sz="1500" baseline="0" dirty="0" smtClean="0">
                        <a:solidFill>
                          <a:srgbClr val="6C6C6C"/>
                        </a:solidFill>
                      </a:rPr>
                      <a:t>solving</a:t>
                    </a:r>
                    <a:endParaRPr lang="en-US" sz="1500" dirty="0">
                      <a:solidFill>
                        <a:srgbClr val="6C6C6C"/>
                      </a:solidFill>
                    </a:endParaRPr>
                  </a:p>
                </c:rich>
              </c:tx>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rgbClr val="6C6C6C"/>
                      </a:solidFill>
                      <a:latin typeface="Helvetica Light" charset="0"/>
                      <a:ea typeface="Helvetica Light" charset="0"/>
                      <a:cs typeface="Helvetica Light"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2524628132257851"/>
                      <c:h val="0.15906948270304536"/>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Helvetica Light" charset="0"/>
                    <a:ea typeface="Helvetica Light" charset="0"/>
                    <a:cs typeface="Helvetica Light" charset="0"/>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3"/>
                <c:pt idx="0">
                  <c:v>Majority of your time</c:v>
                </c:pt>
                <c:pt idx="1">
                  <c:v>Minority of your time</c:v>
                </c:pt>
                <c:pt idx="2">
                  <c:v>Minimal amount of your time</c:v>
                </c:pt>
              </c:strCache>
            </c:strRef>
          </c:cat>
          <c:val>
            <c:numRef>
              <c:f>Sheet1!$B$2:$B$5</c:f>
              <c:numCache>
                <c:formatCode>General</c:formatCode>
                <c:ptCount val="4"/>
                <c:pt idx="0">
                  <c:v>90</c:v>
                </c:pt>
                <c:pt idx="1">
                  <c:v>9</c:v>
                </c:pt>
                <c:pt idx="2">
                  <c:v>1</c:v>
                </c:pt>
              </c:numCache>
            </c:numRef>
          </c:val>
        </c:ser>
        <c:dLbls>
          <c:dLblPos val="ctr"/>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Helvetica Light"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16570B-FD52-734A-B52C-24655E80377B}" type="datetimeFigureOut">
              <a:rPr lang="en-US" smtClean="0">
                <a:latin typeface="Helvetica Light" charset="0"/>
              </a:rPr>
              <a:t>9/11/2015</a:t>
            </a:fld>
            <a:endParaRPr lang="en-US" dirty="0">
              <a:latin typeface="Helvetica Light"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Helvetica Light"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1829E4-1E82-B94A-B53B-BC1FBF691B34}" type="slidenum">
              <a:rPr lang="en-US" smtClean="0">
                <a:latin typeface="Helvetica Light" charset="0"/>
              </a:rPr>
              <a:t>‹#›</a:t>
            </a:fld>
            <a:endParaRPr lang="en-US" dirty="0">
              <a:latin typeface="Helvetica Light" charset="0"/>
            </a:endParaRPr>
          </a:p>
        </p:txBody>
      </p:sp>
    </p:spTree>
    <p:extLst>
      <p:ext uri="{BB962C8B-B14F-4D97-AF65-F5344CB8AC3E}">
        <p14:creationId xmlns:p14="http://schemas.microsoft.com/office/powerpoint/2010/main" val="763447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9BC09B-82D3-4F4A-BE53-FB0773D6517C}" type="datetimeFigureOut">
              <a:rPr lang="en-US" smtClean="0"/>
              <a:t>9/11/2015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F5178D-C600-C64F-A5BB-B3965FDE5D6B}" type="slidenum">
              <a:rPr lang="en-US" smtClean="0"/>
              <a:t>‹#›</a:t>
            </a:fld>
            <a:endParaRPr lang="en-US"/>
          </a:p>
        </p:txBody>
      </p:sp>
    </p:spTree>
    <p:extLst>
      <p:ext uri="{BB962C8B-B14F-4D97-AF65-F5344CB8AC3E}">
        <p14:creationId xmlns:p14="http://schemas.microsoft.com/office/powerpoint/2010/main" val="9208646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2</a:t>
            </a:fld>
            <a:endParaRPr lang="en-US"/>
          </a:p>
        </p:txBody>
      </p:sp>
    </p:spTree>
    <p:extLst>
      <p:ext uri="{BB962C8B-B14F-4D97-AF65-F5344CB8AC3E}">
        <p14:creationId xmlns:p14="http://schemas.microsoft.com/office/powerpoint/2010/main" val="1172558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24</a:t>
            </a:fld>
            <a:endParaRPr lang="en-US"/>
          </a:p>
        </p:txBody>
      </p:sp>
    </p:spTree>
    <p:extLst>
      <p:ext uri="{BB962C8B-B14F-4D97-AF65-F5344CB8AC3E}">
        <p14:creationId xmlns:p14="http://schemas.microsoft.com/office/powerpoint/2010/main" val="4108237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25</a:t>
            </a:fld>
            <a:endParaRPr lang="en-US"/>
          </a:p>
        </p:txBody>
      </p:sp>
    </p:spTree>
    <p:extLst>
      <p:ext uri="{BB962C8B-B14F-4D97-AF65-F5344CB8AC3E}">
        <p14:creationId xmlns:p14="http://schemas.microsoft.com/office/powerpoint/2010/main" val="3391864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26</a:t>
            </a:fld>
            <a:endParaRPr lang="en-US"/>
          </a:p>
        </p:txBody>
      </p:sp>
    </p:spTree>
    <p:extLst>
      <p:ext uri="{BB962C8B-B14F-4D97-AF65-F5344CB8AC3E}">
        <p14:creationId xmlns:p14="http://schemas.microsoft.com/office/powerpoint/2010/main" val="4284101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28</a:t>
            </a:fld>
            <a:endParaRPr lang="en-US"/>
          </a:p>
        </p:txBody>
      </p:sp>
    </p:spTree>
    <p:extLst>
      <p:ext uri="{BB962C8B-B14F-4D97-AF65-F5344CB8AC3E}">
        <p14:creationId xmlns:p14="http://schemas.microsoft.com/office/powerpoint/2010/main" val="1265638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29</a:t>
            </a:fld>
            <a:endParaRPr lang="en-US"/>
          </a:p>
        </p:txBody>
      </p:sp>
    </p:spTree>
    <p:extLst>
      <p:ext uri="{BB962C8B-B14F-4D97-AF65-F5344CB8AC3E}">
        <p14:creationId xmlns:p14="http://schemas.microsoft.com/office/powerpoint/2010/main" val="1199552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31</a:t>
            </a:fld>
            <a:endParaRPr lang="en-US"/>
          </a:p>
        </p:txBody>
      </p:sp>
    </p:spTree>
    <p:extLst>
      <p:ext uri="{BB962C8B-B14F-4D97-AF65-F5344CB8AC3E}">
        <p14:creationId xmlns:p14="http://schemas.microsoft.com/office/powerpoint/2010/main" val="582843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35</a:t>
            </a:fld>
            <a:endParaRPr lang="en-US"/>
          </a:p>
        </p:txBody>
      </p:sp>
    </p:spTree>
    <p:extLst>
      <p:ext uri="{BB962C8B-B14F-4D97-AF65-F5344CB8AC3E}">
        <p14:creationId xmlns:p14="http://schemas.microsoft.com/office/powerpoint/2010/main" val="66675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3</a:t>
            </a:fld>
            <a:endParaRPr lang="en-US"/>
          </a:p>
        </p:txBody>
      </p:sp>
    </p:spTree>
    <p:extLst>
      <p:ext uri="{BB962C8B-B14F-4D97-AF65-F5344CB8AC3E}">
        <p14:creationId xmlns:p14="http://schemas.microsoft.com/office/powerpoint/2010/main" val="4069988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5</a:t>
            </a:fld>
            <a:endParaRPr lang="en-US"/>
          </a:p>
        </p:txBody>
      </p:sp>
    </p:spTree>
    <p:extLst>
      <p:ext uri="{BB962C8B-B14F-4D97-AF65-F5344CB8AC3E}">
        <p14:creationId xmlns:p14="http://schemas.microsoft.com/office/powerpoint/2010/main" val="136808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6</a:t>
            </a:fld>
            <a:endParaRPr lang="en-US"/>
          </a:p>
        </p:txBody>
      </p:sp>
    </p:spTree>
    <p:extLst>
      <p:ext uri="{BB962C8B-B14F-4D97-AF65-F5344CB8AC3E}">
        <p14:creationId xmlns:p14="http://schemas.microsoft.com/office/powerpoint/2010/main" val="320034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9</a:t>
            </a:fld>
            <a:endParaRPr lang="en-US"/>
          </a:p>
        </p:txBody>
      </p:sp>
    </p:spTree>
    <p:extLst>
      <p:ext uri="{BB962C8B-B14F-4D97-AF65-F5344CB8AC3E}">
        <p14:creationId xmlns:p14="http://schemas.microsoft.com/office/powerpoint/2010/main" val="491397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13</a:t>
            </a:fld>
            <a:endParaRPr lang="en-US"/>
          </a:p>
        </p:txBody>
      </p:sp>
    </p:spTree>
    <p:extLst>
      <p:ext uri="{BB962C8B-B14F-4D97-AF65-F5344CB8AC3E}">
        <p14:creationId xmlns:p14="http://schemas.microsoft.com/office/powerpoint/2010/main" val="366533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14</a:t>
            </a:fld>
            <a:endParaRPr lang="en-US"/>
          </a:p>
        </p:txBody>
      </p:sp>
    </p:spTree>
    <p:extLst>
      <p:ext uri="{BB962C8B-B14F-4D97-AF65-F5344CB8AC3E}">
        <p14:creationId xmlns:p14="http://schemas.microsoft.com/office/powerpoint/2010/main" val="3021146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19</a:t>
            </a:fld>
            <a:endParaRPr lang="en-US"/>
          </a:p>
        </p:txBody>
      </p:sp>
    </p:spTree>
    <p:extLst>
      <p:ext uri="{BB962C8B-B14F-4D97-AF65-F5344CB8AC3E}">
        <p14:creationId xmlns:p14="http://schemas.microsoft.com/office/powerpoint/2010/main" val="414390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F5178D-C600-C64F-A5BB-B3965FDE5D6B}" type="slidenum">
              <a:rPr lang="en-US" smtClean="0"/>
              <a:t>23</a:t>
            </a:fld>
            <a:endParaRPr lang="en-US"/>
          </a:p>
        </p:txBody>
      </p:sp>
    </p:spTree>
    <p:extLst>
      <p:ext uri="{BB962C8B-B14F-4D97-AF65-F5344CB8AC3E}">
        <p14:creationId xmlns:p14="http://schemas.microsoft.com/office/powerpoint/2010/main" val="775494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3744" y="610287"/>
            <a:ext cx="5013056" cy="501020"/>
          </a:xfrm>
          <a:ln>
            <a:solidFill>
              <a:srgbClr val="1971C9"/>
            </a:solidFill>
          </a:ln>
        </p:spPr>
        <p:txBody>
          <a:bodyPr>
            <a:normAutofit/>
          </a:bodyPr>
          <a:lstStyle>
            <a:lvl1pPr algn="l">
              <a:defRPr sz="3600" b="0" i="0">
                <a:solidFill>
                  <a:srgbClr val="FFFFFF"/>
                </a:solidFill>
                <a:latin typeface="Helvetica Light" charset="0"/>
                <a:ea typeface="Helvetica Light" charset="0"/>
                <a:cs typeface="Helvetica Light" charset="0"/>
              </a:defRPr>
            </a:lvl1pPr>
          </a:lstStyle>
          <a:p>
            <a:r>
              <a:rPr lang="en-US" dirty="0" smtClean="0"/>
              <a:t>PRESENTER NAME</a:t>
            </a:r>
            <a:endParaRPr lang="en-US" dirty="0"/>
          </a:p>
        </p:txBody>
      </p:sp>
      <p:cxnSp>
        <p:nvCxnSpPr>
          <p:cNvPr id="8" name="Straight Connector 7"/>
          <p:cNvCxnSpPr/>
          <p:nvPr userDrawn="1"/>
        </p:nvCxnSpPr>
        <p:spPr>
          <a:xfrm>
            <a:off x="3386892" y="545943"/>
            <a:ext cx="0" cy="694579"/>
          </a:xfrm>
          <a:prstGeom prst="line">
            <a:avLst/>
          </a:prstGeom>
          <a:ln>
            <a:solidFill>
              <a:srgbClr val="176AC8"/>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270724" y="558040"/>
            <a:ext cx="1733734" cy="663002"/>
          </a:xfrm>
          <a:prstGeom prst="rect">
            <a:avLst/>
          </a:prstGeom>
        </p:spPr>
      </p:pic>
    </p:spTree>
    <p:extLst>
      <p:ext uri="{BB962C8B-B14F-4D97-AF65-F5344CB8AC3E}">
        <p14:creationId xmlns:p14="http://schemas.microsoft.com/office/powerpoint/2010/main" val="7269981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205979"/>
            <a:ext cx="8229600" cy="857250"/>
          </a:xfrm>
        </p:spPr>
        <p:txBody>
          <a:bodyPr/>
          <a:lstStyle>
            <a:lvl1pPr>
              <a:defRPr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361668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57200" y="205979"/>
            <a:ext cx="8229600" cy="857250"/>
          </a:xfrm>
        </p:spPr>
        <p:txBody>
          <a:bodyPr/>
          <a:lstStyle>
            <a:lvl1pPr>
              <a:defRPr b="0" i="0" baseline="0">
                <a:solidFill>
                  <a:srgbClr val="176AC8"/>
                </a:solidFill>
                <a:latin typeface="Helvetica Light" charset="0"/>
                <a:ea typeface="Helvetica Light" charset="0"/>
                <a:cs typeface="Helvetica Light" charset="0"/>
              </a:defRPr>
            </a:lvl1pPr>
          </a:lstStyle>
          <a:p>
            <a:r>
              <a:rPr lang="en-US" dirty="0" smtClean="0"/>
              <a:t>CLICK TO EDIT MASTER TITLE STYLE</a:t>
            </a:r>
            <a:endParaRPr lang="en-US" dirty="0"/>
          </a:p>
        </p:txBody>
      </p:sp>
      <p:sp>
        <p:nvSpPr>
          <p:cNvPr id="10" name="Content Placeholder 9"/>
          <p:cNvSpPr>
            <a:spLocks noGrp="1"/>
          </p:cNvSpPr>
          <p:nvPr>
            <p:ph sz="quarter" idx="10"/>
          </p:nvPr>
        </p:nvSpPr>
        <p:spPr>
          <a:xfrm>
            <a:off x="457200" y="1200151"/>
            <a:ext cx="4025788" cy="339447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1"/>
          <p:cNvSpPr>
            <a:spLocks noGrp="1"/>
          </p:cNvSpPr>
          <p:nvPr>
            <p:ph sz="quarter" idx="11"/>
          </p:nvPr>
        </p:nvSpPr>
        <p:spPr>
          <a:xfrm>
            <a:off x="4661012" y="1200151"/>
            <a:ext cx="4025788" cy="339447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708888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i="0" baseline="0">
                <a:solidFill>
                  <a:srgbClr val="176AC8"/>
                </a:solidFill>
                <a:latin typeface="Helvetica Light" charset="0"/>
                <a:ea typeface="Helvetica Light" charset="0"/>
                <a:cs typeface="Helvetica Light" charset="0"/>
              </a:defRPr>
            </a:lvl1pPr>
          </a:lstStyle>
          <a:p>
            <a:r>
              <a:rPr lang="en-US" dirty="0" smtClean="0"/>
              <a:t>CLICK TO EDIT MASTER TITLE STYLE</a:t>
            </a:r>
            <a:endParaRPr lang="en-US" dirty="0"/>
          </a:p>
        </p:txBody>
      </p:sp>
      <p:sp>
        <p:nvSpPr>
          <p:cNvPr id="7" name="Text Placeholder 2"/>
          <p:cNvSpPr>
            <a:spLocks noGrp="1"/>
          </p:cNvSpPr>
          <p:nvPr>
            <p:ph idx="1"/>
          </p:nvPr>
        </p:nvSpPr>
        <p:spPr>
          <a:xfrm>
            <a:off x="457200" y="1200151"/>
            <a:ext cx="4025788"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Text Placeholder 2"/>
          <p:cNvSpPr>
            <a:spLocks noGrp="1"/>
          </p:cNvSpPr>
          <p:nvPr>
            <p:ph idx="10"/>
          </p:nvPr>
        </p:nvSpPr>
        <p:spPr>
          <a:xfrm>
            <a:off x="4661012" y="1202681"/>
            <a:ext cx="4025788"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9016174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i="0">
                <a:latin typeface="Helvetica Light" charset="0"/>
                <a:ea typeface="Helvetica Light" charset="0"/>
                <a:cs typeface="Helvetica Light" charset="0"/>
              </a:defRPr>
            </a:lvl1pPr>
          </a:lstStyle>
          <a:p>
            <a:r>
              <a:rPr lang="en-US" dirty="0" smtClean="0"/>
              <a:t>CLICK TO EDIT MASTER TITLE STYLE</a:t>
            </a:r>
            <a:endParaRPr lang="en-US" dirty="0"/>
          </a:p>
        </p:txBody>
      </p:sp>
      <p:sp>
        <p:nvSpPr>
          <p:cNvPr id="6" name="Text Placeholder 24"/>
          <p:cNvSpPr>
            <a:spLocks noGrp="1"/>
          </p:cNvSpPr>
          <p:nvPr>
            <p:ph type="body" sz="quarter" idx="14"/>
          </p:nvPr>
        </p:nvSpPr>
        <p:spPr>
          <a:xfrm>
            <a:off x="685754" y="3304795"/>
            <a:ext cx="2280431" cy="1064904"/>
          </a:xfrm>
        </p:spPr>
        <p:txBody>
          <a:bodyPr>
            <a:noAutofit/>
          </a:bodyPr>
          <a:lstStyle>
            <a:lvl1pPr marL="0" indent="0">
              <a:spcBef>
                <a:spcPts val="500"/>
              </a:spcBef>
              <a:buNone/>
              <a:defRPr sz="1800" baseline="0"/>
            </a:lvl1pPr>
            <a:lvl2pPr>
              <a:defRPr sz="1000" baseline="0"/>
            </a:lvl2pPr>
          </a:lstStyle>
          <a:p>
            <a:pPr lvl="0"/>
            <a:r>
              <a:rPr lang="en-US" dirty="0" smtClean="0"/>
              <a:t>Click to edit Master text styles</a:t>
            </a:r>
          </a:p>
        </p:txBody>
      </p:sp>
      <p:sp>
        <p:nvSpPr>
          <p:cNvPr id="7" name="Text Placeholder 24"/>
          <p:cNvSpPr>
            <a:spLocks noGrp="1"/>
          </p:cNvSpPr>
          <p:nvPr>
            <p:ph type="body" sz="quarter" idx="15"/>
          </p:nvPr>
        </p:nvSpPr>
        <p:spPr>
          <a:xfrm>
            <a:off x="3427412" y="3304795"/>
            <a:ext cx="2285565" cy="914400"/>
          </a:xfrm>
        </p:spPr>
        <p:txBody>
          <a:bodyPr>
            <a:noAutofit/>
          </a:bodyPr>
          <a:lstStyle>
            <a:lvl1pPr marL="0" marR="0" indent="0" algn="l" defTabSz="457200" rtl="0" eaLnBrk="1" fontAlgn="auto" latinLnBrk="0" hangingPunct="1">
              <a:lnSpc>
                <a:spcPct val="100000"/>
              </a:lnSpc>
              <a:spcBef>
                <a:spcPts val="500"/>
              </a:spcBef>
              <a:spcAft>
                <a:spcPts val="0"/>
              </a:spcAft>
              <a:buClrTx/>
              <a:buSzTx/>
              <a:buFont typeface="Arial"/>
              <a:buNone/>
              <a:tabLst/>
              <a:defRPr sz="1800" baseline="0"/>
            </a:lvl1pPr>
            <a:lvl2pPr>
              <a:defRPr sz="1000" baseline="0"/>
            </a:lvl2pPr>
          </a:lstStyle>
          <a:p>
            <a:pPr lvl="0"/>
            <a:r>
              <a:rPr lang="en-US" dirty="0" smtClean="0"/>
              <a:t>Click to edit Master text styles</a:t>
            </a:r>
          </a:p>
        </p:txBody>
      </p:sp>
      <p:sp>
        <p:nvSpPr>
          <p:cNvPr id="8" name="Text Placeholder 24"/>
          <p:cNvSpPr>
            <a:spLocks noGrp="1"/>
          </p:cNvSpPr>
          <p:nvPr>
            <p:ph type="body" sz="quarter" idx="16"/>
          </p:nvPr>
        </p:nvSpPr>
        <p:spPr>
          <a:xfrm>
            <a:off x="6174203" y="3304795"/>
            <a:ext cx="2290066" cy="914400"/>
          </a:xfrm>
        </p:spPr>
        <p:txBody>
          <a:bodyPr>
            <a:noAutofit/>
          </a:bodyPr>
          <a:lstStyle>
            <a:lvl1pPr marL="0" indent="0">
              <a:spcBef>
                <a:spcPts val="500"/>
              </a:spcBef>
              <a:buNone/>
              <a:defRPr sz="1800" baseline="0"/>
            </a:lvl1pPr>
          </a:lstStyle>
          <a:p>
            <a:pPr lvl="0"/>
            <a:r>
              <a:rPr lang="en-US" dirty="0" smtClean="0"/>
              <a:t>Click to edit Master text styles</a:t>
            </a:r>
          </a:p>
        </p:txBody>
      </p:sp>
      <p:sp>
        <p:nvSpPr>
          <p:cNvPr id="13" name="Content Placeholder 9"/>
          <p:cNvSpPr>
            <a:spLocks noGrp="1"/>
          </p:cNvSpPr>
          <p:nvPr>
            <p:ph sz="quarter" idx="17"/>
          </p:nvPr>
        </p:nvSpPr>
        <p:spPr>
          <a:xfrm>
            <a:off x="790951" y="1201119"/>
            <a:ext cx="2047939" cy="2055124"/>
          </a:xfrm>
          <a:ln w="12700">
            <a:solidFill>
              <a:srgbClr val="6C6C6C"/>
            </a:solidFill>
          </a:ln>
        </p:spPr>
        <p:txBody>
          <a:bodyPr/>
          <a:lstStyle/>
          <a:p>
            <a:pPr lvl="0"/>
            <a:r>
              <a:rPr lang="en-US" dirty="0" smtClean="0"/>
              <a:t>Click to edit Master text styles</a:t>
            </a:r>
          </a:p>
        </p:txBody>
      </p:sp>
      <p:sp>
        <p:nvSpPr>
          <p:cNvPr id="14" name="Content Placeholder 9"/>
          <p:cNvSpPr>
            <a:spLocks noGrp="1"/>
          </p:cNvSpPr>
          <p:nvPr>
            <p:ph sz="quarter" idx="18"/>
          </p:nvPr>
        </p:nvSpPr>
        <p:spPr>
          <a:xfrm>
            <a:off x="3533681" y="1201119"/>
            <a:ext cx="2047939" cy="2055124"/>
          </a:xfrm>
          <a:ln w="12700">
            <a:solidFill>
              <a:srgbClr val="6C6C6C"/>
            </a:solidFill>
          </a:ln>
        </p:spPr>
        <p:txBody>
          <a:bodyPr/>
          <a:lstStyle/>
          <a:p>
            <a:pPr lvl="0"/>
            <a:r>
              <a:rPr lang="en-US" dirty="0" smtClean="0"/>
              <a:t>Click to edit Master text styles</a:t>
            </a:r>
          </a:p>
        </p:txBody>
      </p:sp>
      <p:sp>
        <p:nvSpPr>
          <p:cNvPr id="15" name="Content Placeholder 9"/>
          <p:cNvSpPr>
            <a:spLocks noGrp="1"/>
          </p:cNvSpPr>
          <p:nvPr>
            <p:ph sz="quarter" idx="19"/>
          </p:nvPr>
        </p:nvSpPr>
        <p:spPr>
          <a:xfrm>
            <a:off x="6274264" y="1201119"/>
            <a:ext cx="2047939" cy="2055124"/>
          </a:xfrm>
          <a:ln w="12700">
            <a:solidFill>
              <a:srgbClr val="6C6C6C"/>
            </a:solidFill>
          </a:ln>
        </p:spPr>
        <p:txBody>
          <a:bodyPr/>
          <a:lstStyle/>
          <a:p>
            <a:pPr lvl="0"/>
            <a:r>
              <a:rPr lang="en-US" dirty="0" smtClean="0"/>
              <a:t>Click to edit Master text styles</a:t>
            </a:r>
          </a:p>
        </p:txBody>
      </p:sp>
    </p:spTree>
    <p:extLst>
      <p:ext uri="{BB962C8B-B14F-4D97-AF65-F5344CB8AC3E}">
        <p14:creationId xmlns:p14="http://schemas.microsoft.com/office/powerpoint/2010/main" val="8804924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i="0" baseline="0">
                <a:solidFill>
                  <a:srgbClr val="176AC8"/>
                </a:solidFill>
                <a:latin typeface="Helvetica Light" charset="0"/>
                <a:ea typeface="Helvetica Light" charset="0"/>
                <a:cs typeface="Helvetica Light" charset="0"/>
              </a:defRPr>
            </a:lvl1pPr>
          </a:lstStyle>
          <a:p>
            <a:r>
              <a:rPr lang="en-US" dirty="0" smtClean="0"/>
              <a:t>CLICK TO EDIT MASTER TITLE STYLE</a:t>
            </a:r>
            <a:endParaRPr lang="en-US" dirty="0"/>
          </a:p>
        </p:txBody>
      </p:sp>
      <p:sp>
        <p:nvSpPr>
          <p:cNvPr id="20" name="Picture Placeholder 19"/>
          <p:cNvSpPr>
            <a:spLocks noGrp="1"/>
          </p:cNvSpPr>
          <p:nvPr>
            <p:ph type="pic" sz="quarter" idx="11"/>
          </p:nvPr>
        </p:nvSpPr>
        <p:spPr>
          <a:xfrm>
            <a:off x="331773" y="1201119"/>
            <a:ext cx="1597853" cy="2055124"/>
          </a:xfrm>
          <a:ln w="12700">
            <a:solidFill>
              <a:srgbClr val="6C6C6C"/>
            </a:solidFill>
          </a:ln>
        </p:spPr>
        <p:txBody>
          <a:bodyPr>
            <a:normAutofit/>
          </a:bodyPr>
          <a:lstStyle>
            <a:lvl1pPr marL="0" indent="0">
              <a:buNone/>
              <a:defRPr sz="1200"/>
            </a:lvl1pPr>
          </a:lstStyle>
          <a:p>
            <a:endParaRPr lang="en-US" dirty="0"/>
          </a:p>
        </p:txBody>
      </p:sp>
      <p:sp>
        <p:nvSpPr>
          <p:cNvPr id="21" name="Picture Placeholder 19"/>
          <p:cNvSpPr>
            <a:spLocks noGrp="1"/>
          </p:cNvSpPr>
          <p:nvPr>
            <p:ph type="pic" sz="quarter" idx="12"/>
          </p:nvPr>
        </p:nvSpPr>
        <p:spPr>
          <a:xfrm>
            <a:off x="2618210" y="1201119"/>
            <a:ext cx="1594414" cy="2055124"/>
          </a:xfrm>
          <a:ln w="12700">
            <a:solidFill>
              <a:srgbClr val="6C6C6C"/>
            </a:solidFill>
          </a:ln>
        </p:spPr>
        <p:txBody>
          <a:bodyPr>
            <a:normAutofit/>
          </a:bodyPr>
          <a:lstStyle>
            <a:lvl1pPr marL="0" indent="0">
              <a:buNone/>
              <a:defRPr sz="1200"/>
            </a:lvl1pPr>
          </a:lstStyle>
          <a:p>
            <a:endParaRPr lang="en-US" dirty="0"/>
          </a:p>
        </p:txBody>
      </p:sp>
      <p:sp>
        <p:nvSpPr>
          <p:cNvPr id="22" name="Picture Placeholder 19"/>
          <p:cNvSpPr>
            <a:spLocks noGrp="1"/>
          </p:cNvSpPr>
          <p:nvPr>
            <p:ph type="pic" sz="quarter" idx="13"/>
          </p:nvPr>
        </p:nvSpPr>
        <p:spPr>
          <a:xfrm>
            <a:off x="4898641" y="1201119"/>
            <a:ext cx="1599995" cy="2055124"/>
          </a:xfrm>
          <a:ln w="12700">
            <a:solidFill>
              <a:srgbClr val="6C6C6C"/>
            </a:solidFill>
          </a:ln>
        </p:spPr>
        <p:txBody>
          <a:bodyPr>
            <a:normAutofit/>
          </a:bodyPr>
          <a:lstStyle>
            <a:lvl1pPr marL="0" indent="0">
              <a:buNone/>
              <a:defRPr sz="1200"/>
            </a:lvl1pPr>
          </a:lstStyle>
          <a:p>
            <a:endParaRPr lang="en-US" dirty="0"/>
          </a:p>
        </p:txBody>
      </p:sp>
      <p:sp>
        <p:nvSpPr>
          <p:cNvPr id="25" name="Text Placeholder 24"/>
          <p:cNvSpPr>
            <a:spLocks noGrp="1"/>
          </p:cNvSpPr>
          <p:nvPr>
            <p:ph type="body" sz="quarter" idx="14"/>
          </p:nvPr>
        </p:nvSpPr>
        <p:spPr>
          <a:xfrm>
            <a:off x="221923" y="3304795"/>
            <a:ext cx="1810333" cy="1064904"/>
          </a:xfrm>
        </p:spPr>
        <p:txBody>
          <a:bodyPr>
            <a:noAutofit/>
          </a:bodyPr>
          <a:lstStyle>
            <a:lvl1pPr marL="0" indent="0">
              <a:spcBef>
                <a:spcPts val="500"/>
              </a:spcBef>
              <a:buNone/>
              <a:defRPr sz="1800" baseline="0"/>
            </a:lvl1pPr>
            <a:lvl2pPr>
              <a:defRPr sz="1000" baseline="0"/>
            </a:lvl2pPr>
          </a:lstStyle>
          <a:p>
            <a:pPr lvl="0"/>
            <a:r>
              <a:rPr lang="en-US" dirty="0" smtClean="0"/>
              <a:t>Click to edit Master text styles</a:t>
            </a:r>
          </a:p>
        </p:txBody>
      </p:sp>
      <p:sp>
        <p:nvSpPr>
          <p:cNvPr id="26" name="Text Placeholder 24"/>
          <p:cNvSpPr>
            <a:spLocks noGrp="1"/>
          </p:cNvSpPr>
          <p:nvPr>
            <p:ph type="body" sz="quarter" idx="15"/>
          </p:nvPr>
        </p:nvSpPr>
        <p:spPr>
          <a:xfrm>
            <a:off x="2513014" y="3304795"/>
            <a:ext cx="1810386" cy="914400"/>
          </a:xfrm>
        </p:spPr>
        <p:txBody>
          <a:bodyPr>
            <a:noAutofit/>
          </a:bodyPr>
          <a:lstStyle>
            <a:lvl1pPr marL="0" marR="0" indent="0" algn="l" defTabSz="457200" rtl="0" eaLnBrk="1" fontAlgn="auto" latinLnBrk="0" hangingPunct="1">
              <a:lnSpc>
                <a:spcPct val="100000"/>
              </a:lnSpc>
              <a:spcBef>
                <a:spcPts val="500"/>
              </a:spcBef>
              <a:spcAft>
                <a:spcPts val="0"/>
              </a:spcAft>
              <a:buClrTx/>
              <a:buSzTx/>
              <a:buFont typeface="Arial"/>
              <a:buNone/>
              <a:tabLst/>
              <a:defRPr sz="1800" baseline="0"/>
            </a:lvl1pPr>
            <a:lvl2pPr>
              <a:defRPr sz="1000" baseline="0"/>
            </a:lvl2pPr>
          </a:lstStyle>
          <a:p>
            <a:pPr lvl="0"/>
            <a:r>
              <a:rPr lang="en-US" dirty="0" smtClean="0"/>
              <a:t>Click to edit Master text styles</a:t>
            </a:r>
          </a:p>
        </p:txBody>
      </p:sp>
      <p:sp>
        <p:nvSpPr>
          <p:cNvPr id="27" name="Text Placeholder 24"/>
          <p:cNvSpPr>
            <a:spLocks noGrp="1"/>
          </p:cNvSpPr>
          <p:nvPr>
            <p:ph type="body" sz="quarter" idx="16"/>
          </p:nvPr>
        </p:nvSpPr>
        <p:spPr>
          <a:xfrm>
            <a:off x="4793445" y="3304795"/>
            <a:ext cx="1821099" cy="914400"/>
          </a:xfrm>
        </p:spPr>
        <p:txBody>
          <a:bodyPr>
            <a:noAutofit/>
          </a:bodyPr>
          <a:lstStyle>
            <a:lvl1pPr marL="0" indent="0">
              <a:spcBef>
                <a:spcPts val="500"/>
              </a:spcBef>
              <a:buNone/>
              <a:defRPr sz="1800" baseline="0"/>
            </a:lvl1pPr>
          </a:lstStyle>
          <a:p>
            <a:pPr lvl="0"/>
            <a:r>
              <a:rPr lang="en-US" dirty="0" smtClean="0"/>
              <a:t>Click to edit Master text styles</a:t>
            </a:r>
          </a:p>
        </p:txBody>
      </p:sp>
      <p:sp>
        <p:nvSpPr>
          <p:cNvPr id="43" name="Picture Placeholder 19"/>
          <p:cNvSpPr>
            <a:spLocks noGrp="1"/>
          </p:cNvSpPr>
          <p:nvPr>
            <p:ph type="pic" sz="quarter" idx="17"/>
          </p:nvPr>
        </p:nvSpPr>
        <p:spPr>
          <a:xfrm>
            <a:off x="7189786" y="1217303"/>
            <a:ext cx="1597427" cy="2055124"/>
          </a:xfrm>
          <a:ln w="12700">
            <a:solidFill>
              <a:srgbClr val="6C6C6C"/>
            </a:solidFill>
          </a:ln>
        </p:spPr>
        <p:txBody>
          <a:bodyPr>
            <a:normAutofit/>
          </a:bodyPr>
          <a:lstStyle>
            <a:lvl1pPr marL="0" indent="0">
              <a:buNone/>
              <a:defRPr sz="1200"/>
            </a:lvl1pPr>
          </a:lstStyle>
          <a:p>
            <a:endParaRPr lang="en-US" dirty="0"/>
          </a:p>
        </p:txBody>
      </p:sp>
      <p:sp>
        <p:nvSpPr>
          <p:cNvPr id="44" name="Text Placeholder 24"/>
          <p:cNvSpPr>
            <a:spLocks noGrp="1"/>
          </p:cNvSpPr>
          <p:nvPr>
            <p:ph type="body" sz="quarter" idx="18"/>
          </p:nvPr>
        </p:nvSpPr>
        <p:spPr>
          <a:xfrm>
            <a:off x="7084591" y="3320979"/>
            <a:ext cx="1821097" cy="914400"/>
          </a:xfrm>
        </p:spPr>
        <p:txBody>
          <a:bodyPr>
            <a:noAutofit/>
          </a:bodyPr>
          <a:lstStyle>
            <a:lvl1pPr marL="0" indent="0">
              <a:spcBef>
                <a:spcPts val="500"/>
              </a:spcBef>
              <a:buNone/>
              <a:defRPr sz="1800" baseline="0"/>
            </a:lvl1pPr>
          </a:lstStyle>
          <a:p>
            <a:pPr lvl="0"/>
            <a:r>
              <a:rPr lang="en-US" dirty="0" smtClean="0"/>
              <a:t>Click to edit Master text styles</a:t>
            </a:r>
          </a:p>
        </p:txBody>
      </p:sp>
    </p:spTree>
    <p:extLst>
      <p:ext uri="{BB962C8B-B14F-4D97-AF65-F5344CB8AC3E}">
        <p14:creationId xmlns:p14="http://schemas.microsoft.com/office/powerpoint/2010/main" val="10528909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2"/>
          <p:cNvSpPr>
            <a:spLocks noGrp="1"/>
          </p:cNvSpPr>
          <p:nvPr>
            <p:ph idx="10" hasCustomPrompt="1"/>
          </p:nvPr>
        </p:nvSpPr>
        <p:spPr>
          <a:xfrm>
            <a:off x="4661012" y="1202681"/>
            <a:ext cx="4025788" cy="3328859"/>
          </a:xfrm>
          <a:prstGeom prst="rect">
            <a:avLst/>
          </a:prstGeom>
        </p:spPr>
        <p:txBody>
          <a:bodyPr vert="horz" lIns="91440" tIns="45720" rIns="91440" bIns="45720" rtlCol="0">
            <a:normAutofit/>
          </a:bodyPr>
          <a:lstStyle>
            <a:lvl1pPr>
              <a:defRPr>
                <a:latin typeface="Helvetica Light" charset="0"/>
              </a:defRPr>
            </a:lvl1pPr>
            <a:lvl2pPr>
              <a:defRPr>
                <a:latin typeface="Helvetica Light" charset="0"/>
              </a:defRPr>
            </a:lvl2pPr>
            <a:lvl3pPr>
              <a:defRPr>
                <a:latin typeface="Helvetica Light" charset="0"/>
              </a:defRPr>
            </a:lvl3pPr>
            <a:lvl4pPr>
              <a:defRPr>
                <a:latin typeface="Helvetica Light"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Content Placeholder 14"/>
          <p:cNvSpPr>
            <a:spLocks noGrp="1"/>
          </p:cNvSpPr>
          <p:nvPr>
            <p:ph sz="quarter" idx="13"/>
          </p:nvPr>
        </p:nvSpPr>
        <p:spPr>
          <a:xfrm>
            <a:off x="457200" y="1200150"/>
            <a:ext cx="4025788" cy="3331389"/>
          </a:xfrm>
        </p:spPr>
        <p:txBody>
          <a:bodyPr/>
          <a:lstStyle/>
          <a:p>
            <a:pPr lvl="0"/>
            <a:r>
              <a:rPr lang="en-US" dirty="0" smtClean="0"/>
              <a:t>Click to edit Master text styles</a:t>
            </a:r>
          </a:p>
          <a:p>
            <a:pPr lvl="1"/>
            <a:r>
              <a:rPr lang="en-US"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381380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346579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bg1"/>
        </a:solidFill>
        <a:effectLst/>
      </p:bgPr>
    </p:bg>
    <p:spTree>
      <p:nvGrpSpPr>
        <p:cNvPr id="1" name=""/>
        <p:cNvGrpSpPr/>
        <p:nvPr/>
      </p:nvGrpSpPr>
      <p:grpSpPr>
        <a:xfrm>
          <a:off x="0" y="0"/>
          <a:ext cx="0" cy="0"/>
          <a:chOff x="0" y="0"/>
          <a:chExt cx="0" cy="0"/>
        </a:xfrm>
      </p:grpSpPr>
      <p:sp>
        <p:nvSpPr>
          <p:cNvPr id="3" name="Content Placeholder 9"/>
          <p:cNvSpPr>
            <a:spLocks noGrp="1"/>
          </p:cNvSpPr>
          <p:nvPr>
            <p:ph sz="quarter" idx="17"/>
          </p:nvPr>
        </p:nvSpPr>
        <p:spPr>
          <a:xfrm>
            <a:off x="1" y="-1"/>
            <a:ext cx="2286000" cy="2569303"/>
          </a:xfrm>
          <a:ln w="12700">
            <a:noFill/>
          </a:ln>
        </p:spPr>
        <p:txBody>
          <a:bodyPr/>
          <a:lstStyle/>
          <a:p>
            <a:pPr lvl="0"/>
            <a:r>
              <a:rPr lang="en-US" dirty="0" smtClean="0"/>
              <a:t>Click to edit Master text styles</a:t>
            </a:r>
          </a:p>
        </p:txBody>
      </p:sp>
      <p:sp>
        <p:nvSpPr>
          <p:cNvPr id="4" name="Content Placeholder 9"/>
          <p:cNvSpPr>
            <a:spLocks noGrp="1"/>
          </p:cNvSpPr>
          <p:nvPr>
            <p:ph sz="quarter" idx="18"/>
          </p:nvPr>
        </p:nvSpPr>
        <p:spPr>
          <a:xfrm>
            <a:off x="0" y="2574197"/>
            <a:ext cx="2286001" cy="2569303"/>
          </a:xfrm>
          <a:ln w="12700">
            <a:noFill/>
          </a:ln>
        </p:spPr>
        <p:txBody>
          <a:bodyPr/>
          <a:lstStyle/>
          <a:p>
            <a:pPr lvl="0"/>
            <a:r>
              <a:rPr lang="en-US" dirty="0" smtClean="0"/>
              <a:t>Click to edit Master text styles</a:t>
            </a:r>
          </a:p>
        </p:txBody>
      </p:sp>
      <p:sp>
        <p:nvSpPr>
          <p:cNvPr id="6" name="Content Placeholder 9"/>
          <p:cNvSpPr>
            <a:spLocks noGrp="1"/>
          </p:cNvSpPr>
          <p:nvPr>
            <p:ph sz="quarter" idx="19"/>
          </p:nvPr>
        </p:nvSpPr>
        <p:spPr>
          <a:xfrm>
            <a:off x="2286000" y="-1"/>
            <a:ext cx="2286000" cy="2569303"/>
          </a:xfrm>
          <a:ln w="12700">
            <a:noFill/>
          </a:ln>
        </p:spPr>
        <p:txBody>
          <a:bodyPr/>
          <a:lstStyle/>
          <a:p>
            <a:pPr lvl="0"/>
            <a:r>
              <a:rPr lang="en-US" dirty="0" smtClean="0"/>
              <a:t>Click to edit Master text styles</a:t>
            </a:r>
          </a:p>
        </p:txBody>
      </p:sp>
      <p:sp>
        <p:nvSpPr>
          <p:cNvPr id="7" name="Content Placeholder 9"/>
          <p:cNvSpPr>
            <a:spLocks noGrp="1"/>
          </p:cNvSpPr>
          <p:nvPr>
            <p:ph sz="quarter" idx="20"/>
          </p:nvPr>
        </p:nvSpPr>
        <p:spPr>
          <a:xfrm>
            <a:off x="2285999" y="2574197"/>
            <a:ext cx="2286001" cy="2569303"/>
          </a:xfrm>
          <a:ln w="12700">
            <a:noFill/>
          </a:ln>
        </p:spPr>
        <p:txBody>
          <a:bodyPr/>
          <a:lstStyle/>
          <a:p>
            <a:pPr lvl="0"/>
            <a:r>
              <a:rPr lang="en-US" dirty="0" smtClean="0"/>
              <a:t>Click to edit Master text styles</a:t>
            </a:r>
          </a:p>
        </p:txBody>
      </p:sp>
      <p:sp>
        <p:nvSpPr>
          <p:cNvPr id="10" name="Content Placeholder 9"/>
          <p:cNvSpPr>
            <a:spLocks noGrp="1"/>
          </p:cNvSpPr>
          <p:nvPr>
            <p:ph sz="quarter" idx="21"/>
          </p:nvPr>
        </p:nvSpPr>
        <p:spPr>
          <a:xfrm>
            <a:off x="4572000" y="-1"/>
            <a:ext cx="2286000" cy="2569303"/>
          </a:xfrm>
          <a:ln w="12700">
            <a:noFill/>
          </a:ln>
        </p:spPr>
        <p:txBody>
          <a:bodyPr/>
          <a:lstStyle/>
          <a:p>
            <a:pPr lvl="0"/>
            <a:r>
              <a:rPr lang="en-US" dirty="0" smtClean="0"/>
              <a:t>Click to edit Master text styles</a:t>
            </a:r>
          </a:p>
        </p:txBody>
      </p:sp>
      <p:sp>
        <p:nvSpPr>
          <p:cNvPr id="11" name="Content Placeholder 9"/>
          <p:cNvSpPr>
            <a:spLocks noGrp="1"/>
          </p:cNvSpPr>
          <p:nvPr>
            <p:ph sz="quarter" idx="22"/>
          </p:nvPr>
        </p:nvSpPr>
        <p:spPr>
          <a:xfrm>
            <a:off x="4571999" y="2574197"/>
            <a:ext cx="2286001" cy="2569303"/>
          </a:xfrm>
          <a:ln w="12700">
            <a:noFill/>
          </a:ln>
        </p:spPr>
        <p:txBody>
          <a:bodyPr/>
          <a:lstStyle/>
          <a:p>
            <a:pPr lvl="0"/>
            <a:r>
              <a:rPr lang="en-US" dirty="0" smtClean="0"/>
              <a:t>Click to edit Master text styles</a:t>
            </a:r>
          </a:p>
        </p:txBody>
      </p:sp>
      <p:sp>
        <p:nvSpPr>
          <p:cNvPr id="12" name="Content Placeholder 9"/>
          <p:cNvSpPr>
            <a:spLocks noGrp="1"/>
          </p:cNvSpPr>
          <p:nvPr>
            <p:ph sz="quarter" idx="23"/>
          </p:nvPr>
        </p:nvSpPr>
        <p:spPr>
          <a:xfrm>
            <a:off x="6858000" y="-1"/>
            <a:ext cx="2286000" cy="2569303"/>
          </a:xfrm>
          <a:ln w="12700">
            <a:noFill/>
          </a:ln>
        </p:spPr>
        <p:txBody>
          <a:bodyPr/>
          <a:lstStyle/>
          <a:p>
            <a:pPr lvl="0"/>
            <a:r>
              <a:rPr lang="en-US" dirty="0" smtClean="0"/>
              <a:t>Click to edit Master text styles</a:t>
            </a:r>
          </a:p>
        </p:txBody>
      </p:sp>
      <p:sp>
        <p:nvSpPr>
          <p:cNvPr id="13" name="Content Placeholder 9"/>
          <p:cNvSpPr>
            <a:spLocks noGrp="1"/>
          </p:cNvSpPr>
          <p:nvPr>
            <p:ph sz="quarter" idx="24"/>
          </p:nvPr>
        </p:nvSpPr>
        <p:spPr>
          <a:xfrm>
            <a:off x="6857999" y="2574197"/>
            <a:ext cx="2286001" cy="2569303"/>
          </a:xfrm>
          <a:ln w="12700">
            <a:noFill/>
          </a:ln>
        </p:spPr>
        <p:txBody>
          <a:bodyPr/>
          <a:lstStyle/>
          <a:p>
            <a:pPr lvl="0"/>
            <a:r>
              <a:rPr lang="en-US" dirty="0" smtClean="0"/>
              <a:t>Click to edit Master text styles</a:t>
            </a:r>
          </a:p>
        </p:txBody>
      </p:sp>
    </p:spTree>
    <p:extLst>
      <p:ext uri="{BB962C8B-B14F-4D97-AF65-F5344CB8AC3E}">
        <p14:creationId xmlns:p14="http://schemas.microsoft.com/office/powerpoint/2010/main" val="214189573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01738973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5" r:id="rId3"/>
    <p:sldLayoutId id="2147483650" r:id="rId4"/>
    <p:sldLayoutId id="2147483656" r:id="rId5"/>
    <p:sldLayoutId id="2147483652" r:id="rId6"/>
    <p:sldLayoutId id="2147483657" r:id="rId7"/>
    <p:sldLayoutId id="2147483658" r:id="rId8"/>
    <p:sldLayoutId id="2147483659" r:id="rId9"/>
  </p:sldLayoutIdLst>
  <p:timing>
    <p:tnLst>
      <p:par>
        <p:cTn id="1" dur="indefinite" restart="never" nodeType="tmRoot"/>
      </p:par>
    </p:tnLst>
  </p:timing>
  <p:txStyles>
    <p:titleStyle>
      <a:lvl1pPr algn="ctr" defTabSz="457200" rtl="0" eaLnBrk="1" latinLnBrk="0" hangingPunct="1">
        <a:spcBef>
          <a:spcPct val="0"/>
        </a:spcBef>
        <a:buNone/>
        <a:defRPr sz="3000" b="0" i="0" kern="1200" spc="300" baseline="0">
          <a:solidFill>
            <a:srgbClr val="176AC8"/>
          </a:solidFill>
          <a:latin typeface="Helvetica Light" charset="0"/>
          <a:ea typeface="Helvetica Light" charset="0"/>
          <a:cs typeface="Helvetica Light" charset="0"/>
        </a:defRPr>
      </a:lvl1pPr>
    </p:titleStyle>
    <p:body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4621" y="1392517"/>
            <a:ext cx="5394757" cy="2358466"/>
          </a:xfrm>
        </p:spPr>
        <p:txBody>
          <a:bodyPr/>
          <a:lstStyle/>
          <a:p>
            <a:pPr marL="171450" indent="-171450" algn="l">
              <a:spcBef>
                <a:spcPts val="1000"/>
              </a:spcBef>
            </a:pPr>
            <a:r>
              <a:rPr lang="en-US" b="1" spc="0" dirty="0" smtClean="0"/>
              <a:t>“Start </a:t>
            </a:r>
            <a:r>
              <a:rPr lang="en-US" b="1" spc="0" dirty="0"/>
              <a:t>by doing what’s </a:t>
            </a:r>
            <a:r>
              <a:rPr lang="en-US" b="1" spc="0" dirty="0" smtClean="0"/>
              <a:t>necessary, </a:t>
            </a:r>
            <a:r>
              <a:rPr lang="en-US" b="1" spc="0" dirty="0"/>
              <a:t>then do what’s </a:t>
            </a:r>
            <a:r>
              <a:rPr lang="en-US" b="1" spc="0" dirty="0" smtClean="0"/>
              <a:t>possible, </a:t>
            </a:r>
            <a:r>
              <a:rPr lang="en-US" b="1" spc="0" dirty="0"/>
              <a:t>and suddenly you are doing the impossible</a:t>
            </a:r>
            <a:r>
              <a:rPr lang="en-US" b="1" spc="0" dirty="0" smtClean="0"/>
              <a:t>.”</a:t>
            </a:r>
            <a:r>
              <a:rPr lang="en-US" spc="0" dirty="0"/>
              <a:t/>
            </a:r>
            <a:br>
              <a:rPr lang="en-US" spc="0" dirty="0"/>
            </a:br>
            <a:r>
              <a:rPr lang="en-US" spc="-150" dirty="0" smtClean="0"/>
              <a:t/>
            </a:r>
            <a:br>
              <a:rPr lang="en-US" spc="-150" dirty="0" smtClean="0"/>
            </a:br>
            <a:r>
              <a:rPr lang="en-US" sz="1600" dirty="0" smtClean="0">
                <a:solidFill>
                  <a:srgbClr val="6C6C6C"/>
                </a:solidFill>
              </a:rPr>
              <a:t>-SAINT FRANCIS OF ASSISI</a:t>
            </a:r>
            <a:endParaRPr lang="en-US" sz="1600" dirty="0">
              <a:solidFill>
                <a:srgbClr val="6C6C6C"/>
              </a:solidFill>
            </a:endParaRPr>
          </a:p>
        </p:txBody>
      </p:sp>
    </p:spTree>
    <p:extLst>
      <p:ext uri="{BB962C8B-B14F-4D97-AF65-F5344CB8AC3E}">
        <p14:creationId xmlns:p14="http://schemas.microsoft.com/office/powerpoint/2010/main" val="1160576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667" y="669423"/>
            <a:ext cx="7640415" cy="857250"/>
          </a:xfrm>
        </p:spPr>
        <p:txBody>
          <a:bodyPr/>
          <a:lstStyle/>
          <a:p>
            <a:pPr algn="l"/>
            <a:r>
              <a:rPr lang="en-US" sz="2400" spc="600" dirty="0" smtClean="0">
                <a:solidFill>
                  <a:srgbClr val="3DA547"/>
                </a:solidFill>
              </a:rPr>
              <a:t>CLARITY</a:t>
            </a:r>
            <a:r>
              <a:rPr lang="en-US" b="1" dirty="0" smtClean="0"/>
              <a:t/>
            </a:r>
            <a:br>
              <a:rPr lang="en-US" b="1" dirty="0" smtClean="0"/>
            </a:br>
            <a:r>
              <a:rPr lang="en-US" sz="3400" b="1" spc="0" dirty="0" smtClean="0"/>
              <a:t>What Do You Want </a:t>
            </a:r>
            <a:r>
              <a:rPr lang="en-US" sz="3400" b="1" spc="0" dirty="0" smtClean="0"/>
              <a:t>from ASEA</a:t>
            </a:r>
            <a:r>
              <a:rPr lang="en-US" sz="3400" b="1" spc="0" dirty="0" smtClean="0"/>
              <a:t>?</a:t>
            </a:r>
            <a:endParaRPr lang="en-US" sz="3400" b="1" spc="0" dirty="0"/>
          </a:p>
        </p:txBody>
      </p:sp>
      <p:sp>
        <p:nvSpPr>
          <p:cNvPr id="3" name="Content Placeholder 2"/>
          <p:cNvSpPr>
            <a:spLocks noGrp="1"/>
          </p:cNvSpPr>
          <p:nvPr>
            <p:ph sz="quarter" idx="10"/>
          </p:nvPr>
        </p:nvSpPr>
        <p:spPr>
          <a:xfrm>
            <a:off x="758667" y="1918918"/>
            <a:ext cx="3770416" cy="2510577"/>
          </a:xfrm>
        </p:spPr>
        <p:txBody>
          <a:bodyPr>
            <a:normAutofit lnSpcReduction="10000"/>
          </a:bodyPr>
          <a:lstStyle/>
          <a:p>
            <a:pPr>
              <a:spcBef>
                <a:spcPts val="800"/>
              </a:spcBef>
              <a:buFont typeface="Courier New" charset="0"/>
              <a:buChar char="o"/>
            </a:pPr>
            <a:r>
              <a:rPr lang="en-US" dirty="0" smtClean="0"/>
              <a:t>I </a:t>
            </a:r>
            <a:r>
              <a:rPr lang="en-US" dirty="0"/>
              <a:t>want to retire </a:t>
            </a:r>
            <a:r>
              <a:rPr lang="en-US" dirty="0" smtClean="0"/>
              <a:t>with enough money so that I can travel the world.  </a:t>
            </a:r>
            <a:endParaRPr lang="en-US" dirty="0"/>
          </a:p>
          <a:p>
            <a:pPr>
              <a:spcBef>
                <a:spcPts val="800"/>
              </a:spcBef>
              <a:buFont typeface="Courier New" charset="0"/>
              <a:buChar char="o"/>
            </a:pPr>
            <a:r>
              <a:rPr lang="en-US" dirty="0" smtClean="0"/>
              <a:t>I </a:t>
            </a:r>
            <a:r>
              <a:rPr lang="en-US" dirty="0"/>
              <a:t>don’t want daycare to raise my children. </a:t>
            </a:r>
          </a:p>
          <a:p>
            <a:pPr>
              <a:spcBef>
                <a:spcPts val="800"/>
              </a:spcBef>
              <a:buFont typeface="Courier New" charset="0"/>
              <a:buChar char="o"/>
            </a:pPr>
            <a:r>
              <a:rPr lang="en-US" dirty="0"/>
              <a:t>I </a:t>
            </a:r>
            <a:r>
              <a:rPr lang="en-US" dirty="0" smtClean="0"/>
              <a:t>want to </a:t>
            </a:r>
            <a:r>
              <a:rPr lang="en-US" dirty="0"/>
              <a:t>develop as a person. </a:t>
            </a:r>
          </a:p>
          <a:p>
            <a:pPr>
              <a:spcBef>
                <a:spcPts val="800"/>
              </a:spcBef>
              <a:buFont typeface="Courier New" charset="0"/>
              <a:buChar char="o"/>
            </a:pPr>
            <a:r>
              <a:rPr lang="en-US" dirty="0" smtClean="0"/>
              <a:t>I </a:t>
            </a:r>
            <a:r>
              <a:rPr lang="en-US" dirty="0"/>
              <a:t>am tired of working for someone </a:t>
            </a:r>
            <a:r>
              <a:rPr lang="en-US" dirty="0" smtClean="0"/>
              <a:t>else’s dream. </a:t>
            </a:r>
            <a:endParaRPr lang="en-US" dirty="0"/>
          </a:p>
        </p:txBody>
      </p:sp>
      <p:sp>
        <p:nvSpPr>
          <p:cNvPr id="4" name="Content Placeholder 3"/>
          <p:cNvSpPr>
            <a:spLocks noGrp="1"/>
          </p:cNvSpPr>
          <p:nvPr>
            <p:ph sz="quarter" idx="11"/>
          </p:nvPr>
        </p:nvSpPr>
        <p:spPr>
          <a:xfrm>
            <a:off x="4761742" y="1918919"/>
            <a:ext cx="3637340" cy="2730271"/>
          </a:xfrm>
        </p:spPr>
        <p:txBody>
          <a:bodyPr>
            <a:normAutofit lnSpcReduction="10000"/>
          </a:bodyPr>
          <a:lstStyle/>
          <a:p>
            <a:pPr>
              <a:spcBef>
                <a:spcPts val="800"/>
              </a:spcBef>
              <a:buFont typeface="Courier New" charset="0"/>
              <a:buChar char="o"/>
            </a:pPr>
            <a:r>
              <a:rPr lang="en-US" dirty="0" smtClean="0"/>
              <a:t>I </a:t>
            </a:r>
            <a:r>
              <a:rPr lang="en-US" dirty="0"/>
              <a:t>am a hard worker and </a:t>
            </a:r>
            <a:r>
              <a:rPr lang="en-US" dirty="0" smtClean="0"/>
              <a:t>want </a:t>
            </a:r>
            <a:r>
              <a:rPr lang="en-US" dirty="0"/>
              <a:t>to decide for myself when I work hard and when I play hard. </a:t>
            </a:r>
          </a:p>
          <a:p>
            <a:pPr>
              <a:spcBef>
                <a:spcPts val="800"/>
              </a:spcBef>
              <a:buFont typeface="Courier New" charset="0"/>
              <a:buChar char="o"/>
            </a:pPr>
            <a:r>
              <a:rPr lang="en-US" dirty="0"/>
              <a:t>I </a:t>
            </a:r>
            <a:r>
              <a:rPr lang="en-US" dirty="0" smtClean="0"/>
              <a:t>want to </a:t>
            </a:r>
            <a:r>
              <a:rPr lang="en-US" dirty="0"/>
              <a:t>be my own </a:t>
            </a:r>
            <a:r>
              <a:rPr lang="en-US" dirty="0" smtClean="0"/>
              <a:t>boss. </a:t>
            </a:r>
            <a:endParaRPr lang="en-US" dirty="0"/>
          </a:p>
          <a:p>
            <a:pPr>
              <a:spcBef>
                <a:spcPts val="800"/>
              </a:spcBef>
              <a:buFont typeface="Courier New" charset="0"/>
              <a:buChar char="o"/>
            </a:pPr>
            <a:r>
              <a:rPr lang="en-US" dirty="0" smtClean="0"/>
              <a:t>I want more </a:t>
            </a:r>
            <a:r>
              <a:rPr lang="en-US" dirty="0"/>
              <a:t>flexibility in my day to spend with </a:t>
            </a:r>
            <a:r>
              <a:rPr lang="en-US" dirty="0" smtClean="0"/>
              <a:t>family and friends </a:t>
            </a:r>
            <a:r>
              <a:rPr lang="en-US" dirty="0"/>
              <a:t>and </a:t>
            </a:r>
            <a:r>
              <a:rPr lang="en-US" dirty="0" smtClean="0"/>
              <a:t>be part of my </a:t>
            </a:r>
            <a:r>
              <a:rPr lang="en-US" dirty="0" smtClean="0"/>
              <a:t>community. </a:t>
            </a:r>
            <a:endParaRPr lang="en-US" dirty="0"/>
          </a:p>
        </p:txBody>
      </p:sp>
    </p:spTree>
    <p:extLst>
      <p:ext uri="{BB962C8B-B14F-4D97-AF65-F5344CB8AC3E}">
        <p14:creationId xmlns:p14="http://schemas.microsoft.com/office/powerpoint/2010/main" val="94847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730333" y="1509220"/>
            <a:ext cx="3997922" cy="3394472"/>
          </a:xfrm>
        </p:spPr>
        <p:txBody>
          <a:bodyPr>
            <a:normAutofit/>
          </a:bodyPr>
          <a:lstStyle/>
          <a:p>
            <a:pPr>
              <a:spcBef>
                <a:spcPts val="800"/>
              </a:spcBef>
              <a:buFont typeface="Courier New" charset="0"/>
              <a:buChar char="o"/>
            </a:pPr>
            <a:r>
              <a:rPr lang="en-US" dirty="0" smtClean="0"/>
              <a:t>ASEA </a:t>
            </a:r>
            <a:r>
              <a:rPr lang="en-US" dirty="0"/>
              <a:t>products are making a profound impact </a:t>
            </a:r>
            <a:r>
              <a:rPr lang="en-US" dirty="0" smtClean="0"/>
              <a:t>and </a:t>
            </a:r>
            <a:r>
              <a:rPr lang="en-US" dirty="0"/>
              <a:t>everyone in my life deserves products </a:t>
            </a:r>
            <a:r>
              <a:rPr lang="en-US" dirty="0" smtClean="0"/>
              <a:t>that </a:t>
            </a:r>
            <a:r>
              <a:rPr lang="en-US" dirty="0"/>
              <a:t>improve their quality of life. </a:t>
            </a:r>
          </a:p>
          <a:p>
            <a:pPr>
              <a:spcBef>
                <a:spcPts val="800"/>
              </a:spcBef>
              <a:buFont typeface="Courier New" charset="0"/>
              <a:buChar char="o"/>
            </a:pPr>
            <a:r>
              <a:rPr lang="en-US" dirty="0" smtClean="0"/>
              <a:t>ASEA </a:t>
            </a:r>
            <a:r>
              <a:rPr lang="en-US" dirty="0"/>
              <a:t>offers me training and support to develop </a:t>
            </a:r>
            <a:r>
              <a:rPr lang="en-US" dirty="0" smtClean="0"/>
              <a:t>personally, </a:t>
            </a:r>
            <a:r>
              <a:rPr lang="en-US" dirty="0"/>
              <a:t>and </a:t>
            </a:r>
            <a:r>
              <a:rPr lang="en-US" dirty="0" smtClean="0"/>
              <a:t>with </a:t>
            </a:r>
            <a:r>
              <a:rPr lang="en-US" dirty="0"/>
              <a:t>that training I can impact </a:t>
            </a:r>
            <a:r>
              <a:rPr lang="en-US" dirty="0" smtClean="0"/>
              <a:t>others.</a:t>
            </a:r>
            <a:endParaRPr lang="en-US" dirty="0"/>
          </a:p>
        </p:txBody>
      </p:sp>
      <p:sp>
        <p:nvSpPr>
          <p:cNvPr id="4" name="Content Placeholder 3"/>
          <p:cNvSpPr>
            <a:spLocks noGrp="1"/>
          </p:cNvSpPr>
          <p:nvPr>
            <p:ph sz="quarter" idx="11"/>
          </p:nvPr>
        </p:nvSpPr>
        <p:spPr>
          <a:xfrm>
            <a:off x="4791641" y="1509220"/>
            <a:ext cx="3740468" cy="3394472"/>
          </a:xfrm>
        </p:spPr>
        <p:txBody>
          <a:bodyPr>
            <a:normAutofit/>
          </a:bodyPr>
          <a:lstStyle/>
          <a:p>
            <a:pPr>
              <a:spcBef>
                <a:spcPts val="800"/>
              </a:spcBef>
              <a:buFont typeface="Courier New" charset="0"/>
              <a:buChar char="o"/>
            </a:pPr>
            <a:r>
              <a:rPr lang="en-US" dirty="0"/>
              <a:t>B</a:t>
            </a:r>
            <a:r>
              <a:rPr lang="en-US" dirty="0" smtClean="0"/>
              <a:t>uilding </a:t>
            </a:r>
            <a:r>
              <a:rPr lang="en-US" dirty="0"/>
              <a:t>an ASEA business will allow me to travel the world with my family and friends. </a:t>
            </a:r>
          </a:p>
          <a:p>
            <a:pPr>
              <a:spcBef>
                <a:spcPts val="800"/>
              </a:spcBef>
              <a:buFont typeface="Courier New" charset="0"/>
              <a:buChar char="o"/>
            </a:pPr>
            <a:r>
              <a:rPr lang="en-US" dirty="0"/>
              <a:t>R</a:t>
            </a:r>
            <a:r>
              <a:rPr lang="en-US" dirty="0" smtClean="0"/>
              <a:t>esidual </a:t>
            </a:r>
            <a:r>
              <a:rPr lang="en-US" dirty="0"/>
              <a:t>and leveraged income </a:t>
            </a:r>
            <a:r>
              <a:rPr lang="en-US" dirty="0" smtClean="0"/>
              <a:t>improve </a:t>
            </a:r>
            <a:r>
              <a:rPr lang="en-US" dirty="0"/>
              <a:t>the ability for me to be more flexible with my </a:t>
            </a:r>
            <a:r>
              <a:rPr lang="en-US" dirty="0" smtClean="0"/>
              <a:t>time. </a:t>
            </a:r>
            <a:endParaRPr lang="en-US" dirty="0"/>
          </a:p>
        </p:txBody>
      </p:sp>
      <p:sp>
        <p:nvSpPr>
          <p:cNvPr id="5" name="Title 1"/>
          <p:cNvSpPr txBox="1">
            <a:spLocks/>
          </p:cNvSpPr>
          <p:nvPr/>
        </p:nvSpPr>
        <p:spPr>
          <a:xfrm>
            <a:off x="669602" y="402228"/>
            <a:ext cx="7640415" cy="8572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000" b="0" i="0" kern="1200" spc="300" baseline="0">
                <a:solidFill>
                  <a:srgbClr val="176AC8"/>
                </a:solidFill>
                <a:latin typeface="Helvetica Light" charset="0"/>
                <a:ea typeface="Helvetica Light" charset="0"/>
                <a:cs typeface="Helvetica Light" charset="0"/>
              </a:defRPr>
            </a:lvl1pPr>
          </a:lstStyle>
          <a:p>
            <a:pPr algn="l"/>
            <a:r>
              <a:rPr lang="en-US" sz="2400" spc="600" dirty="0" smtClean="0">
                <a:solidFill>
                  <a:srgbClr val="3DA547"/>
                </a:solidFill>
              </a:rPr>
              <a:t>CONVICTION</a:t>
            </a:r>
            <a:r>
              <a:rPr lang="en-US" b="1" dirty="0" smtClean="0"/>
              <a:t/>
            </a:r>
            <a:br>
              <a:rPr lang="en-US" b="1" dirty="0" smtClean="0"/>
            </a:br>
            <a:r>
              <a:rPr lang="en-US" sz="3400" b="1" spc="0" dirty="0" smtClean="0"/>
              <a:t>What Do You Believe?</a:t>
            </a:r>
            <a:endParaRPr lang="en-US" sz="3400" b="1" spc="0" dirty="0"/>
          </a:p>
        </p:txBody>
      </p:sp>
    </p:spTree>
    <p:extLst>
      <p:ext uri="{BB962C8B-B14F-4D97-AF65-F5344CB8AC3E}">
        <p14:creationId xmlns:p14="http://schemas.microsoft.com/office/powerpoint/2010/main" val="148682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wdUpDiag">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4" name="Title 1"/>
          <p:cNvSpPr txBox="1">
            <a:spLocks/>
          </p:cNvSpPr>
          <p:nvPr/>
        </p:nvSpPr>
        <p:spPr>
          <a:xfrm>
            <a:off x="2634194" y="1466602"/>
            <a:ext cx="3380659" cy="715278"/>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4400" b="1" dirty="0" smtClean="0">
                <a:solidFill>
                  <a:srgbClr val="3DA547"/>
                </a:solidFill>
                <a:ea typeface="Helvetica" charset="0"/>
              </a:rPr>
              <a:t>Exercise</a:t>
            </a:r>
            <a:endParaRPr lang="en-US" sz="4400" b="1" dirty="0">
              <a:solidFill>
                <a:srgbClr val="3DA547"/>
              </a:solidFill>
              <a:ea typeface="Helvetica" charset="0"/>
            </a:endParaRPr>
          </a:p>
        </p:txBody>
      </p:sp>
      <p:sp>
        <p:nvSpPr>
          <p:cNvPr id="5" name="Content Placeholder 2"/>
          <p:cNvSpPr txBox="1">
            <a:spLocks/>
          </p:cNvSpPr>
          <p:nvPr/>
        </p:nvSpPr>
        <p:spPr>
          <a:xfrm>
            <a:off x="2661694" y="2438872"/>
            <a:ext cx="3851923" cy="1248415"/>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Take </a:t>
            </a:r>
            <a:r>
              <a:rPr lang="en-US" dirty="0" smtClean="0"/>
              <a:t>five </a:t>
            </a:r>
            <a:r>
              <a:rPr lang="en-US" dirty="0"/>
              <a:t>minutes to write what you </a:t>
            </a:r>
            <a:r>
              <a:rPr lang="en-US" dirty="0" smtClean="0"/>
              <a:t>WANT </a:t>
            </a:r>
            <a:r>
              <a:rPr lang="en-US" dirty="0"/>
              <a:t>from ASEA and WHY you want </a:t>
            </a:r>
            <a:r>
              <a:rPr lang="en-US" dirty="0" smtClean="0"/>
              <a:t>it, </a:t>
            </a:r>
            <a:r>
              <a:rPr lang="en-US" dirty="0"/>
              <a:t>and take </a:t>
            </a:r>
            <a:r>
              <a:rPr lang="en-US" dirty="0" smtClean="0"/>
              <a:t>five </a:t>
            </a:r>
            <a:r>
              <a:rPr lang="en-US" dirty="0"/>
              <a:t>minutes to share it with the person sitting next to you. </a:t>
            </a:r>
          </a:p>
        </p:txBody>
      </p:sp>
      <p:cxnSp>
        <p:nvCxnSpPr>
          <p:cNvPr id="6" name="Straight Connector 5"/>
          <p:cNvCxnSpPr/>
          <p:nvPr/>
        </p:nvCxnSpPr>
        <p:spPr>
          <a:xfrm>
            <a:off x="2764765" y="2286313"/>
            <a:ext cx="3630099" cy="0"/>
          </a:xfrm>
          <a:prstGeom prst="line">
            <a:avLst/>
          </a:prstGeom>
          <a:ln w="19050">
            <a:solidFill>
              <a:srgbClr val="3DA54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3090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75000"/>
            </a:schemeClr>
          </a:fgClr>
          <a:bgClr>
            <a:srgbClr val="176AC8"/>
          </a:bgClr>
        </a:pattFill>
        <a:effectLst/>
      </p:bgPr>
    </p:bg>
    <p:spTree>
      <p:nvGrpSpPr>
        <p:cNvPr id="1" name=""/>
        <p:cNvGrpSpPr/>
        <p:nvPr/>
      </p:nvGrpSpPr>
      <p:grpSpPr>
        <a:xfrm>
          <a:off x="0" y="0"/>
          <a:ext cx="0" cy="0"/>
          <a:chOff x="0" y="0"/>
          <a:chExt cx="0" cy="0"/>
        </a:xfrm>
      </p:grpSpPr>
      <p:sp>
        <p:nvSpPr>
          <p:cNvPr id="4" name="Title 1"/>
          <p:cNvSpPr txBox="1">
            <a:spLocks/>
          </p:cNvSpPr>
          <p:nvPr/>
        </p:nvSpPr>
        <p:spPr>
          <a:xfrm>
            <a:off x="2117616" y="1222480"/>
            <a:ext cx="4915699" cy="1766923"/>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2400" spc="600" dirty="0" smtClean="0">
                <a:latin typeface="Helvetica Light" charset="0"/>
                <a:ea typeface="Helvetica Light" charset="0"/>
                <a:cs typeface="Helvetica Light" charset="0"/>
              </a:rPr>
              <a:t>STEP THREE</a:t>
            </a:r>
          </a:p>
          <a:p>
            <a:r>
              <a:rPr lang="en-US" sz="4400" b="1" dirty="0" smtClean="0">
                <a:ea typeface="Helvetica" charset="0"/>
              </a:rPr>
              <a:t>Set Goals &amp; Make Commitments</a:t>
            </a:r>
            <a:endParaRPr lang="en-US" sz="4400" b="1" dirty="0">
              <a:ea typeface="Helvetica" charset="0"/>
            </a:endParaRPr>
          </a:p>
        </p:txBody>
      </p:sp>
      <p:sp>
        <p:nvSpPr>
          <p:cNvPr id="5" name="Content Placeholder 2"/>
          <p:cNvSpPr txBox="1">
            <a:spLocks/>
          </p:cNvSpPr>
          <p:nvPr/>
        </p:nvSpPr>
        <p:spPr>
          <a:xfrm>
            <a:off x="2145116" y="3246395"/>
            <a:ext cx="4736947" cy="624339"/>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chemeClr val="bg1"/>
                </a:solidFill>
              </a:rPr>
              <a:t>Specific, defined goals will solidify your plan to share ASEA with others.</a:t>
            </a:r>
          </a:p>
        </p:txBody>
      </p:sp>
      <p:cxnSp>
        <p:nvCxnSpPr>
          <p:cNvPr id="3" name="Straight Connector 2"/>
          <p:cNvCxnSpPr/>
          <p:nvPr/>
        </p:nvCxnSpPr>
        <p:spPr>
          <a:xfrm>
            <a:off x="2248187" y="3093836"/>
            <a:ext cx="4633876"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686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Placeholder 5"/>
          <p:cNvSpPr>
            <a:spLocks noGrp="1"/>
          </p:cNvSpPr>
          <p:nvPr>
            <p:ph type="body" sz="quarter" idx="14"/>
          </p:nvPr>
        </p:nvSpPr>
        <p:spPr>
          <a:xfrm>
            <a:off x="1204617" y="2949348"/>
            <a:ext cx="1042798" cy="1064904"/>
          </a:xfrm>
        </p:spPr>
        <p:txBody>
          <a:bodyPr/>
          <a:lstStyle/>
          <a:p>
            <a:r>
              <a:rPr lang="en-US" b="1" dirty="0" smtClean="0">
                <a:solidFill>
                  <a:srgbClr val="3DA547"/>
                </a:solidFill>
              </a:rPr>
              <a:t>Pay for product</a:t>
            </a:r>
          </a:p>
          <a:p>
            <a:r>
              <a:rPr lang="en-US" sz="1200" dirty="0" smtClean="0"/>
              <a:t>$100–$500</a:t>
            </a:r>
            <a:endParaRPr lang="en-US" sz="1200" dirty="0"/>
          </a:p>
        </p:txBody>
      </p:sp>
      <p:sp>
        <p:nvSpPr>
          <p:cNvPr id="26" name="Text Placeholder 6"/>
          <p:cNvSpPr>
            <a:spLocks noGrp="1"/>
          </p:cNvSpPr>
          <p:nvPr>
            <p:ph type="body" sz="quarter" idx="15"/>
          </p:nvPr>
        </p:nvSpPr>
        <p:spPr>
          <a:xfrm>
            <a:off x="2714895" y="2949348"/>
            <a:ext cx="1245526" cy="914400"/>
          </a:xfrm>
        </p:spPr>
        <p:txBody>
          <a:bodyPr/>
          <a:lstStyle/>
          <a:p>
            <a:r>
              <a:rPr lang="en-US" b="1" dirty="0" smtClean="0">
                <a:solidFill>
                  <a:srgbClr val="3DA547"/>
                </a:solidFill>
              </a:rPr>
              <a:t>Part-Time Income</a:t>
            </a:r>
            <a:endParaRPr lang="en-US" b="1" dirty="0">
              <a:solidFill>
                <a:srgbClr val="3DA547"/>
              </a:solidFill>
            </a:endParaRPr>
          </a:p>
          <a:p>
            <a:r>
              <a:rPr lang="en-US" sz="1200" dirty="0" smtClean="0"/>
              <a:t>$500–$5,000</a:t>
            </a:r>
            <a:endParaRPr lang="en-US" sz="1200" dirty="0"/>
          </a:p>
        </p:txBody>
      </p:sp>
      <p:sp>
        <p:nvSpPr>
          <p:cNvPr id="27" name="Text Placeholder 7"/>
          <p:cNvSpPr>
            <a:spLocks noGrp="1"/>
          </p:cNvSpPr>
          <p:nvPr>
            <p:ph type="body" sz="quarter" idx="16"/>
          </p:nvPr>
        </p:nvSpPr>
        <p:spPr>
          <a:xfrm>
            <a:off x="4364532" y="2949348"/>
            <a:ext cx="1298597" cy="914400"/>
          </a:xfrm>
        </p:spPr>
        <p:txBody>
          <a:bodyPr/>
          <a:lstStyle/>
          <a:p>
            <a:r>
              <a:rPr lang="en-US" b="1" dirty="0" smtClean="0">
                <a:solidFill>
                  <a:srgbClr val="3DA547"/>
                </a:solidFill>
              </a:rPr>
              <a:t>Full-Time Income</a:t>
            </a:r>
            <a:endParaRPr lang="en-US" b="1" dirty="0">
              <a:solidFill>
                <a:srgbClr val="3DA547"/>
              </a:solidFill>
            </a:endParaRPr>
          </a:p>
          <a:p>
            <a:r>
              <a:rPr lang="en-US" sz="1200" dirty="0" smtClean="0"/>
              <a:t>$5,000–$10,000</a:t>
            </a:r>
            <a:endParaRPr lang="en-US" sz="1200" dirty="0"/>
          </a:p>
          <a:p>
            <a:endParaRPr lang="en-US" dirty="0"/>
          </a:p>
        </p:txBody>
      </p:sp>
      <p:sp>
        <p:nvSpPr>
          <p:cNvPr id="28" name="Text Placeholder 9"/>
          <p:cNvSpPr>
            <a:spLocks noGrp="1"/>
          </p:cNvSpPr>
          <p:nvPr>
            <p:ph type="body" sz="quarter" idx="18"/>
          </p:nvPr>
        </p:nvSpPr>
        <p:spPr>
          <a:xfrm>
            <a:off x="6024880" y="2965532"/>
            <a:ext cx="1927673" cy="914400"/>
          </a:xfrm>
        </p:spPr>
        <p:txBody>
          <a:bodyPr/>
          <a:lstStyle/>
          <a:p>
            <a:r>
              <a:rPr lang="en-US" b="1" dirty="0" smtClean="0">
                <a:solidFill>
                  <a:srgbClr val="3DA547"/>
                </a:solidFill>
              </a:rPr>
              <a:t>Wealth-Building Income</a:t>
            </a:r>
            <a:endParaRPr lang="en-US" b="1" dirty="0">
              <a:solidFill>
                <a:srgbClr val="3DA547"/>
              </a:solidFill>
            </a:endParaRPr>
          </a:p>
          <a:p>
            <a:r>
              <a:rPr lang="en-US" sz="1200" dirty="0" smtClean="0"/>
              <a:t>$10,000–Unlimited</a:t>
            </a:r>
            <a:endParaRPr lang="en-US" sz="1200" dirty="0"/>
          </a:p>
        </p:txBody>
      </p:sp>
      <p:cxnSp>
        <p:nvCxnSpPr>
          <p:cNvPr id="33" name="Straight Connector 32"/>
          <p:cNvCxnSpPr/>
          <p:nvPr/>
        </p:nvCxnSpPr>
        <p:spPr>
          <a:xfrm>
            <a:off x="2475799" y="3028208"/>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4136147" y="3028208"/>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815713" y="3028208"/>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sp>
        <p:nvSpPr>
          <p:cNvPr id="19" name="Title 1"/>
          <p:cNvSpPr>
            <a:spLocks noGrp="1"/>
          </p:cNvSpPr>
          <p:nvPr>
            <p:ph type="title"/>
          </p:nvPr>
        </p:nvSpPr>
        <p:spPr>
          <a:xfrm>
            <a:off x="1204617" y="1115444"/>
            <a:ext cx="6621222" cy="1366498"/>
          </a:xfrm>
        </p:spPr>
        <p:txBody>
          <a:bodyPr>
            <a:normAutofit fontScale="90000"/>
          </a:bodyPr>
          <a:lstStyle/>
          <a:p>
            <a:pPr algn="l"/>
            <a:r>
              <a:rPr lang="en-US" sz="3800" b="1" spc="0" dirty="0" smtClean="0"/>
              <a:t>Establish </a:t>
            </a:r>
            <a:r>
              <a:rPr lang="en-US" sz="3800" b="1" spc="0" dirty="0"/>
              <a:t>S.M.A.R.T. </a:t>
            </a:r>
            <a:r>
              <a:rPr lang="en-US" sz="3800" b="1" spc="0" dirty="0" smtClean="0"/>
              <a:t/>
            </a:r>
            <a:br>
              <a:rPr lang="en-US" sz="3800" b="1" spc="0" dirty="0" smtClean="0"/>
            </a:br>
            <a:r>
              <a:rPr lang="en-US" sz="3800" b="1" spc="0" dirty="0" smtClean="0"/>
              <a:t>Short- a</a:t>
            </a:r>
            <a:r>
              <a:rPr lang="en-US" sz="3800" b="1" spc="0" dirty="0" smtClean="0"/>
              <a:t>nd Long-Term Goals</a:t>
            </a:r>
            <a:r>
              <a:rPr lang="en-US" b="1" dirty="0" smtClean="0"/>
              <a:t/>
            </a:r>
            <a:br>
              <a:rPr lang="en-US" b="1" dirty="0" smtClean="0"/>
            </a:br>
            <a:r>
              <a:rPr lang="en-US" sz="1200" spc="0" dirty="0">
                <a:solidFill>
                  <a:srgbClr val="6C6C6C"/>
                </a:solidFill>
                <a:ea typeface="ＭＳ Ｐゴシック"/>
              </a:rPr>
              <a:t> </a:t>
            </a:r>
            <a:r>
              <a:rPr lang="en-US" sz="1800" spc="0" dirty="0">
                <a:solidFill>
                  <a:srgbClr val="6C6C6C"/>
                </a:solidFill>
              </a:rPr>
              <a:t>(Specific, Measurable, Attainable, Realistic, Time Bound)</a:t>
            </a:r>
            <a:endParaRPr lang="en-US" sz="1800" spc="0" dirty="0" smtClean="0">
              <a:solidFill>
                <a:srgbClr val="6C6C6C"/>
              </a:solidFill>
            </a:endParaRPr>
          </a:p>
        </p:txBody>
      </p:sp>
    </p:spTree>
    <p:extLst>
      <p:ext uri="{BB962C8B-B14F-4D97-AF65-F5344CB8AC3E}">
        <p14:creationId xmlns:p14="http://schemas.microsoft.com/office/powerpoint/2010/main" val="69036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500"/>
                                        <p:tgtEl>
                                          <p:spTgt spid="2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xEl>
                                              <p:pRg st="1" end="1"/>
                                            </p:txEl>
                                          </p:spTgt>
                                        </p:tgtEl>
                                        <p:attrNameLst>
                                          <p:attrName>style.visibility</p:attrName>
                                        </p:attrNameLst>
                                      </p:cBhvr>
                                      <p:to>
                                        <p:strVal val="visible"/>
                                      </p:to>
                                    </p:set>
                                    <p:animEffect transition="in" filter="fade">
                                      <p:cBhvr>
                                        <p:cTn id="10" dur="500"/>
                                        <p:tgtEl>
                                          <p:spTgt spid="2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6">
                                            <p:txEl>
                                              <p:pRg st="0" end="0"/>
                                            </p:txEl>
                                          </p:spTgt>
                                        </p:tgtEl>
                                        <p:attrNameLst>
                                          <p:attrName>style.visibility</p:attrName>
                                        </p:attrNameLst>
                                      </p:cBhvr>
                                      <p:to>
                                        <p:strVal val="visible"/>
                                      </p:to>
                                    </p:set>
                                    <p:animEffect transition="in" filter="fade">
                                      <p:cBhvr>
                                        <p:cTn id="18" dur="500"/>
                                        <p:tgtEl>
                                          <p:spTgt spid="26">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6">
                                            <p:txEl>
                                              <p:pRg st="1" end="1"/>
                                            </p:txEl>
                                          </p:spTgt>
                                        </p:tgtEl>
                                        <p:attrNameLst>
                                          <p:attrName>style.visibility</p:attrName>
                                        </p:attrNameLst>
                                      </p:cBhvr>
                                      <p:to>
                                        <p:strVal val="visible"/>
                                      </p:to>
                                    </p:set>
                                    <p:animEffect transition="in" filter="fade">
                                      <p:cBhvr>
                                        <p:cTn id="21" dur="500"/>
                                        <p:tgtEl>
                                          <p:spTgt spid="26">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7">
                                            <p:txEl>
                                              <p:pRg st="0" end="0"/>
                                            </p:txEl>
                                          </p:spTgt>
                                        </p:tgtEl>
                                        <p:attrNameLst>
                                          <p:attrName>style.visibility</p:attrName>
                                        </p:attrNameLst>
                                      </p:cBhvr>
                                      <p:to>
                                        <p:strVal val="visible"/>
                                      </p:to>
                                    </p:set>
                                    <p:animEffect transition="in" filter="fade">
                                      <p:cBhvr>
                                        <p:cTn id="29" dur="500"/>
                                        <p:tgtEl>
                                          <p:spTgt spid="27">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7">
                                            <p:txEl>
                                              <p:pRg st="1" end="1"/>
                                            </p:txEl>
                                          </p:spTgt>
                                        </p:tgtEl>
                                        <p:attrNameLst>
                                          <p:attrName>style.visibility</p:attrName>
                                        </p:attrNameLst>
                                      </p:cBhvr>
                                      <p:to>
                                        <p:strVal val="visible"/>
                                      </p:to>
                                    </p:set>
                                    <p:animEffect transition="in" filter="fade">
                                      <p:cBhvr>
                                        <p:cTn id="32" dur="500"/>
                                        <p:tgtEl>
                                          <p:spTgt spid="27">
                                            <p:txEl>
                                              <p:pRg st="1" end="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500"/>
                                        <p:tgtEl>
                                          <p:spTgt spid="3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8">
                                            <p:txEl>
                                              <p:pRg st="0" end="0"/>
                                            </p:txEl>
                                          </p:spTgt>
                                        </p:tgtEl>
                                        <p:attrNameLst>
                                          <p:attrName>style.visibility</p:attrName>
                                        </p:attrNameLst>
                                      </p:cBhvr>
                                      <p:to>
                                        <p:strVal val="visible"/>
                                      </p:to>
                                    </p:set>
                                    <p:animEffect transition="in" filter="fade">
                                      <p:cBhvr>
                                        <p:cTn id="40" dur="500"/>
                                        <p:tgtEl>
                                          <p:spTgt spid="28">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8">
                                            <p:txEl>
                                              <p:pRg st="1" end="1"/>
                                            </p:txEl>
                                          </p:spTgt>
                                        </p:tgtEl>
                                        <p:attrNameLst>
                                          <p:attrName>style.visibility</p:attrName>
                                        </p:attrNameLst>
                                      </p:cBhvr>
                                      <p:to>
                                        <p:strVal val="visible"/>
                                      </p:to>
                                    </p:set>
                                    <p:animEffect transition="in" filter="fade">
                                      <p:cBhvr>
                                        <p:cTn id="43" dur="500"/>
                                        <p:tgtEl>
                                          <p:spTgt spid="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uiExpand="1" build="p"/>
      <p:bldP spid="26" grpId="0" uiExpand="1" build="p"/>
      <p:bldP spid="27" grpId="0" uiExpand="1" build="p"/>
      <p:bldP spid="2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004"/>
            <a:ext cx="8229600" cy="857250"/>
          </a:xfrm>
        </p:spPr>
        <p:txBody>
          <a:bodyPr/>
          <a:lstStyle/>
          <a:p>
            <a:r>
              <a:rPr lang="en-US" sz="3400" b="1" spc="0" dirty="0" smtClean="0"/>
              <a:t>Time Management</a:t>
            </a:r>
            <a:endParaRPr lang="en-US" sz="3400" b="1" spc="0" dirty="0"/>
          </a:p>
        </p:txBody>
      </p:sp>
      <p:grpSp>
        <p:nvGrpSpPr>
          <p:cNvPr id="13" name="Group 12"/>
          <p:cNvGrpSpPr/>
          <p:nvPr/>
        </p:nvGrpSpPr>
        <p:grpSpPr>
          <a:xfrm>
            <a:off x="679622" y="772297"/>
            <a:ext cx="8223421" cy="4371203"/>
            <a:chOff x="1524000" y="1306282"/>
            <a:chExt cx="6096000" cy="3420097"/>
          </a:xfrm>
        </p:grpSpPr>
        <p:graphicFrame>
          <p:nvGraphicFramePr>
            <p:cNvPr id="3" name="Chart 2"/>
            <p:cNvGraphicFramePr/>
            <p:nvPr>
              <p:extLst>
                <p:ext uri="{D42A27DB-BD31-4B8C-83A1-F6EECF244321}">
                  <p14:modId xmlns:p14="http://schemas.microsoft.com/office/powerpoint/2010/main" val="4228837858"/>
                </p:ext>
              </p:extLst>
            </p:nvPr>
          </p:nvGraphicFramePr>
          <p:xfrm>
            <a:off x="1524000" y="1306282"/>
            <a:ext cx="6096000" cy="34200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3305092" y="1413477"/>
              <a:ext cx="768145" cy="0"/>
            </a:xfrm>
            <a:prstGeom prst="line">
              <a:avLst/>
            </a:prstGeom>
            <a:ln w="12700">
              <a:solidFill>
                <a:srgbClr val="3DA547"/>
              </a:solidFill>
            </a:ln>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4524498" y="1413477"/>
              <a:ext cx="926276" cy="0"/>
            </a:xfrm>
            <a:prstGeom prst="line">
              <a:avLst/>
            </a:prstGeom>
            <a:ln w="12700">
              <a:solidFill>
                <a:srgbClr val="3DA547"/>
              </a:solidFill>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066887" y="1413476"/>
              <a:ext cx="0" cy="272819"/>
            </a:xfrm>
            <a:prstGeom prst="line">
              <a:avLst/>
            </a:prstGeom>
            <a:ln w="12700">
              <a:solidFill>
                <a:srgbClr val="3DA547"/>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530436" y="1413477"/>
              <a:ext cx="0" cy="136409"/>
            </a:xfrm>
            <a:prstGeom prst="line">
              <a:avLst/>
            </a:prstGeom>
            <a:ln w="12700">
              <a:solidFill>
                <a:srgbClr val="3DA547"/>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2203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164574" y="2031310"/>
            <a:ext cx="2278648" cy="2278648"/>
          </a:xfrm>
        </p:spPr>
      </p:pic>
      <p:pic>
        <p:nvPicPr>
          <p:cNvPr id="9" name="Content Placeholder 8"/>
          <p:cNvPicPr>
            <a:picLocks noGrp="1" noChangeAspect="1"/>
          </p:cNvPicPr>
          <p:nvPr>
            <p:ph sz="quarter" idx="11"/>
          </p:nvPr>
        </p:nvPicPr>
        <p:blipFill>
          <a:blip r:embed="rId3">
            <a:extLst>
              <a:ext uri="{28A0092B-C50C-407E-A947-70E740481C1C}">
                <a14:useLocalDpi xmlns:a14="http://schemas.microsoft.com/office/drawing/2010/main" val="0"/>
              </a:ext>
            </a:extLst>
          </a:blip>
          <a:stretch>
            <a:fillRect/>
          </a:stretch>
        </p:blipFill>
        <p:spPr>
          <a:xfrm>
            <a:off x="5542487" y="2023480"/>
            <a:ext cx="2286478" cy="2286478"/>
          </a:xfrm>
        </p:spPr>
      </p:pic>
      <p:sp>
        <p:nvSpPr>
          <p:cNvPr id="6" name="Content Placeholder 2"/>
          <p:cNvSpPr txBox="1">
            <a:spLocks/>
          </p:cNvSpPr>
          <p:nvPr/>
        </p:nvSpPr>
        <p:spPr>
          <a:xfrm>
            <a:off x="579007" y="721132"/>
            <a:ext cx="3449781" cy="971102"/>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b="1" dirty="0">
                <a:solidFill>
                  <a:srgbClr val="176AC8"/>
                </a:solidFill>
              </a:rPr>
              <a:t>Become Director in your first 14 days</a:t>
            </a:r>
          </a:p>
        </p:txBody>
      </p:sp>
      <p:sp>
        <p:nvSpPr>
          <p:cNvPr id="7" name="Content Placeholder 2"/>
          <p:cNvSpPr txBox="1">
            <a:spLocks/>
          </p:cNvSpPr>
          <p:nvPr/>
        </p:nvSpPr>
        <p:spPr>
          <a:xfrm>
            <a:off x="4672888" y="721131"/>
            <a:ext cx="3835786" cy="1018603"/>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b="1" dirty="0">
                <a:solidFill>
                  <a:srgbClr val="176AC8"/>
                </a:solidFill>
              </a:rPr>
              <a:t>Set a goal to become a Bronze Executive</a:t>
            </a:r>
          </a:p>
        </p:txBody>
      </p:sp>
    </p:spTree>
    <p:extLst>
      <p:ext uri="{BB962C8B-B14F-4D97-AF65-F5344CB8AC3E}">
        <p14:creationId xmlns:p14="http://schemas.microsoft.com/office/powerpoint/2010/main" val="151627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173" y="669423"/>
            <a:ext cx="8835081" cy="857250"/>
          </a:xfrm>
        </p:spPr>
        <p:txBody>
          <a:bodyPr/>
          <a:lstStyle/>
          <a:p>
            <a:r>
              <a:rPr lang="en-US" sz="3400" b="1" spc="0" dirty="0" smtClean="0"/>
              <a:t>How </a:t>
            </a:r>
            <a:r>
              <a:rPr lang="en-US" sz="3400" b="1" spc="0" dirty="0" smtClean="0"/>
              <a:t>Will I Accomplish My ASEA Goals?</a:t>
            </a:r>
            <a:endParaRPr lang="en-US" sz="3400" b="1" spc="0" dirty="0"/>
          </a:p>
        </p:txBody>
      </p:sp>
      <p:sp>
        <p:nvSpPr>
          <p:cNvPr id="3" name="Content Placeholder 2"/>
          <p:cNvSpPr>
            <a:spLocks noGrp="1"/>
          </p:cNvSpPr>
          <p:nvPr>
            <p:ph sz="quarter" idx="10"/>
          </p:nvPr>
        </p:nvSpPr>
        <p:spPr>
          <a:xfrm>
            <a:off x="758667" y="1918918"/>
            <a:ext cx="3770416" cy="2510577"/>
          </a:xfrm>
        </p:spPr>
        <p:txBody>
          <a:bodyPr>
            <a:normAutofit/>
          </a:bodyPr>
          <a:lstStyle/>
          <a:p>
            <a:pPr>
              <a:spcBef>
                <a:spcPts val="800"/>
              </a:spcBef>
              <a:buFont typeface="Courier New" charset="0"/>
              <a:buChar char="o"/>
            </a:pPr>
            <a:r>
              <a:rPr lang="en-US" dirty="0" smtClean="0"/>
              <a:t>I will give out </a:t>
            </a:r>
            <a:r>
              <a:rPr lang="en-US" dirty="0" smtClean="0"/>
              <a:t>two </a:t>
            </a:r>
            <a:r>
              <a:rPr lang="en-US" dirty="0" smtClean="0"/>
              <a:t>prospecting tools every day. </a:t>
            </a:r>
            <a:endParaRPr lang="en-US" dirty="0"/>
          </a:p>
          <a:p>
            <a:pPr>
              <a:spcBef>
                <a:spcPts val="800"/>
              </a:spcBef>
              <a:buFont typeface="Courier New" charset="0"/>
              <a:buChar char="o"/>
            </a:pPr>
            <a:r>
              <a:rPr lang="en-US" dirty="0" smtClean="0"/>
              <a:t>I will do a three-way phone call daily</a:t>
            </a:r>
            <a:r>
              <a:rPr lang="en-US" dirty="0"/>
              <a:t>. </a:t>
            </a:r>
            <a:endParaRPr lang="en-US" dirty="0" smtClean="0"/>
          </a:p>
          <a:p>
            <a:pPr>
              <a:spcBef>
                <a:spcPts val="800"/>
              </a:spcBef>
              <a:buFont typeface="Courier New" charset="0"/>
              <a:buChar char="o"/>
            </a:pPr>
            <a:r>
              <a:rPr lang="en-US" dirty="0" smtClean="0"/>
              <a:t>I </a:t>
            </a:r>
            <a:r>
              <a:rPr lang="en-US" dirty="0"/>
              <a:t>will attend my local, </a:t>
            </a:r>
            <a:r>
              <a:rPr lang="en-US" dirty="0" smtClean="0"/>
              <a:t>regional, </a:t>
            </a:r>
            <a:r>
              <a:rPr lang="en-US" dirty="0"/>
              <a:t>and national meetings with a guest or member of my team.</a:t>
            </a:r>
          </a:p>
          <a:p>
            <a:pPr>
              <a:spcBef>
                <a:spcPts val="800"/>
              </a:spcBef>
              <a:buFont typeface="Courier New" charset="0"/>
              <a:buChar char="o"/>
            </a:pPr>
            <a:endParaRPr lang="en-US" dirty="0" smtClean="0"/>
          </a:p>
        </p:txBody>
      </p:sp>
      <p:sp>
        <p:nvSpPr>
          <p:cNvPr id="4" name="Content Placeholder 3"/>
          <p:cNvSpPr>
            <a:spLocks noGrp="1"/>
          </p:cNvSpPr>
          <p:nvPr>
            <p:ph sz="quarter" idx="11"/>
          </p:nvPr>
        </p:nvSpPr>
        <p:spPr>
          <a:xfrm>
            <a:off x="4761742" y="1918919"/>
            <a:ext cx="3637340" cy="2730271"/>
          </a:xfrm>
        </p:spPr>
        <p:txBody>
          <a:bodyPr>
            <a:normAutofit/>
          </a:bodyPr>
          <a:lstStyle/>
          <a:p>
            <a:pPr>
              <a:spcBef>
                <a:spcPts val="800"/>
              </a:spcBef>
              <a:buFont typeface="Courier New" charset="0"/>
              <a:buChar char="o"/>
            </a:pPr>
            <a:r>
              <a:rPr lang="en-US" dirty="0" smtClean="0"/>
              <a:t>I will reprioritize my time to include </a:t>
            </a:r>
            <a:r>
              <a:rPr lang="en-US" dirty="0" smtClean="0"/>
              <a:t>daily </a:t>
            </a:r>
            <a:r>
              <a:rPr lang="en-US" dirty="0" smtClean="0"/>
              <a:t>dedicated business building behaviors.</a:t>
            </a:r>
            <a:endParaRPr lang="en-US" dirty="0"/>
          </a:p>
          <a:p>
            <a:pPr>
              <a:spcBef>
                <a:spcPts val="800"/>
              </a:spcBef>
              <a:buFont typeface="Courier New" charset="0"/>
              <a:buChar char="o"/>
            </a:pPr>
            <a:r>
              <a:rPr lang="en-US" dirty="0" smtClean="0"/>
              <a:t>I will read or listen to books that build my self confidence or skill set daily.</a:t>
            </a:r>
          </a:p>
          <a:p>
            <a:pPr>
              <a:spcBef>
                <a:spcPts val="800"/>
              </a:spcBef>
              <a:buFont typeface="Courier New" charset="0"/>
              <a:buChar char="o"/>
            </a:pPr>
            <a:r>
              <a:rPr lang="en-US" dirty="0"/>
              <a:t>I will review my goals daily.</a:t>
            </a:r>
          </a:p>
          <a:p>
            <a:pPr marL="0" indent="0">
              <a:spcBef>
                <a:spcPts val="800"/>
              </a:spcBef>
              <a:buNone/>
            </a:pPr>
            <a:endParaRPr lang="en-US" dirty="0"/>
          </a:p>
        </p:txBody>
      </p:sp>
    </p:spTree>
    <p:extLst>
      <p:ext uri="{BB962C8B-B14F-4D97-AF65-F5344CB8AC3E}">
        <p14:creationId xmlns:p14="http://schemas.microsoft.com/office/powerpoint/2010/main" val="383513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wdUpDiag">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6" name="Title 1"/>
          <p:cNvSpPr txBox="1">
            <a:spLocks/>
          </p:cNvSpPr>
          <p:nvPr/>
        </p:nvSpPr>
        <p:spPr>
          <a:xfrm>
            <a:off x="2542271" y="1621723"/>
            <a:ext cx="3380659" cy="715278"/>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4400" b="1" dirty="0" smtClean="0">
                <a:solidFill>
                  <a:srgbClr val="3DA547"/>
                </a:solidFill>
                <a:ea typeface="Helvetica" charset="0"/>
              </a:rPr>
              <a:t>Exercise</a:t>
            </a:r>
            <a:endParaRPr lang="en-US" sz="4400" b="1" dirty="0">
              <a:solidFill>
                <a:srgbClr val="3DA547"/>
              </a:solidFill>
              <a:ea typeface="Helvetica" charset="0"/>
            </a:endParaRPr>
          </a:p>
        </p:txBody>
      </p:sp>
      <p:sp>
        <p:nvSpPr>
          <p:cNvPr id="8" name="Content Placeholder 2"/>
          <p:cNvSpPr txBox="1">
            <a:spLocks/>
          </p:cNvSpPr>
          <p:nvPr/>
        </p:nvSpPr>
        <p:spPr>
          <a:xfrm>
            <a:off x="2569771" y="2593993"/>
            <a:ext cx="4043833" cy="927783"/>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Write your </a:t>
            </a:r>
            <a:r>
              <a:rPr lang="en-US" dirty="0" smtClean="0"/>
              <a:t>3 – 5 “</a:t>
            </a:r>
            <a:r>
              <a:rPr lang="en-US" dirty="0" smtClean="0"/>
              <a:t>I will” statements and your next </a:t>
            </a:r>
            <a:r>
              <a:rPr lang="en-US" dirty="0"/>
              <a:t>income goal, rank </a:t>
            </a:r>
            <a:r>
              <a:rPr lang="en-US" dirty="0" smtClean="0"/>
              <a:t>goal, </a:t>
            </a:r>
            <a:r>
              <a:rPr lang="en-US" dirty="0" smtClean="0"/>
              <a:t>and sponsorship </a:t>
            </a:r>
            <a:r>
              <a:rPr lang="en-US" dirty="0" smtClean="0"/>
              <a:t>goal, </a:t>
            </a:r>
            <a:r>
              <a:rPr lang="en-US" dirty="0"/>
              <a:t>and discuss it with the person sitting next to you. </a:t>
            </a:r>
          </a:p>
        </p:txBody>
      </p:sp>
      <p:cxnSp>
        <p:nvCxnSpPr>
          <p:cNvPr id="9" name="Straight Connector 8"/>
          <p:cNvCxnSpPr/>
          <p:nvPr/>
        </p:nvCxnSpPr>
        <p:spPr>
          <a:xfrm>
            <a:off x="2672842" y="2441434"/>
            <a:ext cx="3804195" cy="0"/>
          </a:xfrm>
          <a:prstGeom prst="line">
            <a:avLst/>
          </a:prstGeom>
          <a:ln w="19050">
            <a:solidFill>
              <a:srgbClr val="3DA54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24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75000"/>
            </a:schemeClr>
          </a:fgClr>
          <a:bgClr>
            <a:srgbClr val="176AC8"/>
          </a:bgClr>
        </a:pattFill>
        <a:effectLst/>
      </p:bgPr>
    </p:bg>
    <p:spTree>
      <p:nvGrpSpPr>
        <p:cNvPr id="1" name=""/>
        <p:cNvGrpSpPr/>
        <p:nvPr/>
      </p:nvGrpSpPr>
      <p:grpSpPr>
        <a:xfrm>
          <a:off x="0" y="0"/>
          <a:ext cx="0" cy="0"/>
          <a:chOff x="0" y="0"/>
          <a:chExt cx="0" cy="0"/>
        </a:xfrm>
      </p:grpSpPr>
      <p:sp>
        <p:nvSpPr>
          <p:cNvPr id="4" name="Title 1"/>
          <p:cNvSpPr txBox="1">
            <a:spLocks/>
          </p:cNvSpPr>
          <p:nvPr/>
        </p:nvSpPr>
        <p:spPr>
          <a:xfrm>
            <a:off x="2688259" y="611889"/>
            <a:ext cx="3533789" cy="2473765"/>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2400" spc="600" dirty="0" smtClean="0">
                <a:latin typeface="Helvetica Light" charset="0"/>
                <a:ea typeface="Helvetica Light" charset="0"/>
                <a:cs typeface="Helvetica Light" charset="0"/>
              </a:rPr>
              <a:t>STEP FOUR</a:t>
            </a:r>
          </a:p>
          <a:p>
            <a:r>
              <a:rPr lang="en-US" sz="4400" b="1" dirty="0" smtClean="0">
                <a:ea typeface="Helvetica" charset="0"/>
              </a:rPr>
              <a:t>Build </a:t>
            </a:r>
            <a:r>
              <a:rPr lang="en-US" sz="4400" b="1" dirty="0" smtClean="0">
                <a:ea typeface="Helvetica" charset="0"/>
              </a:rPr>
              <a:t>a</a:t>
            </a:r>
          </a:p>
          <a:p>
            <a:r>
              <a:rPr lang="en-US" sz="4400" b="1" dirty="0" smtClean="0">
                <a:ea typeface="Helvetica" charset="0"/>
              </a:rPr>
              <a:t>Prospective </a:t>
            </a:r>
          </a:p>
          <a:p>
            <a:r>
              <a:rPr lang="en-US" sz="4400" b="1" dirty="0" smtClean="0">
                <a:ea typeface="Helvetica" charset="0"/>
              </a:rPr>
              <a:t>Team List</a:t>
            </a:r>
            <a:endParaRPr lang="en-US" sz="4400" b="1" dirty="0">
              <a:ea typeface="Helvetica" charset="0"/>
            </a:endParaRPr>
          </a:p>
        </p:txBody>
      </p:sp>
      <p:sp>
        <p:nvSpPr>
          <p:cNvPr id="5" name="Content Placeholder 2"/>
          <p:cNvSpPr txBox="1">
            <a:spLocks/>
          </p:cNvSpPr>
          <p:nvPr/>
        </p:nvSpPr>
        <p:spPr>
          <a:xfrm>
            <a:off x="2715759" y="3342645"/>
            <a:ext cx="3719419" cy="1201852"/>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chemeClr val="bg1"/>
                </a:solidFill>
              </a:rPr>
              <a:t>Identifying prospective </a:t>
            </a:r>
            <a:r>
              <a:rPr lang="en-US" dirty="0" smtClean="0">
                <a:solidFill>
                  <a:schemeClr val="bg1"/>
                </a:solidFill>
              </a:rPr>
              <a:t>associates with </a:t>
            </a:r>
            <a:r>
              <a:rPr lang="en-US" dirty="0">
                <a:solidFill>
                  <a:schemeClr val="bg1"/>
                </a:solidFill>
              </a:rPr>
              <a:t>whom to share the ASEA opportunity is paramount to your success.</a:t>
            </a:r>
          </a:p>
        </p:txBody>
      </p:sp>
      <p:cxnSp>
        <p:nvCxnSpPr>
          <p:cNvPr id="6" name="Straight Connector 5"/>
          <p:cNvCxnSpPr/>
          <p:nvPr/>
        </p:nvCxnSpPr>
        <p:spPr>
          <a:xfrm>
            <a:off x="2818830" y="3190086"/>
            <a:ext cx="3478845"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8624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2" name="Group 1"/>
          <p:cNvGrpSpPr/>
          <p:nvPr/>
        </p:nvGrpSpPr>
        <p:grpSpPr>
          <a:xfrm>
            <a:off x="1484792" y="1047083"/>
            <a:ext cx="6200739" cy="702328"/>
            <a:chOff x="699588" y="928328"/>
            <a:chExt cx="6018004" cy="702328"/>
          </a:xfrm>
        </p:grpSpPr>
        <p:sp>
          <p:nvSpPr>
            <p:cNvPr id="3" name="Title 1"/>
            <p:cNvSpPr txBox="1">
              <a:spLocks/>
            </p:cNvSpPr>
            <p:nvPr/>
          </p:nvSpPr>
          <p:spPr>
            <a:xfrm>
              <a:off x="2982965" y="962335"/>
              <a:ext cx="3734627" cy="668321"/>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3000" b="1" spc="300" dirty="0" smtClean="0">
                  <a:latin typeface="Helvetica Light" charset="0"/>
                  <a:ea typeface="Helvetica Light" charset="0"/>
                  <a:cs typeface="Helvetica Light" charset="0"/>
                </a:rPr>
                <a:t>SUCCESS GUIDE</a:t>
              </a:r>
              <a:endParaRPr lang="en-US" sz="3000" b="1" spc="300" dirty="0">
                <a:latin typeface="Helvetica Light" charset="0"/>
                <a:ea typeface="Helvetica Light" charset="0"/>
                <a:cs typeface="Helvetica Light" charset="0"/>
              </a:endParaRPr>
            </a:p>
          </p:txBody>
        </p:sp>
        <p:cxnSp>
          <p:nvCxnSpPr>
            <p:cNvPr id="4" name="Straight Connector 3"/>
            <p:cNvCxnSpPr/>
            <p:nvPr/>
          </p:nvCxnSpPr>
          <p:spPr>
            <a:xfrm>
              <a:off x="2755631" y="928328"/>
              <a:ext cx="0" cy="69457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588" y="940425"/>
              <a:ext cx="1682639" cy="663002"/>
            </a:xfrm>
            <a:prstGeom prst="rect">
              <a:avLst/>
            </a:prstGeom>
          </p:spPr>
        </p:pic>
      </p:grpSp>
      <p:sp>
        <p:nvSpPr>
          <p:cNvPr id="6" name="Content Placeholder 2"/>
          <p:cNvSpPr txBox="1">
            <a:spLocks/>
          </p:cNvSpPr>
          <p:nvPr/>
        </p:nvSpPr>
        <p:spPr>
          <a:xfrm>
            <a:off x="1393151" y="2242618"/>
            <a:ext cx="6298318" cy="734338"/>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a:solidFill>
                  <a:schemeClr val="bg1"/>
                </a:solidFill>
              </a:rPr>
              <a:t>A proven, easy-to-follow guide to quickly establishing your ASEA business and finding success. </a:t>
            </a:r>
          </a:p>
        </p:txBody>
      </p:sp>
    </p:spTree>
    <p:extLst>
      <p:ext uri="{BB962C8B-B14F-4D97-AF65-F5344CB8AC3E}">
        <p14:creationId xmlns:p14="http://schemas.microsoft.com/office/powerpoint/2010/main" val="815774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58667" y="651609"/>
            <a:ext cx="6526845" cy="874369"/>
          </a:xfrm>
        </p:spPr>
        <p:txBody>
          <a:bodyPr/>
          <a:lstStyle/>
          <a:p>
            <a:pPr algn="l"/>
            <a:r>
              <a:rPr lang="en-US" b="1" spc="0" dirty="0" smtClean="0"/>
              <a:t>Strategies </a:t>
            </a:r>
            <a:r>
              <a:rPr lang="en-US" b="1" spc="0" dirty="0" smtClean="0"/>
              <a:t>for Building an </a:t>
            </a:r>
            <a:br>
              <a:rPr lang="en-US" b="1" spc="0" dirty="0" smtClean="0"/>
            </a:br>
            <a:r>
              <a:rPr lang="en-US" b="1" spc="0" dirty="0" smtClean="0"/>
              <a:t>Effective </a:t>
            </a:r>
            <a:r>
              <a:rPr lang="en-US" b="1" spc="0" dirty="0" smtClean="0"/>
              <a:t>Prospect List</a:t>
            </a:r>
            <a:endParaRPr lang="en-US" b="1" spc="0" dirty="0"/>
          </a:p>
        </p:txBody>
      </p:sp>
      <p:sp>
        <p:nvSpPr>
          <p:cNvPr id="9" name="Content Placeholder 2"/>
          <p:cNvSpPr>
            <a:spLocks noGrp="1"/>
          </p:cNvSpPr>
          <p:nvPr>
            <p:ph sz="quarter" idx="10"/>
          </p:nvPr>
        </p:nvSpPr>
        <p:spPr>
          <a:xfrm>
            <a:off x="771843" y="1901106"/>
            <a:ext cx="3889169" cy="3394472"/>
          </a:xfrm>
        </p:spPr>
        <p:txBody>
          <a:bodyPr>
            <a:normAutofit/>
          </a:bodyPr>
          <a:lstStyle/>
          <a:p>
            <a:pPr>
              <a:buFont typeface="Courier New" charset="0"/>
              <a:buChar char="o"/>
            </a:pPr>
            <a:r>
              <a:rPr lang="en-US" dirty="0"/>
              <a:t>List everyone you know</a:t>
            </a:r>
            <a:r>
              <a:rPr lang="en-US" dirty="0" smtClean="0"/>
              <a:t>—</a:t>
            </a:r>
            <a:br>
              <a:rPr lang="en-US" dirty="0" smtClean="0"/>
            </a:br>
            <a:r>
              <a:rPr lang="en-US" dirty="0" smtClean="0"/>
              <a:t>no </a:t>
            </a:r>
            <a:r>
              <a:rPr lang="en-US" dirty="0"/>
              <a:t>prejudging!</a:t>
            </a:r>
          </a:p>
          <a:p>
            <a:pPr>
              <a:buFont typeface="Courier New" charset="0"/>
              <a:buChar char="o"/>
            </a:pPr>
            <a:r>
              <a:rPr lang="en-US" dirty="0"/>
              <a:t>Remember to network! Although a person may decline, they may know someone who might be interested. </a:t>
            </a:r>
          </a:p>
          <a:p>
            <a:pPr>
              <a:buFont typeface="Courier New" charset="0"/>
              <a:buChar char="o"/>
            </a:pPr>
            <a:r>
              <a:rPr lang="en-US" dirty="0"/>
              <a:t>Identify 100 names using the memory jogger on </a:t>
            </a:r>
            <a:r>
              <a:rPr lang="en-US" dirty="0" smtClean="0"/>
              <a:t>page </a:t>
            </a:r>
            <a:r>
              <a:rPr lang="en-US" dirty="0"/>
              <a:t>20.</a:t>
            </a:r>
          </a:p>
        </p:txBody>
      </p:sp>
      <p:sp>
        <p:nvSpPr>
          <p:cNvPr id="10" name="Content Placeholder 3"/>
          <p:cNvSpPr>
            <a:spLocks noGrp="1"/>
          </p:cNvSpPr>
          <p:nvPr>
            <p:ph sz="quarter" idx="11"/>
          </p:nvPr>
        </p:nvSpPr>
        <p:spPr>
          <a:xfrm>
            <a:off x="4661012" y="1901106"/>
            <a:ext cx="3637340" cy="3394472"/>
          </a:xfrm>
        </p:spPr>
        <p:txBody>
          <a:bodyPr>
            <a:normAutofit/>
          </a:bodyPr>
          <a:lstStyle/>
          <a:p>
            <a:pPr>
              <a:buFont typeface="Courier New" charset="0"/>
              <a:buChar char="o"/>
            </a:pPr>
            <a:r>
              <a:rPr lang="en-US" dirty="0"/>
              <a:t>The top 20 names on your list will be your first contacts.</a:t>
            </a:r>
          </a:p>
          <a:p>
            <a:pPr>
              <a:buFont typeface="Courier New" charset="0"/>
              <a:buChar char="o"/>
            </a:pPr>
            <a:r>
              <a:rPr lang="en-US" dirty="0"/>
              <a:t>Keep your list updated by adding names as you meet new people and checking back in with </a:t>
            </a:r>
            <a:r>
              <a:rPr lang="en-US" dirty="0" smtClean="0"/>
              <a:t>others </a:t>
            </a:r>
            <a:r>
              <a:rPr lang="en-US" dirty="0"/>
              <a:t>after an appropriate amount of time</a:t>
            </a:r>
            <a:r>
              <a:rPr lang="en-US" dirty="0" smtClean="0"/>
              <a:t>.</a:t>
            </a:r>
          </a:p>
          <a:p>
            <a:pPr>
              <a:buFont typeface="Courier New" charset="0"/>
              <a:buChar char="o"/>
            </a:pPr>
            <a:r>
              <a:rPr lang="en-US" dirty="0" smtClean="0"/>
              <a:t>Stay emotionally detached from the </a:t>
            </a:r>
            <a:r>
              <a:rPr lang="en-US" dirty="0" smtClean="0"/>
              <a:t>potential </a:t>
            </a:r>
            <a:r>
              <a:rPr lang="en-US" dirty="0" smtClean="0"/>
              <a:t>of your list.  </a:t>
            </a:r>
            <a:endParaRPr lang="en-US" dirty="0"/>
          </a:p>
        </p:txBody>
      </p:sp>
    </p:spTree>
    <p:extLst>
      <p:ext uri="{BB962C8B-B14F-4D97-AF65-F5344CB8AC3E}">
        <p14:creationId xmlns:p14="http://schemas.microsoft.com/office/powerpoint/2010/main" val="148506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fade">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fade">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10588" y="928335"/>
            <a:ext cx="1959009" cy="3275531"/>
            <a:chOff x="2610588" y="928335"/>
            <a:chExt cx="1959009" cy="3275531"/>
          </a:xfrm>
        </p:grpSpPr>
        <p:cxnSp>
          <p:nvCxnSpPr>
            <p:cNvPr id="9" name="Straight Connector 8"/>
            <p:cNvCxnSpPr/>
            <p:nvPr/>
          </p:nvCxnSpPr>
          <p:spPr>
            <a:xfrm>
              <a:off x="4569597" y="1039091"/>
              <a:ext cx="0" cy="3164775"/>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sp>
          <p:nvSpPr>
            <p:cNvPr id="11" name="Text Placeholder 5"/>
            <p:cNvSpPr txBox="1">
              <a:spLocks/>
            </p:cNvSpPr>
            <p:nvPr/>
          </p:nvSpPr>
          <p:spPr>
            <a:xfrm>
              <a:off x="2610588" y="928335"/>
              <a:ext cx="1761256" cy="2598637"/>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b="1" dirty="0">
                  <a:solidFill>
                    <a:srgbClr val="3DA547"/>
                  </a:solidFill>
                </a:rPr>
                <a:t>Who do you know that </a:t>
              </a:r>
              <a:r>
                <a:rPr lang="en-US" sz="1400" b="1" dirty="0" smtClean="0">
                  <a:solidFill>
                    <a:srgbClr val="3DA547"/>
                  </a:solidFill>
                </a:rPr>
                <a:t>enjoys:</a:t>
              </a:r>
              <a:endParaRPr lang="en-US" sz="1400" b="1" dirty="0">
                <a:solidFill>
                  <a:srgbClr val="3DA547"/>
                </a:solidFill>
              </a:endParaRPr>
            </a:p>
            <a:p>
              <a:pPr>
                <a:buFont typeface="Courier New" charset="0"/>
                <a:buChar char="o"/>
              </a:pPr>
              <a:r>
                <a:rPr lang="en-US" sz="1200" dirty="0"/>
                <a:t>Going to the gym regularly</a:t>
              </a:r>
            </a:p>
            <a:p>
              <a:pPr>
                <a:buFont typeface="Courier New" charset="0"/>
                <a:buChar char="o"/>
              </a:pPr>
              <a:r>
                <a:rPr lang="en-US" sz="1200" dirty="0"/>
                <a:t>Playing golf</a:t>
              </a:r>
            </a:p>
            <a:p>
              <a:pPr>
                <a:buFont typeface="Courier New" charset="0"/>
                <a:buChar char="o"/>
              </a:pPr>
              <a:r>
                <a:rPr lang="en-US" sz="1200" dirty="0"/>
                <a:t>Marathons or </a:t>
              </a:r>
              <a:r>
                <a:rPr lang="en-US" sz="1200" dirty="0" smtClean="0"/>
                <a:t>triathlons</a:t>
              </a:r>
              <a:endParaRPr lang="en-US" sz="1200" dirty="0"/>
            </a:p>
            <a:p>
              <a:pPr>
                <a:buFont typeface="Courier New" charset="0"/>
                <a:buChar char="o"/>
              </a:pPr>
              <a:r>
                <a:rPr lang="en-US" sz="1200" dirty="0"/>
                <a:t>Weekend runs</a:t>
              </a:r>
            </a:p>
            <a:p>
              <a:pPr>
                <a:buFont typeface="Courier New" charset="0"/>
                <a:buChar char="o"/>
              </a:pPr>
              <a:r>
                <a:rPr lang="en-US" sz="1200" dirty="0"/>
                <a:t>Hiking</a:t>
              </a:r>
            </a:p>
            <a:p>
              <a:pPr>
                <a:buFont typeface="Courier New" charset="0"/>
                <a:buChar char="o"/>
              </a:pPr>
              <a:r>
                <a:rPr lang="en-US" sz="1200" dirty="0"/>
                <a:t>Biking</a:t>
              </a:r>
            </a:p>
            <a:p>
              <a:pPr>
                <a:buFont typeface="Courier New" charset="0"/>
                <a:buChar char="o"/>
              </a:pPr>
              <a:r>
                <a:rPr lang="en-US" sz="1200" dirty="0"/>
                <a:t>Staying active</a:t>
              </a:r>
            </a:p>
          </p:txBody>
        </p:sp>
      </p:grpSp>
      <p:sp>
        <p:nvSpPr>
          <p:cNvPr id="13" name="Text Placeholder 5"/>
          <p:cNvSpPr txBox="1">
            <a:spLocks/>
          </p:cNvSpPr>
          <p:nvPr/>
        </p:nvSpPr>
        <p:spPr>
          <a:xfrm>
            <a:off x="7032553" y="928336"/>
            <a:ext cx="1945189" cy="3352719"/>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b="1" dirty="0">
                <a:solidFill>
                  <a:srgbClr val="3DA547"/>
                </a:solidFill>
              </a:rPr>
              <a:t>Who do you </a:t>
            </a:r>
            <a:r>
              <a:rPr lang="en-US" sz="1400" b="1" dirty="0" smtClean="0">
                <a:solidFill>
                  <a:srgbClr val="3DA547"/>
                </a:solidFill>
              </a:rPr>
              <a:t/>
            </a:r>
            <a:br>
              <a:rPr lang="en-US" sz="1400" b="1" dirty="0" smtClean="0">
                <a:solidFill>
                  <a:srgbClr val="3DA547"/>
                </a:solidFill>
              </a:rPr>
            </a:br>
            <a:r>
              <a:rPr lang="en-US" sz="1400" b="1" dirty="0" smtClean="0">
                <a:solidFill>
                  <a:srgbClr val="3DA547"/>
                </a:solidFill>
              </a:rPr>
              <a:t>know </a:t>
            </a:r>
            <a:r>
              <a:rPr lang="en-US" sz="1400" b="1" dirty="0">
                <a:solidFill>
                  <a:srgbClr val="3DA547"/>
                </a:solidFill>
              </a:rPr>
              <a:t>that </a:t>
            </a:r>
            <a:r>
              <a:rPr lang="en-US" sz="1400" b="1" dirty="0" smtClean="0">
                <a:solidFill>
                  <a:srgbClr val="3DA547"/>
                </a:solidFill>
              </a:rPr>
              <a:t>is </a:t>
            </a:r>
            <a:r>
              <a:rPr lang="en-US" sz="1400" b="1" dirty="0" smtClean="0">
                <a:solidFill>
                  <a:srgbClr val="3DA547"/>
                </a:solidFill>
              </a:rPr>
              <a:t>business-minded? </a:t>
            </a:r>
            <a:r>
              <a:rPr lang="en-US" sz="1400" b="1" dirty="0" smtClean="0">
                <a:solidFill>
                  <a:srgbClr val="3DA547"/>
                </a:solidFill>
              </a:rPr>
              <a:t>Someone who:</a:t>
            </a:r>
          </a:p>
          <a:p>
            <a:pPr>
              <a:buFont typeface="Courier New" charset="0"/>
              <a:buChar char="o"/>
            </a:pPr>
            <a:r>
              <a:rPr lang="en-US" sz="1200" dirty="0" smtClean="0"/>
              <a:t>Is </a:t>
            </a:r>
            <a:r>
              <a:rPr lang="en-US" sz="1200" dirty="0"/>
              <a:t>l</a:t>
            </a:r>
            <a:r>
              <a:rPr lang="en-US" sz="1200" dirty="0" smtClean="0"/>
              <a:t>ooking </a:t>
            </a:r>
            <a:r>
              <a:rPr lang="en-US" sz="1200" dirty="0"/>
              <a:t>for additional income</a:t>
            </a:r>
          </a:p>
          <a:p>
            <a:pPr>
              <a:buFont typeface="Courier New" charset="0"/>
              <a:buChar char="o"/>
            </a:pPr>
            <a:r>
              <a:rPr lang="en-US" sz="1200" dirty="0" smtClean="0"/>
              <a:t>Owns </a:t>
            </a:r>
            <a:r>
              <a:rPr lang="en-US" sz="1200" dirty="0"/>
              <a:t>their own business</a:t>
            </a:r>
          </a:p>
          <a:p>
            <a:pPr>
              <a:buFont typeface="Courier New" charset="0"/>
              <a:buChar char="o"/>
            </a:pPr>
            <a:r>
              <a:rPr lang="en-US" sz="1200" dirty="0" smtClean="0"/>
              <a:t>Is interested </a:t>
            </a:r>
            <a:r>
              <a:rPr lang="en-US" sz="1200" dirty="0"/>
              <a:t>tax savings</a:t>
            </a:r>
          </a:p>
          <a:p>
            <a:pPr>
              <a:buFont typeface="Courier New" charset="0"/>
              <a:buChar char="o"/>
            </a:pPr>
            <a:r>
              <a:rPr lang="en-US" sz="1200" dirty="0" smtClean="0"/>
              <a:t>Has an </a:t>
            </a:r>
            <a:r>
              <a:rPr lang="en-US" sz="1200" dirty="0"/>
              <a:t>entrepreneurial spirit</a:t>
            </a:r>
          </a:p>
          <a:p>
            <a:pPr>
              <a:buFont typeface="Courier New" charset="0"/>
              <a:buChar char="o"/>
            </a:pPr>
            <a:r>
              <a:rPr lang="en-US" sz="1200" dirty="0" smtClean="0"/>
              <a:t>Enjoys </a:t>
            </a:r>
            <a:r>
              <a:rPr lang="en-US" sz="1200" dirty="0"/>
              <a:t>healthy competition</a:t>
            </a:r>
          </a:p>
          <a:p>
            <a:pPr>
              <a:buFont typeface="Courier New" charset="0"/>
              <a:buChar char="o"/>
            </a:pPr>
            <a:r>
              <a:rPr lang="en-US" sz="1200" dirty="0" smtClean="0"/>
              <a:t>Enjoys </a:t>
            </a:r>
            <a:r>
              <a:rPr lang="en-US" sz="1200" dirty="0"/>
              <a:t>building teams</a:t>
            </a:r>
          </a:p>
        </p:txBody>
      </p:sp>
      <p:grpSp>
        <p:nvGrpSpPr>
          <p:cNvPr id="5" name="Group 4"/>
          <p:cNvGrpSpPr/>
          <p:nvPr/>
        </p:nvGrpSpPr>
        <p:grpSpPr>
          <a:xfrm>
            <a:off x="4749688" y="928335"/>
            <a:ext cx="2093240" cy="3275531"/>
            <a:chOff x="4749688" y="928335"/>
            <a:chExt cx="2093240" cy="3275531"/>
          </a:xfrm>
        </p:grpSpPr>
        <p:sp>
          <p:nvSpPr>
            <p:cNvPr id="12" name="Text Placeholder 5"/>
            <p:cNvSpPr txBox="1">
              <a:spLocks/>
            </p:cNvSpPr>
            <p:nvPr/>
          </p:nvSpPr>
          <p:spPr>
            <a:xfrm>
              <a:off x="4749688" y="928335"/>
              <a:ext cx="1932521" cy="3275531"/>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b="1" dirty="0">
                  <a:solidFill>
                    <a:srgbClr val="3DA547"/>
                  </a:solidFill>
                </a:rPr>
                <a:t>Think about your family, </a:t>
              </a:r>
              <a:r>
                <a:rPr lang="en-US" sz="1400" b="1" dirty="0" smtClean="0">
                  <a:solidFill>
                    <a:srgbClr val="3DA547"/>
                  </a:solidFill>
                </a:rPr>
                <a:t>friends, and </a:t>
              </a:r>
              <a:r>
                <a:rPr lang="en-US" sz="1400" b="1" dirty="0">
                  <a:solidFill>
                    <a:srgbClr val="3DA547"/>
                  </a:solidFill>
                </a:rPr>
                <a:t>coworkers </a:t>
              </a:r>
              <a:r>
                <a:rPr lang="en-US" sz="1400" b="1" dirty="0" smtClean="0">
                  <a:solidFill>
                    <a:srgbClr val="3DA547"/>
                  </a:solidFill>
                </a:rPr>
                <a:t>who:</a:t>
              </a:r>
            </a:p>
            <a:p>
              <a:pPr>
                <a:buFont typeface="Courier New" charset="0"/>
                <a:buChar char="o"/>
              </a:pPr>
              <a:r>
                <a:rPr lang="en-US" sz="1200" dirty="0"/>
                <a:t>Are </a:t>
              </a:r>
              <a:r>
                <a:rPr lang="en-US" sz="1200" dirty="0" smtClean="0"/>
                <a:t>moms </a:t>
              </a:r>
              <a:r>
                <a:rPr lang="en-US" sz="1200" dirty="0"/>
                <a:t>and </a:t>
              </a:r>
              <a:r>
                <a:rPr lang="en-US" sz="1200" dirty="0" smtClean="0"/>
                <a:t>dads</a:t>
              </a:r>
              <a:endParaRPr lang="en-US" sz="1200" dirty="0"/>
            </a:p>
            <a:p>
              <a:pPr>
                <a:buFont typeface="Courier New" charset="0"/>
                <a:buChar char="o"/>
              </a:pPr>
              <a:r>
                <a:rPr lang="en-US" sz="1200" dirty="0"/>
                <a:t>Are </a:t>
              </a:r>
              <a:r>
                <a:rPr lang="en-US" sz="1200" dirty="0" smtClean="0"/>
                <a:t>middle-aged</a:t>
              </a:r>
              <a:endParaRPr lang="en-US" sz="1200" dirty="0"/>
            </a:p>
            <a:p>
              <a:pPr>
                <a:buFont typeface="Courier New" charset="0"/>
                <a:buChar char="o"/>
              </a:pPr>
              <a:r>
                <a:rPr lang="en-US" sz="1200" dirty="0"/>
                <a:t>Have families with two working parents</a:t>
              </a:r>
            </a:p>
            <a:p>
              <a:pPr>
                <a:buFont typeface="Courier New" charset="0"/>
                <a:buChar char="o"/>
              </a:pPr>
              <a:r>
                <a:rPr lang="en-US" sz="1200" dirty="0"/>
                <a:t>Have hectic and stressful schedules</a:t>
              </a:r>
            </a:p>
            <a:p>
              <a:pPr>
                <a:buFont typeface="Courier New" charset="0"/>
                <a:buChar char="o"/>
              </a:pPr>
              <a:r>
                <a:rPr lang="en-US" sz="1200" dirty="0"/>
                <a:t>Have health or financial struggles</a:t>
              </a:r>
            </a:p>
            <a:p>
              <a:pPr>
                <a:buFont typeface="Courier New" charset="0"/>
                <a:buChar char="o"/>
              </a:pPr>
              <a:r>
                <a:rPr lang="en-US" sz="1200" dirty="0"/>
                <a:t>Are concerned about their retirement</a:t>
              </a:r>
            </a:p>
            <a:p>
              <a:pPr>
                <a:buFont typeface="Courier New" charset="0"/>
                <a:buChar char="o"/>
              </a:pPr>
              <a:r>
                <a:rPr lang="en-US" sz="1200" dirty="0"/>
                <a:t>Enjoy traveling</a:t>
              </a:r>
            </a:p>
          </p:txBody>
        </p:sp>
        <p:cxnSp>
          <p:nvCxnSpPr>
            <p:cNvPr id="23" name="Straight Connector 22"/>
            <p:cNvCxnSpPr/>
            <p:nvPr/>
          </p:nvCxnSpPr>
          <p:spPr>
            <a:xfrm>
              <a:off x="6842928" y="1039091"/>
              <a:ext cx="0" cy="3164775"/>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grpSp>
        <p:nvGrpSpPr>
          <p:cNvPr id="2" name="Group 1"/>
          <p:cNvGrpSpPr/>
          <p:nvPr/>
        </p:nvGrpSpPr>
        <p:grpSpPr>
          <a:xfrm>
            <a:off x="316932" y="928336"/>
            <a:ext cx="2051994" cy="3352720"/>
            <a:chOff x="316932" y="928336"/>
            <a:chExt cx="2051994" cy="3352720"/>
          </a:xfrm>
        </p:grpSpPr>
        <p:sp>
          <p:nvSpPr>
            <p:cNvPr id="4" name="Text Placeholder 5"/>
            <p:cNvSpPr txBox="1">
              <a:spLocks/>
            </p:cNvSpPr>
            <p:nvPr/>
          </p:nvSpPr>
          <p:spPr>
            <a:xfrm>
              <a:off x="316932" y="928336"/>
              <a:ext cx="1901746" cy="335272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b="1" dirty="0">
                  <a:solidFill>
                    <a:srgbClr val="3DA547"/>
                  </a:solidFill>
                </a:rPr>
                <a:t>Who do you know that is interested </a:t>
              </a:r>
              <a:r>
                <a:rPr lang="en-US" sz="1400" b="1" dirty="0" smtClean="0">
                  <a:solidFill>
                    <a:srgbClr val="3DA547"/>
                  </a:solidFill>
                </a:rPr>
                <a:t>in ANTI-AGING? Someone who:</a:t>
              </a:r>
              <a:endParaRPr lang="en-US" sz="1400" b="1" dirty="0">
                <a:solidFill>
                  <a:srgbClr val="3DA547"/>
                </a:solidFill>
              </a:endParaRPr>
            </a:p>
            <a:p>
              <a:pPr>
                <a:buFont typeface="Courier New" charset="0"/>
                <a:buChar char="o"/>
              </a:pPr>
              <a:r>
                <a:rPr lang="en-US" sz="1200" dirty="0" smtClean="0"/>
                <a:t>Wants to look </a:t>
              </a:r>
              <a:r>
                <a:rPr lang="en-US" sz="1200" dirty="0"/>
                <a:t>younger</a:t>
              </a:r>
            </a:p>
            <a:p>
              <a:pPr>
                <a:buFont typeface="Courier New" charset="0"/>
                <a:buChar char="o"/>
              </a:pPr>
              <a:r>
                <a:rPr lang="en-US" sz="1200" dirty="0" smtClean="0"/>
                <a:t>Wants </a:t>
              </a:r>
              <a:r>
                <a:rPr lang="en-US" sz="1200" dirty="0"/>
                <a:t>to have more energy</a:t>
              </a:r>
            </a:p>
            <a:p>
              <a:pPr>
                <a:buFont typeface="Courier New" charset="0"/>
                <a:buChar char="o"/>
              </a:pPr>
              <a:r>
                <a:rPr lang="en-US" sz="1200" dirty="0" smtClean="0"/>
                <a:t>Wants to sleep </a:t>
              </a:r>
              <a:r>
                <a:rPr lang="en-US" sz="1200" dirty="0"/>
                <a:t>better</a:t>
              </a:r>
            </a:p>
            <a:p>
              <a:pPr>
                <a:buFont typeface="Courier New" charset="0"/>
                <a:buChar char="o"/>
              </a:pPr>
              <a:r>
                <a:rPr lang="en-US" sz="1200" dirty="0" smtClean="0"/>
                <a:t>Follows </a:t>
              </a:r>
              <a:r>
                <a:rPr lang="en-US" sz="1200" dirty="0"/>
                <a:t>current health trends</a:t>
              </a:r>
            </a:p>
            <a:p>
              <a:pPr>
                <a:buFont typeface="Courier New" charset="0"/>
                <a:buChar char="o"/>
              </a:pPr>
              <a:r>
                <a:rPr lang="en-US" sz="1200" dirty="0" smtClean="0"/>
                <a:t>Takes </a:t>
              </a:r>
              <a:r>
                <a:rPr lang="en-US" sz="1200" dirty="0"/>
                <a:t>care of their </a:t>
              </a:r>
              <a:r>
                <a:rPr lang="en-US" sz="1200" dirty="0" smtClean="0"/>
                <a:t>mind </a:t>
              </a:r>
              <a:r>
                <a:rPr lang="en-US" sz="1200" dirty="0"/>
                <a:t>and </a:t>
              </a:r>
              <a:r>
                <a:rPr lang="en-US" sz="1200" dirty="0" smtClean="0"/>
                <a:t>body</a:t>
              </a:r>
              <a:endParaRPr lang="en-US" sz="1200" dirty="0"/>
            </a:p>
            <a:p>
              <a:pPr>
                <a:buFont typeface="Courier New" charset="0"/>
                <a:buChar char="o"/>
              </a:pPr>
              <a:r>
                <a:rPr lang="en-US" sz="1200" dirty="0" smtClean="0"/>
                <a:t>Takes supplements and vitamins</a:t>
              </a:r>
              <a:endParaRPr lang="en-US" sz="1200" dirty="0"/>
            </a:p>
          </p:txBody>
        </p:sp>
        <p:cxnSp>
          <p:nvCxnSpPr>
            <p:cNvPr id="25" name="Straight Connector 24"/>
            <p:cNvCxnSpPr/>
            <p:nvPr/>
          </p:nvCxnSpPr>
          <p:spPr>
            <a:xfrm>
              <a:off x="2368926" y="1039091"/>
              <a:ext cx="0" cy="3164775"/>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640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wdUpDiag">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8" name="Title 1"/>
          <p:cNvSpPr txBox="1">
            <a:spLocks/>
          </p:cNvSpPr>
          <p:nvPr/>
        </p:nvSpPr>
        <p:spPr>
          <a:xfrm>
            <a:off x="2516505" y="1466602"/>
            <a:ext cx="3380659" cy="715278"/>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4400" b="1" dirty="0" smtClean="0">
                <a:solidFill>
                  <a:srgbClr val="3DA547"/>
                </a:solidFill>
                <a:ea typeface="Helvetica" charset="0"/>
              </a:rPr>
              <a:t>Exercise</a:t>
            </a:r>
            <a:endParaRPr lang="en-US" sz="4400" b="1" dirty="0">
              <a:solidFill>
                <a:srgbClr val="3DA547"/>
              </a:solidFill>
              <a:ea typeface="Helvetica" charset="0"/>
            </a:endParaRPr>
          </a:p>
        </p:txBody>
      </p:sp>
      <p:sp>
        <p:nvSpPr>
          <p:cNvPr id="9" name="Content Placeholder 2"/>
          <p:cNvSpPr txBox="1">
            <a:spLocks/>
          </p:cNvSpPr>
          <p:nvPr/>
        </p:nvSpPr>
        <p:spPr>
          <a:xfrm>
            <a:off x="2544005" y="2438872"/>
            <a:ext cx="4083490" cy="1481775"/>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Take </a:t>
            </a:r>
            <a:r>
              <a:rPr lang="en-US" dirty="0" smtClean="0"/>
              <a:t>five </a:t>
            </a:r>
            <a:r>
              <a:rPr lang="en-US" dirty="0"/>
              <a:t>minutes to write down as many names as you can think of from the memory jogger. Turn to the person sitting next to you, share three names and why you wrote them down.</a:t>
            </a:r>
          </a:p>
        </p:txBody>
      </p:sp>
      <p:cxnSp>
        <p:nvCxnSpPr>
          <p:cNvPr id="10" name="Straight Connector 9"/>
          <p:cNvCxnSpPr/>
          <p:nvPr/>
        </p:nvCxnSpPr>
        <p:spPr>
          <a:xfrm>
            <a:off x="2647076" y="2286313"/>
            <a:ext cx="3861666" cy="0"/>
          </a:xfrm>
          <a:prstGeom prst="line">
            <a:avLst/>
          </a:prstGeom>
          <a:ln w="19050">
            <a:solidFill>
              <a:srgbClr val="3DA54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354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75000"/>
            </a:schemeClr>
          </a:fgClr>
          <a:bgClr>
            <a:srgbClr val="176AC8"/>
          </a:bgClr>
        </a:pattFill>
        <a:effectLst/>
      </p:bgPr>
    </p:bg>
    <p:spTree>
      <p:nvGrpSpPr>
        <p:cNvPr id="1" name=""/>
        <p:cNvGrpSpPr/>
        <p:nvPr/>
      </p:nvGrpSpPr>
      <p:grpSpPr>
        <a:xfrm>
          <a:off x="0" y="0"/>
          <a:ext cx="0" cy="0"/>
          <a:chOff x="0" y="0"/>
          <a:chExt cx="0" cy="0"/>
        </a:xfrm>
      </p:grpSpPr>
      <p:sp>
        <p:nvSpPr>
          <p:cNvPr id="4" name="Title 1"/>
          <p:cNvSpPr txBox="1">
            <a:spLocks/>
          </p:cNvSpPr>
          <p:nvPr/>
        </p:nvSpPr>
        <p:spPr>
          <a:xfrm>
            <a:off x="2093552" y="1058590"/>
            <a:ext cx="4681945" cy="1017719"/>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2400" spc="600" dirty="0" smtClean="0">
                <a:latin typeface="Helvetica Light" charset="0"/>
                <a:ea typeface="Helvetica Light" charset="0"/>
                <a:cs typeface="Helvetica Light" charset="0"/>
              </a:rPr>
              <a:t>STEP FIVE</a:t>
            </a:r>
          </a:p>
          <a:p>
            <a:r>
              <a:rPr lang="en-US" sz="4400" b="1" dirty="0" smtClean="0">
                <a:ea typeface="Helvetica" charset="0"/>
              </a:rPr>
              <a:t>Contact &amp; Invite</a:t>
            </a:r>
            <a:endParaRPr lang="en-US" sz="4400" b="1" dirty="0">
              <a:ea typeface="Helvetica" charset="0"/>
            </a:endParaRPr>
          </a:p>
        </p:txBody>
      </p:sp>
      <p:sp>
        <p:nvSpPr>
          <p:cNvPr id="5" name="Content Placeholder 2"/>
          <p:cNvSpPr txBox="1">
            <a:spLocks/>
          </p:cNvSpPr>
          <p:nvPr/>
        </p:nvSpPr>
        <p:spPr>
          <a:xfrm>
            <a:off x="2093552" y="2386998"/>
            <a:ext cx="4963827" cy="1710617"/>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500" dirty="0">
                <a:solidFill>
                  <a:schemeClr val="bg1"/>
                </a:solidFill>
              </a:rPr>
              <a:t>Using your prospective team list, you’ll begin contacting and inviting others to learn more about ASEA products and opportunity. For many people, this is the most difficult step in the process. However, with the help of your sponsor, and by following these guidelines, you’ll soon be very effective at inviting others to enjoy what you have with ASEA. </a:t>
            </a:r>
          </a:p>
        </p:txBody>
      </p:sp>
      <p:cxnSp>
        <p:nvCxnSpPr>
          <p:cNvPr id="6" name="Straight Connector 5"/>
          <p:cNvCxnSpPr/>
          <p:nvPr/>
        </p:nvCxnSpPr>
        <p:spPr>
          <a:xfrm>
            <a:off x="2196622" y="2234441"/>
            <a:ext cx="4778255"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941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10588" y="928335"/>
            <a:ext cx="1959009" cy="3275531"/>
            <a:chOff x="2610588" y="928335"/>
            <a:chExt cx="1959009" cy="3275531"/>
          </a:xfrm>
        </p:grpSpPr>
        <p:cxnSp>
          <p:nvCxnSpPr>
            <p:cNvPr id="9" name="Straight Connector 8"/>
            <p:cNvCxnSpPr/>
            <p:nvPr/>
          </p:nvCxnSpPr>
          <p:spPr>
            <a:xfrm>
              <a:off x="4569597" y="1039091"/>
              <a:ext cx="0" cy="3164775"/>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sp>
          <p:nvSpPr>
            <p:cNvPr id="11" name="Text Placeholder 5"/>
            <p:cNvSpPr txBox="1">
              <a:spLocks/>
            </p:cNvSpPr>
            <p:nvPr/>
          </p:nvSpPr>
          <p:spPr>
            <a:xfrm>
              <a:off x="2610588" y="928335"/>
              <a:ext cx="1761256" cy="2598637"/>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b="1" dirty="0" smtClean="0">
                  <a:solidFill>
                    <a:srgbClr val="3DA547"/>
                  </a:solidFill>
                </a:rPr>
                <a:t>Parents and Families:</a:t>
              </a:r>
              <a:endParaRPr lang="en-US" sz="1400" b="1" dirty="0">
                <a:solidFill>
                  <a:srgbClr val="3DA547"/>
                </a:solidFill>
              </a:endParaRPr>
            </a:p>
            <a:p>
              <a:pPr>
                <a:buFont typeface="Courier New" charset="0"/>
                <a:buChar char="o"/>
              </a:pPr>
              <a:r>
                <a:rPr lang="en-US" sz="1200" dirty="0" smtClean="0"/>
                <a:t>Moms influence 85% of all household purchases.</a:t>
              </a:r>
            </a:p>
            <a:p>
              <a:pPr>
                <a:buFont typeface="Courier New" charset="0"/>
                <a:buChar char="o"/>
              </a:pPr>
              <a:r>
                <a:rPr lang="en-US" sz="1200" dirty="0" smtClean="0"/>
                <a:t>Moms spend $2.1 </a:t>
              </a:r>
              <a:r>
                <a:rPr lang="en-US" sz="1200" dirty="0" smtClean="0"/>
                <a:t>trillion each </a:t>
              </a:r>
              <a:r>
                <a:rPr lang="en-US" sz="1200" dirty="0" smtClean="0"/>
                <a:t>year.</a:t>
              </a:r>
            </a:p>
            <a:p>
              <a:pPr>
                <a:buFont typeface="Courier New" charset="0"/>
                <a:buChar char="o"/>
              </a:pPr>
              <a:r>
                <a:rPr lang="en-US" sz="1200" dirty="0" smtClean="0"/>
                <a:t>55% of mothers say they rely on recommendations when making a purchase. </a:t>
              </a:r>
              <a:endParaRPr lang="en-US" sz="1200" dirty="0"/>
            </a:p>
          </p:txBody>
        </p:sp>
      </p:grpSp>
      <p:sp>
        <p:nvSpPr>
          <p:cNvPr id="13" name="Text Placeholder 5"/>
          <p:cNvSpPr txBox="1">
            <a:spLocks/>
          </p:cNvSpPr>
          <p:nvPr/>
        </p:nvSpPr>
        <p:spPr>
          <a:xfrm>
            <a:off x="7032553" y="928336"/>
            <a:ext cx="1945189" cy="3352719"/>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b="1" dirty="0" smtClean="0">
                <a:solidFill>
                  <a:srgbClr val="3DA547"/>
                </a:solidFill>
              </a:rPr>
              <a:t>Health Minded:</a:t>
            </a:r>
          </a:p>
          <a:p>
            <a:pPr>
              <a:buFont typeface="Courier New" charset="0"/>
              <a:buChar char="o"/>
            </a:pPr>
            <a:r>
              <a:rPr lang="en-US" sz="1200" dirty="0" smtClean="0"/>
              <a:t>The global health and wellness market is staggering – over $800 </a:t>
            </a:r>
            <a:r>
              <a:rPr lang="en-US" sz="1200" dirty="0" smtClean="0"/>
              <a:t>billion, </a:t>
            </a:r>
            <a:r>
              <a:rPr lang="en-US" sz="1200" dirty="0" smtClean="0"/>
              <a:t>soon to be $1 </a:t>
            </a:r>
            <a:r>
              <a:rPr lang="en-US" sz="1200" dirty="0" smtClean="0"/>
              <a:t>trillion. </a:t>
            </a:r>
            <a:endParaRPr lang="en-US" sz="1200" dirty="0" smtClean="0"/>
          </a:p>
          <a:p>
            <a:pPr>
              <a:buFont typeface="Courier New" charset="0"/>
              <a:buChar char="o"/>
            </a:pPr>
            <a:r>
              <a:rPr lang="en-US" sz="1200" dirty="0" smtClean="0"/>
              <a:t>Americans spend $70 billion a year on vitamins alone. </a:t>
            </a:r>
          </a:p>
          <a:p>
            <a:pPr>
              <a:buFont typeface="Courier New" charset="0"/>
              <a:buChar char="o"/>
            </a:pPr>
            <a:r>
              <a:rPr lang="en-US" sz="1200" dirty="0" smtClean="0"/>
              <a:t>Many </a:t>
            </a:r>
            <a:r>
              <a:rPr lang="en-US" sz="1200" dirty="0" smtClean="0"/>
              <a:t>economists </a:t>
            </a:r>
            <a:r>
              <a:rPr lang="en-US" sz="1200" dirty="0" smtClean="0"/>
              <a:t>consider the health and wellness industry to be </a:t>
            </a:r>
            <a:r>
              <a:rPr lang="en-US" sz="1200" dirty="0" smtClean="0"/>
              <a:t>recession-proof</a:t>
            </a:r>
            <a:r>
              <a:rPr lang="en-US" sz="1200" dirty="0" smtClean="0"/>
              <a:t>.</a:t>
            </a:r>
            <a:endParaRPr lang="en-US" sz="1200" dirty="0"/>
          </a:p>
        </p:txBody>
      </p:sp>
      <p:grpSp>
        <p:nvGrpSpPr>
          <p:cNvPr id="5" name="Group 4"/>
          <p:cNvGrpSpPr/>
          <p:nvPr/>
        </p:nvGrpSpPr>
        <p:grpSpPr>
          <a:xfrm>
            <a:off x="4749688" y="928335"/>
            <a:ext cx="2093240" cy="3275531"/>
            <a:chOff x="4749688" y="928335"/>
            <a:chExt cx="2093240" cy="3275531"/>
          </a:xfrm>
        </p:grpSpPr>
        <p:sp>
          <p:nvSpPr>
            <p:cNvPr id="12" name="Text Placeholder 5"/>
            <p:cNvSpPr txBox="1">
              <a:spLocks/>
            </p:cNvSpPr>
            <p:nvPr/>
          </p:nvSpPr>
          <p:spPr>
            <a:xfrm>
              <a:off x="4749688" y="928335"/>
              <a:ext cx="1932521" cy="3275531"/>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b="1" dirty="0" smtClean="0">
                  <a:solidFill>
                    <a:srgbClr val="3DA547"/>
                  </a:solidFill>
                </a:rPr>
                <a:t>Athletes:</a:t>
              </a:r>
            </a:p>
            <a:p>
              <a:pPr>
                <a:buFont typeface="Courier New" charset="0"/>
                <a:buChar char="o"/>
              </a:pPr>
              <a:r>
                <a:rPr lang="en-US" sz="1200" dirty="0" smtClean="0"/>
                <a:t>Endurance sports (cycling, triathlon, marathon) are one of the fastest-growing sports segments, with 53% growth over the last 15 years.</a:t>
              </a:r>
            </a:p>
            <a:p>
              <a:pPr>
                <a:buFont typeface="Courier New" charset="0"/>
                <a:buChar char="o"/>
              </a:pPr>
              <a:r>
                <a:rPr lang="en-US" sz="1200" dirty="0" smtClean="0"/>
                <a:t>The market of sports supplement sales exceeds $1.9 </a:t>
              </a:r>
              <a:r>
                <a:rPr lang="en-US" sz="1200" dirty="0" smtClean="0"/>
                <a:t>billion each </a:t>
              </a:r>
              <a:r>
                <a:rPr lang="en-US" sz="1200" dirty="0" smtClean="0"/>
                <a:t>year.  </a:t>
              </a:r>
              <a:endParaRPr lang="en-US" sz="1200" dirty="0"/>
            </a:p>
          </p:txBody>
        </p:sp>
        <p:cxnSp>
          <p:nvCxnSpPr>
            <p:cNvPr id="23" name="Straight Connector 22"/>
            <p:cNvCxnSpPr/>
            <p:nvPr/>
          </p:nvCxnSpPr>
          <p:spPr>
            <a:xfrm>
              <a:off x="6842928" y="1039091"/>
              <a:ext cx="0" cy="3164775"/>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grpSp>
        <p:nvGrpSpPr>
          <p:cNvPr id="2" name="Group 1"/>
          <p:cNvGrpSpPr/>
          <p:nvPr/>
        </p:nvGrpSpPr>
        <p:grpSpPr>
          <a:xfrm>
            <a:off x="316932" y="928336"/>
            <a:ext cx="2051994" cy="3352720"/>
            <a:chOff x="316932" y="928336"/>
            <a:chExt cx="2051994" cy="3352720"/>
          </a:xfrm>
        </p:grpSpPr>
        <p:sp>
          <p:nvSpPr>
            <p:cNvPr id="4" name="Text Placeholder 5"/>
            <p:cNvSpPr txBox="1">
              <a:spLocks/>
            </p:cNvSpPr>
            <p:nvPr/>
          </p:nvSpPr>
          <p:spPr>
            <a:xfrm>
              <a:off x="316932" y="928336"/>
              <a:ext cx="1901746" cy="335272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b="1" dirty="0" smtClean="0">
                  <a:solidFill>
                    <a:srgbClr val="3DA547"/>
                  </a:solidFill>
                </a:rPr>
                <a:t>Interested in Anti-Aging:</a:t>
              </a:r>
              <a:endParaRPr lang="en-US" sz="1400" b="1" dirty="0">
                <a:solidFill>
                  <a:srgbClr val="3DA547"/>
                </a:solidFill>
              </a:endParaRPr>
            </a:p>
            <a:p>
              <a:pPr>
                <a:buFont typeface="Courier New" charset="0"/>
                <a:buChar char="o"/>
              </a:pPr>
              <a:r>
                <a:rPr lang="en-US" sz="1200" dirty="0" smtClean="0"/>
                <a:t>In the United States, someone turns 50 every seven seconds.</a:t>
              </a:r>
            </a:p>
            <a:p>
              <a:pPr>
                <a:buFont typeface="Courier New" charset="0"/>
                <a:buChar char="o"/>
              </a:pPr>
              <a:r>
                <a:rPr lang="en-US" sz="1200" dirty="0" smtClean="0"/>
                <a:t>People 50 and older spend a lot of money – about $3 </a:t>
              </a:r>
              <a:r>
                <a:rPr lang="en-US" sz="1200" dirty="0" smtClean="0"/>
                <a:t>trillion. </a:t>
              </a:r>
              <a:endParaRPr lang="en-US" sz="1200" dirty="0" smtClean="0"/>
            </a:p>
            <a:p>
              <a:pPr>
                <a:buFont typeface="Courier New" charset="0"/>
                <a:buChar char="o"/>
              </a:pPr>
              <a:r>
                <a:rPr lang="en-US" sz="1200" dirty="0" smtClean="0"/>
                <a:t>Baby boomers in the United States spend $230 </a:t>
              </a:r>
              <a:r>
                <a:rPr lang="en-US" sz="1200" dirty="0" smtClean="0"/>
                <a:t>billion every </a:t>
              </a:r>
              <a:r>
                <a:rPr lang="en-US" sz="1200" dirty="0" smtClean="0"/>
                <a:t>year on consumable goods; that’s 55% of all the consumer goods sold.</a:t>
              </a:r>
              <a:endParaRPr lang="en-US" sz="1200" dirty="0"/>
            </a:p>
          </p:txBody>
        </p:sp>
        <p:cxnSp>
          <p:nvCxnSpPr>
            <p:cNvPr id="25" name="Straight Connector 24"/>
            <p:cNvCxnSpPr/>
            <p:nvPr/>
          </p:nvCxnSpPr>
          <p:spPr>
            <a:xfrm>
              <a:off x="2368926" y="1039091"/>
              <a:ext cx="0" cy="3164775"/>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sp>
        <p:nvSpPr>
          <p:cNvPr id="14" name="Title 1"/>
          <p:cNvSpPr txBox="1">
            <a:spLocks/>
          </p:cNvSpPr>
          <p:nvPr/>
        </p:nvSpPr>
        <p:spPr>
          <a:xfrm>
            <a:off x="316932" y="71086"/>
            <a:ext cx="7640415" cy="8572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000" b="0" i="0" kern="1200" spc="300" baseline="0">
                <a:solidFill>
                  <a:srgbClr val="176AC8"/>
                </a:solidFill>
                <a:latin typeface="Helvetica Light" charset="0"/>
                <a:ea typeface="Helvetica Light" charset="0"/>
                <a:cs typeface="Helvetica Light" charset="0"/>
              </a:defRPr>
            </a:lvl1pPr>
          </a:lstStyle>
          <a:p>
            <a:pPr algn="l"/>
            <a:r>
              <a:rPr lang="en-US" sz="3400" b="1" spc="0" dirty="0" smtClean="0"/>
              <a:t>Did You Know?</a:t>
            </a:r>
            <a:endParaRPr lang="en-US" sz="3400" b="1" spc="0" dirty="0"/>
          </a:p>
        </p:txBody>
      </p:sp>
    </p:spTree>
    <p:extLst>
      <p:ext uri="{BB962C8B-B14F-4D97-AF65-F5344CB8AC3E}">
        <p14:creationId xmlns:p14="http://schemas.microsoft.com/office/powerpoint/2010/main" val="6064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Placeholder 5"/>
          <p:cNvSpPr>
            <a:spLocks noGrp="1"/>
          </p:cNvSpPr>
          <p:nvPr>
            <p:ph type="body" sz="quarter" idx="14"/>
          </p:nvPr>
        </p:nvSpPr>
        <p:spPr>
          <a:xfrm>
            <a:off x="694706" y="2949348"/>
            <a:ext cx="1552709" cy="1064904"/>
          </a:xfrm>
        </p:spPr>
        <p:txBody>
          <a:bodyPr/>
          <a:lstStyle/>
          <a:p>
            <a:r>
              <a:rPr lang="en-US" b="1" dirty="0" smtClean="0">
                <a:solidFill>
                  <a:srgbClr val="3DA547"/>
                </a:solidFill>
              </a:rPr>
              <a:t>Ask Questions</a:t>
            </a:r>
            <a:endParaRPr lang="en-US" sz="1200" dirty="0"/>
          </a:p>
        </p:txBody>
      </p:sp>
      <p:sp>
        <p:nvSpPr>
          <p:cNvPr id="26" name="Text Placeholder 6"/>
          <p:cNvSpPr>
            <a:spLocks noGrp="1"/>
          </p:cNvSpPr>
          <p:nvPr>
            <p:ph type="body" sz="quarter" idx="15"/>
          </p:nvPr>
        </p:nvSpPr>
        <p:spPr>
          <a:xfrm>
            <a:off x="2714895" y="2949348"/>
            <a:ext cx="1245526" cy="914400"/>
          </a:xfrm>
        </p:spPr>
        <p:txBody>
          <a:bodyPr/>
          <a:lstStyle/>
          <a:p>
            <a:r>
              <a:rPr lang="en-US" b="1" dirty="0" smtClean="0">
                <a:solidFill>
                  <a:srgbClr val="3DA547"/>
                </a:solidFill>
              </a:rPr>
              <a:t>Listen</a:t>
            </a:r>
            <a:endParaRPr lang="en-US" sz="1200" dirty="0"/>
          </a:p>
        </p:txBody>
      </p:sp>
      <p:sp>
        <p:nvSpPr>
          <p:cNvPr id="27" name="Text Placeholder 7"/>
          <p:cNvSpPr>
            <a:spLocks noGrp="1"/>
          </p:cNvSpPr>
          <p:nvPr>
            <p:ph type="body" sz="quarter" idx="16"/>
          </p:nvPr>
        </p:nvSpPr>
        <p:spPr>
          <a:xfrm>
            <a:off x="4364532" y="2949348"/>
            <a:ext cx="1298597" cy="914400"/>
          </a:xfrm>
        </p:spPr>
        <p:txBody>
          <a:bodyPr/>
          <a:lstStyle/>
          <a:p>
            <a:r>
              <a:rPr lang="en-US" b="1" dirty="0" smtClean="0">
                <a:solidFill>
                  <a:srgbClr val="3DA547"/>
                </a:solidFill>
              </a:rPr>
              <a:t>Pique Interest </a:t>
            </a:r>
            <a:r>
              <a:rPr lang="en-US" sz="1200" b="1" dirty="0" smtClean="0">
                <a:solidFill>
                  <a:srgbClr val="3DA547"/>
                </a:solidFill>
              </a:rPr>
              <a:t>(not a presentation)</a:t>
            </a:r>
            <a:endParaRPr lang="en-US" sz="1000" dirty="0"/>
          </a:p>
          <a:p>
            <a:endParaRPr lang="en-US" dirty="0"/>
          </a:p>
        </p:txBody>
      </p:sp>
      <p:sp>
        <p:nvSpPr>
          <p:cNvPr id="28" name="Text Placeholder 9"/>
          <p:cNvSpPr>
            <a:spLocks noGrp="1"/>
          </p:cNvSpPr>
          <p:nvPr>
            <p:ph type="body" sz="quarter" idx="18"/>
          </p:nvPr>
        </p:nvSpPr>
        <p:spPr>
          <a:xfrm>
            <a:off x="6024880" y="2965532"/>
            <a:ext cx="1927673" cy="914400"/>
          </a:xfrm>
        </p:spPr>
        <p:txBody>
          <a:bodyPr/>
          <a:lstStyle/>
          <a:p>
            <a:r>
              <a:rPr lang="en-US" b="1" dirty="0" smtClean="0">
                <a:solidFill>
                  <a:srgbClr val="3DA547"/>
                </a:solidFill>
              </a:rPr>
              <a:t>Practice</a:t>
            </a:r>
          </a:p>
          <a:p>
            <a:r>
              <a:rPr lang="en-US" b="1" dirty="0" smtClean="0">
                <a:solidFill>
                  <a:srgbClr val="3DA547"/>
                </a:solidFill>
              </a:rPr>
              <a:t>Practice</a:t>
            </a:r>
          </a:p>
          <a:p>
            <a:r>
              <a:rPr lang="en-US" b="1" dirty="0" smtClean="0">
                <a:solidFill>
                  <a:srgbClr val="3DA547"/>
                </a:solidFill>
              </a:rPr>
              <a:t>Practice</a:t>
            </a:r>
            <a:endParaRPr lang="en-US" dirty="0"/>
          </a:p>
        </p:txBody>
      </p:sp>
      <p:cxnSp>
        <p:nvCxnSpPr>
          <p:cNvPr id="33" name="Straight Connector 32"/>
          <p:cNvCxnSpPr/>
          <p:nvPr/>
        </p:nvCxnSpPr>
        <p:spPr>
          <a:xfrm>
            <a:off x="2475799" y="3028208"/>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4136147" y="3028208"/>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815713" y="3028208"/>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sp>
        <p:nvSpPr>
          <p:cNvPr id="19" name="Title 1"/>
          <p:cNvSpPr>
            <a:spLocks noGrp="1"/>
          </p:cNvSpPr>
          <p:nvPr>
            <p:ph type="title"/>
          </p:nvPr>
        </p:nvSpPr>
        <p:spPr>
          <a:xfrm>
            <a:off x="1204617" y="1115444"/>
            <a:ext cx="6621222" cy="1366498"/>
          </a:xfrm>
        </p:spPr>
        <p:txBody>
          <a:bodyPr>
            <a:normAutofit/>
          </a:bodyPr>
          <a:lstStyle/>
          <a:p>
            <a:pPr algn="l"/>
            <a:r>
              <a:rPr lang="en-US" sz="3800" b="1" spc="0" dirty="0" smtClean="0"/>
              <a:t>SIFTING AND SORTING</a:t>
            </a:r>
            <a:r>
              <a:rPr lang="en-US" b="1" dirty="0" smtClean="0"/>
              <a:t/>
            </a:r>
            <a:br>
              <a:rPr lang="en-US" b="1" dirty="0" smtClean="0"/>
            </a:br>
            <a:r>
              <a:rPr lang="en-US" sz="1200" spc="0" dirty="0">
                <a:solidFill>
                  <a:srgbClr val="6C6C6C"/>
                </a:solidFill>
                <a:ea typeface="ＭＳ Ｐゴシック"/>
              </a:rPr>
              <a:t> </a:t>
            </a:r>
            <a:endParaRPr lang="en-US" sz="1800" spc="0" dirty="0" smtClean="0">
              <a:solidFill>
                <a:srgbClr val="6C6C6C"/>
              </a:solidFill>
            </a:endParaRPr>
          </a:p>
        </p:txBody>
      </p:sp>
    </p:spTree>
    <p:extLst>
      <p:ext uri="{BB962C8B-B14F-4D97-AF65-F5344CB8AC3E}">
        <p14:creationId xmlns:p14="http://schemas.microsoft.com/office/powerpoint/2010/main" val="414258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500"/>
                                        <p:tgtEl>
                                          <p:spTgt spid="2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
                                            <p:txEl>
                                              <p:pRg st="0" end="0"/>
                                            </p:txEl>
                                          </p:spTgt>
                                        </p:tgtEl>
                                        <p:attrNameLst>
                                          <p:attrName>style.visibility</p:attrName>
                                        </p:attrNameLst>
                                      </p:cBhvr>
                                      <p:to>
                                        <p:strVal val="visible"/>
                                      </p:to>
                                    </p:set>
                                    <p:animEffect transition="in" filter="fade">
                                      <p:cBhvr>
                                        <p:cTn id="15" dur="500"/>
                                        <p:tgtEl>
                                          <p:spTgt spid="26">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animEffect transition="in" filter="fade">
                                      <p:cBhvr>
                                        <p:cTn id="23" dur="500"/>
                                        <p:tgtEl>
                                          <p:spTgt spid="27">
                                            <p:txEl>
                                              <p:pRg st="0" end="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8">
                                            <p:txEl>
                                              <p:pRg st="0" end="0"/>
                                            </p:txEl>
                                          </p:spTgt>
                                        </p:tgtEl>
                                        <p:attrNameLst>
                                          <p:attrName>style.visibility</p:attrName>
                                        </p:attrNameLst>
                                      </p:cBhvr>
                                      <p:to>
                                        <p:strVal val="visible"/>
                                      </p:to>
                                    </p:set>
                                    <p:animEffect transition="in" filter="fade">
                                      <p:cBhvr>
                                        <p:cTn id="31" dur="500"/>
                                        <p:tgtEl>
                                          <p:spTgt spid="2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8">
                                            <p:txEl>
                                              <p:pRg st="1" end="1"/>
                                            </p:txEl>
                                          </p:spTgt>
                                        </p:tgtEl>
                                        <p:attrNameLst>
                                          <p:attrName>style.visibility</p:attrName>
                                        </p:attrNameLst>
                                      </p:cBhvr>
                                      <p:to>
                                        <p:strVal val="visible"/>
                                      </p:to>
                                    </p:set>
                                    <p:animEffect transition="in" filter="fade">
                                      <p:cBhvr>
                                        <p:cTn id="36" dur="500"/>
                                        <p:tgtEl>
                                          <p:spTgt spid="28">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8">
                                            <p:txEl>
                                              <p:pRg st="2" end="2"/>
                                            </p:txEl>
                                          </p:spTgt>
                                        </p:tgtEl>
                                        <p:attrNameLst>
                                          <p:attrName>style.visibility</p:attrName>
                                        </p:attrNameLst>
                                      </p:cBhvr>
                                      <p:to>
                                        <p:strVal val="visible"/>
                                      </p:to>
                                    </p:set>
                                    <p:animEffect transition="in" filter="fade">
                                      <p:cBhvr>
                                        <p:cTn id="41" dur="500"/>
                                        <p:tgtEl>
                                          <p:spTgt spid="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26" grpId="0" build="p"/>
      <p:bldP spid="27" grpId="0" build="p"/>
      <p:bldP spid="2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Placeholder 5"/>
          <p:cNvSpPr>
            <a:spLocks noGrp="1"/>
          </p:cNvSpPr>
          <p:nvPr>
            <p:ph type="body" sz="quarter" idx="14"/>
          </p:nvPr>
        </p:nvSpPr>
        <p:spPr>
          <a:xfrm>
            <a:off x="871810" y="2949348"/>
            <a:ext cx="1199878" cy="1064904"/>
          </a:xfrm>
        </p:spPr>
        <p:txBody>
          <a:bodyPr/>
          <a:lstStyle/>
          <a:p>
            <a:r>
              <a:rPr lang="en-US" b="1" dirty="0" smtClean="0">
                <a:solidFill>
                  <a:srgbClr val="3DA547"/>
                </a:solidFill>
              </a:rPr>
              <a:t>HOT</a:t>
            </a:r>
            <a:endParaRPr lang="en-US" sz="1200" dirty="0"/>
          </a:p>
        </p:txBody>
      </p:sp>
      <p:sp>
        <p:nvSpPr>
          <p:cNvPr id="26" name="Text Placeholder 6"/>
          <p:cNvSpPr>
            <a:spLocks noGrp="1"/>
          </p:cNvSpPr>
          <p:nvPr>
            <p:ph type="body" sz="quarter" idx="15"/>
          </p:nvPr>
        </p:nvSpPr>
        <p:spPr>
          <a:xfrm>
            <a:off x="2593591" y="2971300"/>
            <a:ext cx="1245526" cy="914400"/>
          </a:xfrm>
        </p:spPr>
        <p:txBody>
          <a:bodyPr/>
          <a:lstStyle/>
          <a:p>
            <a:r>
              <a:rPr lang="en-US" b="1" dirty="0" smtClean="0">
                <a:solidFill>
                  <a:srgbClr val="3DA547"/>
                </a:solidFill>
              </a:rPr>
              <a:t>WARM</a:t>
            </a:r>
            <a:endParaRPr lang="en-US" sz="1200" dirty="0"/>
          </a:p>
        </p:txBody>
      </p:sp>
      <p:sp>
        <p:nvSpPr>
          <p:cNvPr id="27" name="Text Placeholder 7"/>
          <p:cNvSpPr>
            <a:spLocks noGrp="1"/>
          </p:cNvSpPr>
          <p:nvPr>
            <p:ph type="body" sz="quarter" idx="16"/>
          </p:nvPr>
        </p:nvSpPr>
        <p:spPr>
          <a:xfrm>
            <a:off x="4364532" y="2949348"/>
            <a:ext cx="1298597" cy="914400"/>
          </a:xfrm>
        </p:spPr>
        <p:txBody>
          <a:bodyPr/>
          <a:lstStyle/>
          <a:p>
            <a:r>
              <a:rPr lang="en-US" b="1" dirty="0" smtClean="0">
                <a:solidFill>
                  <a:srgbClr val="3DA547"/>
                </a:solidFill>
              </a:rPr>
              <a:t>COOL</a:t>
            </a:r>
            <a:endParaRPr lang="en-US" sz="1000" dirty="0"/>
          </a:p>
          <a:p>
            <a:endParaRPr lang="en-US" dirty="0"/>
          </a:p>
        </p:txBody>
      </p:sp>
      <p:sp>
        <p:nvSpPr>
          <p:cNvPr id="28" name="Text Placeholder 9"/>
          <p:cNvSpPr>
            <a:spLocks noGrp="1"/>
          </p:cNvSpPr>
          <p:nvPr>
            <p:ph type="body" sz="quarter" idx="18"/>
          </p:nvPr>
        </p:nvSpPr>
        <p:spPr>
          <a:xfrm>
            <a:off x="6024880" y="2965532"/>
            <a:ext cx="1927673" cy="914400"/>
          </a:xfrm>
        </p:spPr>
        <p:txBody>
          <a:bodyPr/>
          <a:lstStyle/>
          <a:p>
            <a:r>
              <a:rPr lang="en-US" b="1" dirty="0" smtClean="0">
                <a:solidFill>
                  <a:srgbClr val="3DA547"/>
                </a:solidFill>
              </a:rPr>
              <a:t>COLD</a:t>
            </a:r>
            <a:endParaRPr lang="en-US" dirty="0"/>
          </a:p>
        </p:txBody>
      </p:sp>
      <p:cxnSp>
        <p:nvCxnSpPr>
          <p:cNvPr id="33" name="Straight Connector 32"/>
          <p:cNvCxnSpPr/>
          <p:nvPr/>
        </p:nvCxnSpPr>
        <p:spPr>
          <a:xfrm>
            <a:off x="2252133" y="3028208"/>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4136147" y="3028208"/>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815713" y="3028208"/>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sp>
        <p:nvSpPr>
          <p:cNvPr id="19" name="Title 1"/>
          <p:cNvSpPr>
            <a:spLocks noGrp="1"/>
          </p:cNvSpPr>
          <p:nvPr>
            <p:ph type="title"/>
          </p:nvPr>
        </p:nvSpPr>
        <p:spPr>
          <a:xfrm>
            <a:off x="1204617" y="1115444"/>
            <a:ext cx="6621222" cy="1366498"/>
          </a:xfrm>
        </p:spPr>
        <p:txBody>
          <a:bodyPr>
            <a:normAutofit/>
          </a:bodyPr>
          <a:lstStyle/>
          <a:p>
            <a:pPr algn="l"/>
            <a:r>
              <a:rPr lang="en-US" sz="3800" b="1" spc="0" dirty="0" smtClean="0"/>
              <a:t>SCRIPTING</a:t>
            </a:r>
            <a:r>
              <a:rPr lang="en-US" b="1" dirty="0" smtClean="0"/>
              <a:t/>
            </a:r>
            <a:br>
              <a:rPr lang="en-US" b="1" dirty="0" smtClean="0"/>
            </a:br>
            <a:r>
              <a:rPr lang="en-US" sz="1200" spc="0" dirty="0">
                <a:solidFill>
                  <a:srgbClr val="6C6C6C"/>
                </a:solidFill>
                <a:ea typeface="ＭＳ Ｐゴシック"/>
              </a:rPr>
              <a:t> </a:t>
            </a:r>
            <a:endParaRPr lang="en-US" sz="1800" spc="0" dirty="0" smtClean="0">
              <a:solidFill>
                <a:srgbClr val="6C6C6C"/>
              </a:solidFill>
            </a:endParaRPr>
          </a:p>
        </p:txBody>
      </p:sp>
    </p:spTree>
    <p:extLst>
      <p:ext uri="{BB962C8B-B14F-4D97-AF65-F5344CB8AC3E}">
        <p14:creationId xmlns:p14="http://schemas.microsoft.com/office/powerpoint/2010/main" val="99588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500"/>
                                        <p:tgtEl>
                                          <p:spTgt spid="2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6">
                                            <p:txEl>
                                              <p:pRg st="0" end="0"/>
                                            </p:txEl>
                                          </p:spTgt>
                                        </p:tgtEl>
                                        <p:attrNameLst>
                                          <p:attrName>style.visibility</p:attrName>
                                        </p:attrNameLst>
                                      </p:cBhvr>
                                      <p:to>
                                        <p:strVal val="visible"/>
                                      </p:to>
                                    </p:set>
                                    <p:animEffect transition="in" filter="fade">
                                      <p:cBhvr>
                                        <p:cTn id="15" dur="500"/>
                                        <p:tgtEl>
                                          <p:spTgt spid="26">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animEffect transition="in" filter="fade">
                                      <p:cBhvr>
                                        <p:cTn id="23" dur="500"/>
                                        <p:tgtEl>
                                          <p:spTgt spid="27">
                                            <p:txEl>
                                              <p:pRg st="0" end="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8">
                                            <p:txEl>
                                              <p:pRg st="0" end="0"/>
                                            </p:txEl>
                                          </p:spTgt>
                                        </p:tgtEl>
                                        <p:attrNameLst>
                                          <p:attrName>style.visibility</p:attrName>
                                        </p:attrNameLst>
                                      </p:cBhvr>
                                      <p:to>
                                        <p:strVal val="visible"/>
                                      </p:to>
                                    </p:set>
                                    <p:animEffect transition="in" filter="fade">
                                      <p:cBhvr>
                                        <p:cTn id="31"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P spid="26" grpId="0" build="p"/>
      <p:bldP spid="27" grpId="0" build="p"/>
      <p:bldP spid="2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wdUpDiag">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5" name="Title 1"/>
          <p:cNvSpPr txBox="1">
            <a:spLocks/>
          </p:cNvSpPr>
          <p:nvPr/>
        </p:nvSpPr>
        <p:spPr>
          <a:xfrm>
            <a:off x="2881670" y="1621723"/>
            <a:ext cx="3380659" cy="715278"/>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4400" b="1" dirty="0" smtClean="0">
                <a:solidFill>
                  <a:srgbClr val="3DA547"/>
                </a:solidFill>
                <a:ea typeface="Helvetica" charset="0"/>
              </a:rPr>
              <a:t>Exercise</a:t>
            </a:r>
            <a:endParaRPr lang="en-US" sz="4400" b="1" dirty="0">
              <a:solidFill>
                <a:srgbClr val="3DA547"/>
              </a:solidFill>
              <a:ea typeface="Helvetica" charset="0"/>
            </a:endParaRPr>
          </a:p>
        </p:txBody>
      </p:sp>
      <p:sp>
        <p:nvSpPr>
          <p:cNvPr id="6" name="Content Placeholder 2"/>
          <p:cNvSpPr txBox="1">
            <a:spLocks/>
          </p:cNvSpPr>
          <p:nvPr/>
        </p:nvSpPr>
        <p:spPr>
          <a:xfrm>
            <a:off x="2909170" y="2593993"/>
            <a:ext cx="3353159" cy="927783"/>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Turn to the person sitting next to you and </a:t>
            </a:r>
            <a:r>
              <a:rPr lang="en-US" dirty="0" smtClean="0"/>
              <a:t>share a product and opportunity invitation for someone in a warm list.</a:t>
            </a:r>
            <a:endParaRPr lang="en-US" dirty="0"/>
          </a:p>
        </p:txBody>
      </p:sp>
      <p:cxnSp>
        <p:nvCxnSpPr>
          <p:cNvPr id="8" name="Straight Connector 7"/>
          <p:cNvCxnSpPr/>
          <p:nvPr/>
        </p:nvCxnSpPr>
        <p:spPr>
          <a:xfrm>
            <a:off x="3012241" y="2441434"/>
            <a:ext cx="3152005" cy="0"/>
          </a:xfrm>
          <a:prstGeom prst="line">
            <a:avLst/>
          </a:prstGeom>
          <a:ln w="19050">
            <a:solidFill>
              <a:srgbClr val="3DA54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4043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75000"/>
            </a:schemeClr>
          </a:fgClr>
          <a:bgClr>
            <a:srgbClr val="176AC8"/>
          </a:bgClr>
        </a:pattFill>
        <a:effectLst/>
      </p:bgPr>
    </p:bg>
    <p:spTree>
      <p:nvGrpSpPr>
        <p:cNvPr id="1" name=""/>
        <p:cNvGrpSpPr/>
        <p:nvPr/>
      </p:nvGrpSpPr>
      <p:grpSpPr>
        <a:xfrm>
          <a:off x="0" y="0"/>
          <a:ext cx="0" cy="0"/>
          <a:chOff x="0" y="0"/>
          <a:chExt cx="0" cy="0"/>
        </a:xfrm>
      </p:grpSpPr>
      <p:sp>
        <p:nvSpPr>
          <p:cNvPr id="4" name="Title 1"/>
          <p:cNvSpPr txBox="1">
            <a:spLocks/>
          </p:cNvSpPr>
          <p:nvPr/>
        </p:nvSpPr>
        <p:spPr>
          <a:xfrm>
            <a:off x="2684790" y="1098730"/>
            <a:ext cx="3485662" cy="1766923"/>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2400" spc="600" dirty="0" smtClean="0">
                <a:latin typeface="Helvetica Light" charset="0"/>
                <a:ea typeface="Helvetica Light" charset="0"/>
                <a:cs typeface="Helvetica Light" charset="0"/>
              </a:rPr>
              <a:t>STEP SIX</a:t>
            </a:r>
          </a:p>
          <a:p>
            <a:r>
              <a:rPr lang="en-US" sz="4400" b="1" dirty="0" smtClean="0">
                <a:ea typeface="Helvetica" charset="0"/>
              </a:rPr>
              <a:t>Share </a:t>
            </a:r>
            <a:r>
              <a:rPr lang="en-US" sz="4400" b="1" dirty="0" smtClean="0">
                <a:ea typeface="Helvetica" charset="0"/>
              </a:rPr>
              <a:t>the ASEA Story</a:t>
            </a:r>
            <a:endParaRPr lang="en-US" sz="4400" b="1" dirty="0">
              <a:ea typeface="Helvetica" charset="0"/>
            </a:endParaRPr>
          </a:p>
        </p:txBody>
      </p:sp>
      <p:sp>
        <p:nvSpPr>
          <p:cNvPr id="5" name="Content Placeholder 2"/>
          <p:cNvSpPr txBox="1">
            <a:spLocks/>
          </p:cNvSpPr>
          <p:nvPr/>
        </p:nvSpPr>
        <p:spPr>
          <a:xfrm>
            <a:off x="2712290" y="3122645"/>
            <a:ext cx="3746920" cy="926844"/>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chemeClr val="bg1"/>
                </a:solidFill>
              </a:rPr>
              <a:t>After you’ve invited your prospects to learn more about ASEA, present the full ASEA story with a tool.</a:t>
            </a:r>
          </a:p>
        </p:txBody>
      </p:sp>
      <p:cxnSp>
        <p:nvCxnSpPr>
          <p:cNvPr id="6" name="Straight Connector 5"/>
          <p:cNvCxnSpPr/>
          <p:nvPr/>
        </p:nvCxnSpPr>
        <p:spPr>
          <a:xfrm>
            <a:off x="2815360" y="2970086"/>
            <a:ext cx="3526971"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4371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560778" y="1428106"/>
            <a:ext cx="2028191" cy="3164775"/>
            <a:chOff x="2541406" y="1039091"/>
            <a:chExt cx="2028191" cy="3164775"/>
          </a:xfrm>
        </p:grpSpPr>
        <p:cxnSp>
          <p:nvCxnSpPr>
            <p:cNvPr id="9" name="Straight Connector 8"/>
            <p:cNvCxnSpPr/>
            <p:nvPr/>
          </p:nvCxnSpPr>
          <p:spPr>
            <a:xfrm>
              <a:off x="4569597" y="1039091"/>
              <a:ext cx="0" cy="3164775"/>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sp>
          <p:nvSpPr>
            <p:cNvPr id="11" name="Text Placeholder 5"/>
            <p:cNvSpPr txBox="1">
              <a:spLocks/>
            </p:cNvSpPr>
            <p:nvPr/>
          </p:nvSpPr>
          <p:spPr>
            <a:xfrm>
              <a:off x="2541406" y="1039091"/>
              <a:ext cx="1761256" cy="2598637"/>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solidFill>
                    <a:srgbClr val="3DA547"/>
                  </a:solidFill>
                </a:rPr>
                <a:t>Live </a:t>
              </a:r>
              <a:r>
                <a:rPr lang="en-US" b="1" dirty="0" smtClean="0">
                  <a:solidFill>
                    <a:srgbClr val="3DA547"/>
                  </a:solidFill>
                </a:rPr>
                <a:t>Presentations </a:t>
              </a:r>
              <a:endParaRPr lang="en-US" b="1" dirty="0" smtClean="0">
                <a:solidFill>
                  <a:srgbClr val="3DA547"/>
                </a:solidFill>
              </a:endParaRPr>
            </a:p>
            <a:p>
              <a:pPr>
                <a:buFont typeface="Courier New" charset="0"/>
                <a:buChar char="o"/>
              </a:pPr>
              <a:r>
                <a:rPr lang="en-US" sz="1600" dirty="0" smtClean="0"/>
                <a:t>Webinars</a:t>
              </a:r>
              <a:endParaRPr lang="en-US" sz="1600" dirty="0" smtClean="0"/>
            </a:p>
            <a:p>
              <a:pPr>
                <a:buFont typeface="Courier New" charset="0"/>
                <a:buChar char="o"/>
              </a:pPr>
              <a:r>
                <a:rPr lang="en-US" sz="1600" dirty="0" smtClean="0"/>
                <a:t>Zooms</a:t>
              </a:r>
            </a:p>
            <a:p>
              <a:pPr>
                <a:buFont typeface="Courier New" charset="0"/>
                <a:buChar char="o"/>
              </a:pPr>
              <a:r>
                <a:rPr lang="en-US" sz="1600" dirty="0" smtClean="0"/>
                <a:t>Conference Calls</a:t>
              </a:r>
            </a:p>
            <a:p>
              <a:pPr>
                <a:buFont typeface="Courier New" charset="0"/>
                <a:buChar char="o"/>
              </a:pPr>
              <a:r>
                <a:rPr lang="en-US" sz="1600" dirty="0" smtClean="0"/>
                <a:t>In-home parties</a:t>
              </a:r>
              <a:endParaRPr lang="en-US" sz="1600" dirty="0" smtClean="0"/>
            </a:p>
            <a:p>
              <a:pPr>
                <a:buFont typeface="Courier New" charset="0"/>
                <a:buChar char="o"/>
              </a:pPr>
              <a:r>
                <a:rPr lang="en-US" sz="1600" dirty="0" smtClean="0"/>
                <a:t>Hotel </a:t>
              </a:r>
              <a:r>
                <a:rPr lang="en-US" sz="1600" dirty="0" smtClean="0"/>
                <a:t>presentations</a:t>
              </a:r>
              <a:endParaRPr lang="en-US" sz="1600" dirty="0"/>
            </a:p>
          </p:txBody>
        </p:sp>
      </p:grpSp>
      <p:sp>
        <p:nvSpPr>
          <p:cNvPr id="13" name="Text Placeholder 5"/>
          <p:cNvSpPr txBox="1">
            <a:spLocks/>
          </p:cNvSpPr>
          <p:nvPr/>
        </p:nvSpPr>
        <p:spPr>
          <a:xfrm>
            <a:off x="7145471" y="1535257"/>
            <a:ext cx="1945189" cy="3352719"/>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solidFill>
                  <a:srgbClr val="3DA547"/>
                </a:solidFill>
              </a:rPr>
              <a:t>Personal </a:t>
            </a:r>
            <a:r>
              <a:rPr lang="en-US" b="1" dirty="0" smtClean="0">
                <a:solidFill>
                  <a:srgbClr val="3DA547"/>
                </a:solidFill>
              </a:rPr>
              <a:t>Stories</a:t>
            </a:r>
            <a:endParaRPr lang="en-US" b="1" dirty="0" smtClean="0">
              <a:solidFill>
                <a:srgbClr val="3DA547"/>
              </a:solidFill>
            </a:endParaRPr>
          </a:p>
          <a:p>
            <a:pPr>
              <a:buFont typeface="Courier New" charset="0"/>
              <a:buChar char="o"/>
            </a:pPr>
            <a:r>
              <a:rPr lang="en-US" dirty="0" smtClean="0"/>
              <a:t>Your </a:t>
            </a:r>
            <a:r>
              <a:rPr lang="en-US" dirty="0" smtClean="0"/>
              <a:t>story </a:t>
            </a:r>
            <a:endParaRPr lang="en-US" dirty="0" smtClean="0"/>
          </a:p>
          <a:p>
            <a:pPr>
              <a:buFont typeface="Courier New" charset="0"/>
              <a:buChar char="o"/>
            </a:pPr>
            <a:r>
              <a:rPr lang="en-US" dirty="0" smtClean="0"/>
              <a:t>Stories from others</a:t>
            </a:r>
            <a:endParaRPr lang="en-US" dirty="0"/>
          </a:p>
        </p:txBody>
      </p:sp>
      <p:grpSp>
        <p:nvGrpSpPr>
          <p:cNvPr id="5" name="Group 4"/>
          <p:cNvGrpSpPr/>
          <p:nvPr/>
        </p:nvGrpSpPr>
        <p:grpSpPr>
          <a:xfrm>
            <a:off x="4785295" y="1428106"/>
            <a:ext cx="2093240" cy="3275531"/>
            <a:chOff x="4749688" y="928335"/>
            <a:chExt cx="2093240" cy="3275531"/>
          </a:xfrm>
        </p:grpSpPr>
        <p:sp>
          <p:nvSpPr>
            <p:cNvPr id="12" name="Text Placeholder 5"/>
            <p:cNvSpPr txBox="1">
              <a:spLocks/>
            </p:cNvSpPr>
            <p:nvPr/>
          </p:nvSpPr>
          <p:spPr>
            <a:xfrm>
              <a:off x="4749688" y="928335"/>
              <a:ext cx="1932521" cy="3275531"/>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solidFill>
                    <a:srgbClr val="3DA547"/>
                  </a:solidFill>
                </a:rPr>
                <a:t>Sales </a:t>
              </a:r>
              <a:r>
                <a:rPr lang="en-US" b="1" dirty="0" smtClean="0">
                  <a:solidFill>
                    <a:srgbClr val="3DA547"/>
                  </a:solidFill>
                </a:rPr>
                <a:t>Tools</a:t>
              </a:r>
              <a:endParaRPr lang="en-US" b="1" dirty="0" smtClean="0">
                <a:solidFill>
                  <a:srgbClr val="3DA547"/>
                </a:solidFill>
              </a:endParaRPr>
            </a:p>
            <a:p>
              <a:pPr>
                <a:buFont typeface="Courier New" charset="0"/>
                <a:buChar char="o"/>
              </a:pPr>
              <a:r>
                <a:rPr lang="en-US" dirty="0" smtClean="0"/>
                <a:t>Brochures</a:t>
              </a:r>
            </a:p>
            <a:p>
              <a:pPr>
                <a:buFont typeface="Courier New" charset="0"/>
                <a:buChar char="o"/>
              </a:pPr>
              <a:r>
                <a:rPr lang="en-US" dirty="0" smtClean="0"/>
                <a:t>Booklets</a:t>
              </a:r>
            </a:p>
            <a:p>
              <a:pPr>
                <a:buFont typeface="Courier New" charset="0"/>
                <a:buChar char="o"/>
              </a:pPr>
              <a:r>
                <a:rPr lang="en-US" dirty="0" smtClean="0"/>
                <a:t>Flyers</a:t>
              </a:r>
            </a:p>
            <a:p>
              <a:pPr>
                <a:buFont typeface="Courier New" charset="0"/>
                <a:buChar char="o"/>
              </a:pPr>
              <a:r>
                <a:rPr lang="en-US" dirty="0" smtClean="0"/>
                <a:t>Tear Off Sheets</a:t>
              </a:r>
              <a:endParaRPr lang="en-US" dirty="0"/>
            </a:p>
          </p:txBody>
        </p:sp>
        <p:cxnSp>
          <p:nvCxnSpPr>
            <p:cNvPr id="23" name="Straight Connector 22"/>
            <p:cNvCxnSpPr/>
            <p:nvPr/>
          </p:nvCxnSpPr>
          <p:spPr>
            <a:xfrm>
              <a:off x="6842928" y="1039091"/>
              <a:ext cx="0" cy="3164775"/>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grpSp>
        <p:nvGrpSpPr>
          <p:cNvPr id="2" name="Group 1"/>
          <p:cNvGrpSpPr/>
          <p:nvPr/>
        </p:nvGrpSpPr>
        <p:grpSpPr>
          <a:xfrm>
            <a:off x="244328" y="1428106"/>
            <a:ext cx="2062465" cy="3459870"/>
            <a:chOff x="306461" y="1039091"/>
            <a:chExt cx="2062465" cy="3459870"/>
          </a:xfrm>
        </p:grpSpPr>
        <p:sp>
          <p:nvSpPr>
            <p:cNvPr id="4" name="Text Placeholder 5"/>
            <p:cNvSpPr txBox="1">
              <a:spLocks/>
            </p:cNvSpPr>
            <p:nvPr/>
          </p:nvSpPr>
          <p:spPr>
            <a:xfrm>
              <a:off x="306461" y="1146241"/>
              <a:ext cx="1901746" cy="335272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1" dirty="0" smtClean="0">
                  <a:solidFill>
                    <a:srgbClr val="3DA547"/>
                  </a:solidFill>
                </a:rPr>
                <a:t>Videos</a:t>
              </a:r>
              <a:endParaRPr lang="en-US" sz="2000" b="1" dirty="0">
                <a:solidFill>
                  <a:srgbClr val="3DA547"/>
                </a:solidFill>
              </a:endParaRPr>
            </a:p>
            <a:p>
              <a:pPr>
                <a:buFont typeface="Courier New" charset="0"/>
                <a:buChar char="o"/>
              </a:pPr>
              <a:r>
                <a:rPr lang="en-US" sz="2000" dirty="0" smtClean="0"/>
                <a:t>Product </a:t>
              </a:r>
            </a:p>
            <a:p>
              <a:pPr>
                <a:buFont typeface="Courier New" charset="0"/>
                <a:buChar char="o"/>
              </a:pPr>
              <a:r>
                <a:rPr lang="en-US" sz="2000" dirty="0" smtClean="0"/>
                <a:t>Opportunity </a:t>
              </a:r>
            </a:p>
            <a:p>
              <a:pPr>
                <a:buFont typeface="Courier New" charset="0"/>
                <a:buChar char="o"/>
              </a:pPr>
              <a:r>
                <a:rPr lang="en-US" sz="2000" dirty="0" smtClean="0"/>
                <a:t>Company </a:t>
              </a:r>
            </a:p>
            <a:p>
              <a:pPr>
                <a:buFont typeface="Courier New" charset="0"/>
                <a:buChar char="o"/>
              </a:pPr>
              <a:r>
                <a:rPr lang="en-US" sz="1600" dirty="0" smtClean="0"/>
                <a:t>Compensation </a:t>
              </a:r>
            </a:p>
            <a:p>
              <a:pPr>
                <a:buFont typeface="Courier New" charset="0"/>
                <a:buChar char="o"/>
              </a:pPr>
              <a:r>
                <a:rPr lang="en-US" sz="2000" dirty="0" smtClean="0"/>
                <a:t>Athletics </a:t>
              </a:r>
              <a:endParaRPr lang="en-US" sz="2000" dirty="0"/>
            </a:p>
          </p:txBody>
        </p:sp>
        <p:cxnSp>
          <p:nvCxnSpPr>
            <p:cNvPr id="25" name="Straight Connector 24"/>
            <p:cNvCxnSpPr/>
            <p:nvPr/>
          </p:nvCxnSpPr>
          <p:spPr>
            <a:xfrm>
              <a:off x="2368926" y="1039091"/>
              <a:ext cx="0" cy="3164775"/>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sp>
        <p:nvSpPr>
          <p:cNvPr id="15" name="Title 1"/>
          <p:cNvSpPr txBox="1">
            <a:spLocks/>
          </p:cNvSpPr>
          <p:nvPr/>
        </p:nvSpPr>
        <p:spPr>
          <a:xfrm>
            <a:off x="316931" y="274751"/>
            <a:ext cx="7640415" cy="8572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000" b="0" i="0" kern="1200" spc="300" baseline="0">
                <a:solidFill>
                  <a:srgbClr val="176AC8"/>
                </a:solidFill>
                <a:latin typeface="Helvetica Light" charset="0"/>
                <a:ea typeface="Helvetica Light" charset="0"/>
                <a:cs typeface="Helvetica Light" charset="0"/>
              </a:defRPr>
            </a:lvl1pPr>
          </a:lstStyle>
          <a:p>
            <a:pPr algn="l"/>
            <a:r>
              <a:rPr lang="en-US" sz="3400" b="1" spc="0" dirty="0" smtClean="0"/>
              <a:t>Share the ASEA Story </a:t>
            </a:r>
          </a:p>
          <a:p>
            <a:pPr algn="l"/>
            <a:r>
              <a:rPr lang="en-US" sz="3400" b="1" spc="0" dirty="0"/>
              <a:t>	</a:t>
            </a:r>
            <a:r>
              <a:rPr lang="en-US" sz="2800" b="1" i="1" spc="0" dirty="0" smtClean="0"/>
              <a:t>Tools </a:t>
            </a:r>
            <a:r>
              <a:rPr lang="en-US" sz="2800" b="1" i="1" spc="0" dirty="0" smtClean="0"/>
              <a:t>Duplicate; </a:t>
            </a:r>
            <a:r>
              <a:rPr lang="en-US" sz="2800" b="1" i="1" spc="0" dirty="0" smtClean="0"/>
              <a:t>People Do Not</a:t>
            </a:r>
          </a:p>
        </p:txBody>
      </p:sp>
    </p:spTree>
    <p:extLst>
      <p:ext uri="{BB962C8B-B14F-4D97-AF65-F5344CB8AC3E}">
        <p14:creationId xmlns:p14="http://schemas.microsoft.com/office/powerpoint/2010/main" val="410806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667" y="689158"/>
            <a:ext cx="7640415" cy="857250"/>
          </a:xfrm>
        </p:spPr>
        <p:txBody>
          <a:bodyPr/>
          <a:lstStyle/>
          <a:p>
            <a:pPr algn="l"/>
            <a:r>
              <a:rPr lang="en-US" sz="1600" spc="0" dirty="0" smtClean="0"/>
              <a:t>Get a strong start with these proven steps to success. This checklist is for your first 48 hours of joining the ASEA team or receiving your starter kit. Do it, and you’ll be armed with the information you need to feel confident in approaching people and to </a:t>
            </a:r>
            <a:r>
              <a:rPr lang="en-US" sz="1600" spc="0" dirty="0"/>
              <a:t>b</a:t>
            </a:r>
            <a:r>
              <a:rPr lang="en-US" sz="1600" spc="0" dirty="0" smtClean="0"/>
              <a:t>uild your </a:t>
            </a:r>
            <a:r>
              <a:rPr lang="en-US" sz="1600" spc="0" dirty="0"/>
              <a:t>b</a:t>
            </a:r>
            <a:r>
              <a:rPr lang="en-US" sz="1600" spc="0" dirty="0" smtClean="0"/>
              <a:t>usiness. </a:t>
            </a:r>
            <a:endParaRPr lang="en-US" sz="1600" spc="0" dirty="0"/>
          </a:p>
        </p:txBody>
      </p:sp>
      <p:sp>
        <p:nvSpPr>
          <p:cNvPr id="3" name="Content Placeholder 2"/>
          <p:cNvSpPr>
            <a:spLocks noGrp="1"/>
          </p:cNvSpPr>
          <p:nvPr>
            <p:ph sz="quarter" idx="10"/>
          </p:nvPr>
        </p:nvSpPr>
        <p:spPr>
          <a:xfrm>
            <a:off x="486803" y="1918918"/>
            <a:ext cx="4042280" cy="2510577"/>
          </a:xfrm>
        </p:spPr>
        <p:txBody>
          <a:bodyPr>
            <a:normAutofit/>
          </a:bodyPr>
          <a:lstStyle/>
          <a:p>
            <a:pPr>
              <a:spcBef>
                <a:spcPts val="800"/>
              </a:spcBef>
              <a:buFont typeface="Courier New" charset="0"/>
              <a:buChar char="o"/>
            </a:pPr>
            <a:r>
              <a:rPr lang="en-US" sz="1600" dirty="0" smtClean="0"/>
              <a:t>Enroll and order ASEA Builder Pack (includes </a:t>
            </a:r>
            <a:r>
              <a:rPr lang="en-US" sz="1600" dirty="0" smtClean="0"/>
              <a:t>Welcome Kit</a:t>
            </a:r>
            <a:r>
              <a:rPr lang="en-US" sz="1600" dirty="0" smtClean="0"/>
              <a:t>)</a:t>
            </a:r>
            <a:endParaRPr lang="en-US" sz="1600" dirty="0"/>
          </a:p>
          <a:p>
            <a:pPr>
              <a:spcBef>
                <a:spcPts val="800"/>
              </a:spcBef>
              <a:buFont typeface="Courier New" charset="0"/>
              <a:buChar char="o"/>
            </a:pPr>
            <a:r>
              <a:rPr lang="en-US" sz="1600" dirty="0" smtClean="0"/>
              <a:t>Enroll in ASEA autoship program</a:t>
            </a:r>
            <a:endParaRPr lang="en-US" sz="1600" dirty="0"/>
          </a:p>
          <a:p>
            <a:pPr>
              <a:spcBef>
                <a:spcPts val="800"/>
              </a:spcBef>
              <a:buFont typeface="Courier New" charset="0"/>
              <a:buChar char="o"/>
            </a:pPr>
            <a:r>
              <a:rPr lang="en-US" sz="1600" dirty="0" smtClean="0"/>
              <a:t>Review </a:t>
            </a:r>
            <a:r>
              <a:rPr lang="en-US" sz="1600" dirty="0" smtClean="0"/>
              <a:t>Welcome Kit</a:t>
            </a:r>
            <a:endParaRPr lang="en-US" sz="1600" dirty="0"/>
          </a:p>
          <a:p>
            <a:pPr>
              <a:spcBef>
                <a:spcPts val="800"/>
              </a:spcBef>
              <a:buFont typeface="Courier New" charset="0"/>
              <a:buChar char="o"/>
            </a:pPr>
            <a:r>
              <a:rPr lang="en-US" sz="1600" dirty="0" smtClean="0"/>
              <a:t>Complete your ASEA story (step 10)</a:t>
            </a:r>
          </a:p>
          <a:p>
            <a:pPr>
              <a:spcBef>
                <a:spcPts val="800"/>
              </a:spcBef>
              <a:buFont typeface="Courier New" charset="0"/>
              <a:buChar char="o"/>
            </a:pPr>
            <a:r>
              <a:rPr lang="en-US" sz="1600" dirty="0"/>
              <a:t>Complete your own clarity and conviction statements (step 2)</a:t>
            </a:r>
          </a:p>
          <a:p>
            <a:pPr>
              <a:spcBef>
                <a:spcPts val="800"/>
              </a:spcBef>
              <a:buFont typeface="Courier New" charset="0"/>
              <a:buChar char="o"/>
            </a:pPr>
            <a:endParaRPr lang="en-US" sz="1600" dirty="0" smtClean="0"/>
          </a:p>
          <a:p>
            <a:pPr marL="0" indent="0">
              <a:spcBef>
                <a:spcPts val="800"/>
              </a:spcBef>
              <a:buNone/>
            </a:pPr>
            <a:endParaRPr lang="en-US" sz="1600" dirty="0"/>
          </a:p>
        </p:txBody>
      </p:sp>
      <p:sp>
        <p:nvSpPr>
          <p:cNvPr id="4" name="Content Placeholder 3"/>
          <p:cNvSpPr>
            <a:spLocks noGrp="1"/>
          </p:cNvSpPr>
          <p:nvPr>
            <p:ph sz="quarter" idx="11"/>
          </p:nvPr>
        </p:nvSpPr>
        <p:spPr>
          <a:xfrm>
            <a:off x="4529083" y="1916939"/>
            <a:ext cx="4220211" cy="2730271"/>
          </a:xfrm>
        </p:spPr>
        <p:txBody>
          <a:bodyPr>
            <a:normAutofit/>
          </a:bodyPr>
          <a:lstStyle/>
          <a:p>
            <a:pPr>
              <a:spcBef>
                <a:spcPts val="800"/>
              </a:spcBef>
              <a:buFont typeface="Courier New" charset="0"/>
              <a:buChar char="o"/>
            </a:pPr>
            <a:r>
              <a:rPr lang="en-US" sz="1600" dirty="0" smtClean="0"/>
              <a:t>Complete your goals for a successful ASEA business (step 3)</a:t>
            </a:r>
            <a:endParaRPr lang="en-US" sz="1600" dirty="0"/>
          </a:p>
          <a:p>
            <a:pPr>
              <a:spcBef>
                <a:spcPts val="800"/>
              </a:spcBef>
              <a:buFont typeface="Courier New" charset="0"/>
              <a:buChar char="o"/>
            </a:pPr>
            <a:r>
              <a:rPr lang="en-US" sz="1600" dirty="0" smtClean="0"/>
              <a:t>Become familiar with your ASEA virtual office</a:t>
            </a:r>
          </a:p>
          <a:p>
            <a:pPr>
              <a:spcBef>
                <a:spcPts val="800"/>
              </a:spcBef>
              <a:buFont typeface="Courier New" charset="0"/>
              <a:buChar char="o"/>
            </a:pPr>
            <a:r>
              <a:rPr lang="en-US" sz="1600" dirty="0" smtClean="0"/>
              <a:t>Review your top 20 prospect list with your sponsor to schedule invite appointments (step 4)</a:t>
            </a:r>
          </a:p>
          <a:p>
            <a:pPr>
              <a:spcBef>
                <a:spcPts val="800"/>
              </a:spcBef>
              <a:buFont typeface="Courier New" charset="0"/>
              <a:buChar char="o"/>
            </a:pPr>
            <a:r>
              <a:rPr lang="en-US" sz="1600" dirty="0" smtClean="0"/>
              <a:t>Become a Director (step 3) </a:t>
            </a:r>
            <a:endParaRPr lang="en-US" sz="1600" dirty="0"/>
          </a:p>
        </p:txBody>
      </p:sp>
      <p:sp>
        <p:nvSpPr>
          <p:cNvPr id="5" name="Title 1"/>
          <p:cNvSpPr txBox="1">
            <a:spLocks/>
          </p:cNvSpPr>
          <p:nvPr/>
        </p:nvSpPr>
        <p:spPr>
          <a:xfrm>
            <a:off x="708875" y="-99156"/>
            <a:ext cx="7640415" cy="8572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000" b="0" i="0" kern="1200" spc="300" baseline="0">
                <a:solidFill>
                  <a:srgbClr val="176AC8"/>
                </a:solidFill>
                <a:latin typeface="Helvetica Light" charset="0"/>
                <a:ea typeface="Helvetica Light" charset="0"/>
                <a:cs typeface="Helvetica Light" charset="0"/>
              </a:defRPr>
            </a:lvl1pPr>
          </a:lstStyle>
          <a:p>
            <a:pPr algn="l"/>
            <a:r>
              <a:rPr lang="en-US" sz="3400" b="1" spc="0" dirty="0" smtClean="0"/>
              <a:t>Getting Started Essentials</a:t>
            </a:r>
            <a:endParaRPr lang="en-US" sz="3400" b="1" spc="0" dirty="0"/>
          </a:p>
        </p:txBody>
      </p:sp>
    </p:spTree>
    <p:extLst>
      <p:ext uri="{BB962C8B-B14F-4D97-AF65-F5344CB8AC3E}">
        <p14:creationId xmlns:p14="http://schemas.microsoft.com/office/powerpoint/2010/main" val="127282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pattFill prst="wdUpDiag">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5" name="Title 1"/>
          <p:cNvSpPr txBox="1">
            <a:spLocks/>
          </p:cNvSpPr>
          <p:nvPr/>
        </p:nvSpPr>
        <p:spPr>
          <a:xfrm>
            <a:off x="2881670" y="1621723"/>
            <a:ext cx="3380659" cy="715278"/>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4400" b="1" dirty="0" smtClean="0">
                <a:solidFill>
                  <a:srgbClr val="3DA547"/>
                </a:solidFill>
                <a:ea typeface="Helvetica" charset="0"/>
              </a:rPr>
              <a:t>Exercise</a:t>
            </a:r>
            <a:endParaRPr lang="en-US" sz="4400" b="1" dirty="0">
              <a:solidFill>
                <a:srgbClr val="3DA547"/>
              </a:solidFill>
              <a:ea typeface="Helvetica" charset="0"/>
            </a:endParaRPr>
          </a:p>
        </p:txBody>
      </p:sp>
      <p:sp>
        <p:nvSpPr>
          <p:cNvPr id="6" name="Content Placeholder 2"/>
          <p:cNvSpPr txBox="1">
            <a:spLocks/>
          </p:cNvSpPr>
          <p:nvPr/>
        </p:nvSpPr>
        <p:spPr>
          <a:xfrm>
            <a:off x="2909170" y="2593993"/>
            <a:ext cx="3353159" cy="927783"/>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Turn to the person sitting next to you and tell them your ASEA Story in </a:t>
            </a:r>
            <a:r>
              <a:rPr lang="en-US" dirty="0" smtClean="0"/>
              <a:t>three minutes </a:t>
            </a:r>
            <a:r>
              <a:rPr lang="en-US" dirty="0"/>
              <a:t>or less. </a:t>
            </a:r>
          </a:p>
        </p:txBody>
      </p:sp>
      <p:cxnSp>
        <p:nvCxnSpPr>
          <p:cNvPr id="8" name="Straight Connector 7"/>
          <p:cNvCxnSpPr/>
          <p:nvPr/>
        </p:nvCxnSpPr>
        <p:spPr>
          <a:xfrm>
            <a:off x="3012241" y="2441434"/>
            <a:ext cx="3152005" cy="0"/>
          </a:xfrm>
          <a:prstGeom prst="line">
            <a:avLst/>
          </a:prstGeom>
          <a:ln w="19050">
            <a:solidFill>
              <a:srgbClr val="3DA54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5694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75000"/>
            </a:schemeClr>
          </a:fgClr>
          <a:bgClr>
            <a:srgbClr val="176AC8"/>
          </a:bgClr>
        </a:pattFill>
        <a:effectLst/>
      </p:bgPr>
    </p:bg>
    <p:spTree>
      <p:nvGrpSpPr>
        <p:cNvPr id="1" name=""/>
        <p:cNvGrpSpPr/>
        <p:nvPr/>
      </p:nvGrpSpPr>
      <p:grpSpPr>
        <a:xfrm>
          <a:off x="0" y="0"/>
          <a:ext cx="0" cy="0"/>
          <a:chOff x="0" y="0"/>
          <a:chExt cx="0" cy="0"/>
        </a:xfrm>
      </p:grpSpPr>
      <p:sp>
        <p:nvSpPr>
          <p:cNvPr id="4" name="Title 1"/>
          <p:cNvSpPr txBox="1">
            <a:spLocks/>
          </p:cNvSpPr>
          <p:nvPr/>
        </p:nvSpPr>
        <p:spPr>
          <a:xfrm>
            <a:off x="2059148" y="1168595"/>
            <a:ext cx="5025704" cy="1017719"/>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2400" spc="600" dirty="0" smtClean="0">
                <a:latin typeface="Helvetica Light" charset="0"/>
                <a:ea typeface="Helvetica Light" charset="0"/>
                <a:cs typeface="Helvetica Light" charset="0"/>
              </a:rPr>
              <a:t>STEP SEVEN</a:t>
            </a:r>
          </a:p>
          <a:p>
            <a:r>
              <a:rPr lang="en-US" sz="4400" b="1" dirty="0" smtClean="0">
                <a:ea typeface="Helvetica" charset="0"/>
              </a:rPr>
              <a:t>Collect a Decision</a:t>
            </a:r>
            <a:endParaRPr lang="en-US" sz="4400" b="1" dirty="0">
              <a:ea typeface="Helvetica" charset="0"/>
            </a:endParaRPr>
          </a:p>
        </p:txBody>
      </p:sp>
      <p:sp>
        <p:nvSpPr>
          <p:cNvPr id="5" name="Content Placeholder 2"/>
          <p:cNvSpPr txBox="1">
            <a:spLocks/>
          </p:cNvSpPr>
          <p:nvPr/>
        </p:nvSpPr>
        <p:spPr>
          <a:xfrm>
            <a:off x="2059147" y="2497003"/>
            <a:ext cx="5087581" cy="1483735"/>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chemeClr val="bg1"/>
                </a:solidFill>
              </a:rPr>
              <a:t>It’s often said in network marketing that the fortune is in the follow-up. Most prospects won’t commit after receiving one presentation. It’s important to follow up with them and answer questions. This will help you collect a decision. </a:t>
            </a:r>
          </a:p>
        </p:txBody>
      </p:sp>
      <p:cxnSp>
        <p:nvCxnSpPr>
          <p:cNvPr id="6" name="Straight Connector 5"/>
          <p:cNvCxnSpPr/>
          <p:nvPr/>
        </p:nvCxnSpPr>
        <p:spPr>
          <a:xfrm>
            <a:off x="2162217" y="2344446"/>
            <a:ext cx="4778255"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2957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62115" y="406448"/>
            <a:ext cx="6526845" cy="874369"/>
          </a:xfrm>
        </p:spPr>
        <p:txBody>
          <a:bodyPr/>
          <a:lstStyle/>
          <a:p>
            <a:pPr algn="l"/>
            <a:r>
              <a:rPr lang="en-US" b="1" spc="0" dirty="0" smtClean="0"/>
              <a:t>Collecting a Decision</a:t>
            </a:r>
            <a:br>
              <a:rPr lang="en-US" b="1" spc="0" dirty="0" smtClean="0"/>
            </a:br>
            <a:r>
              <a:rPr lang="en-US" b="1" spc="0" dirty="0" smtClean="0"/>
              <a:t>Example Questions</a:t>
            </a:r>
            <a:endParaRPr lang="en-US" b="1" spc="0" dirty="0"/>
          </a:p>
        </p:txBody>
      </p:sp>
      <p:sp>
        <p:nvSpPr>
          <p:cNvPr id="9" name="Content Placeholder 2"/>
          <p:cNvSpPr>
            <a:spLocks noGrp="1"/>
          </p:cNvSpPr>
          <p:nvPr>
            <p:ph sz="quarter" idx="10"/>
          </p:nvPr>
        </p:nvSpPr>
        <p:spPr>
          <a:xfrm>
            <a:off x="662115" y="1534276"/>
            <a:ext cx="3889169" cy="3394472"/>
          </a:xfrm>
        </p:spPr>
        <p:txBody>
          <a:bodyPr>
            <a:normAutofit/>
          </a:bodyPr>
          <a:lstStyle/>
          <a:p>
            <a:pPr>
              <a:buFont typeface="Courier New" charset="0"/>
              <a:buChar char="o"/>
            </a:pPr>
            <a:r>
              <a:rPr lang="en-US" dirty="0"/>
              <a:t>What did you like best about what you’ve seen? </a:t>
            </a:r>
          </a:p>
          <a:p>
            <a:pPr>
              <a:buFont typeface="Courier New" charset="0"/>
              <a:buChar char="o"/>
            </a:pPr>
            <a:endParaRPr lang="en-US" dirty="0" smtClean="0"/>
          </a:p>
          <a:p>
            <a:pPr>
              <a:buFont typeface="Courier New" charset="0"/>
              <a:buChar char="o"/>
            </a:pPr>
            <a:r>
              <a:rPr lang="en-US" dirty="0" smtClean="0"/>
              <a:t>On </a:t>
            </a:r>
            <a:r>
              <a:rPr lang="en-US" dirty="0" smtClean="0"/>
              <a:t>a scale of one to ten, where would you rate your interest in getting started?</a:t>
            </a:r>
          </a:p>
          <a:p>
            <a:pPr>
              <a:buFont typeface="Courier New" charset="0"/>
              <a:buChar char="o"/>
            </a:pPr>
            <a:endParaRPr lang="en-US" dirty="0"/>
          </a:p>
        </p:txBody>
      </p:sp>
      <p:sp>
        <p:nvSpPr>
          <p:cNvPr id="10" name="Content Placeholder 3"/>
          <p:cNvSpPr>
            <a:spLocks noGrp="1"/>
          </p:cNvSpPr>
          <p:nvPr>
            <p:ph sz="quarter" idx="11"/>
          </p:nvPr>
        </p:nvSpPr>
        <p:spPr>
          <a:xfrm>
            <a:off x="4661012" y="1534276"/>
            <a:ext cx="3637340" cy="3394472"/>
          </a:xfrm>
        </p:spPr>
        <p:txBody>
          <a:bodyPr>
            <a:normAutofit/>
          </a:bodyPr>
          <a:lstStyle/>
          <a:p>
            <a:pPr>
              <a:buFont typeface="Courier New" charset="0"/>
              <a:buChar char="o"/>
            </a:pPr>
            <a:r>
              <a:rPr lang="en-US" dirty="0" smtClean="0"/>
              <a:t>How </a:t>
            </a:r>
            <a:r>
              <a:rPr lang="en-US" dirty="0"/>
              <a:t>much money would you need to earn per month to make this worth your time?</a:t>
            </a:r>
          </a:p>
          <a:p>
            <a:pPr>
              <a:buFont typeface="Courier New" charset="0"/>
              <a:buChar char="o"/>
            </a:pPr>
            <a:endParaRPr lang="en-US" dirty="0" smtClean="0"/>
          </a:p>
          <a:p>
            <a:pPr>
              <a:buFont typeface="Courier New" charset="0"/>
              <a:buChar char="o"/>
            </a:pPr>
            <a:r>
              <a:rPr lang="en-US" dirty="0" smtClean="0"/>
              <a:t>What </a:t>
            </a:r>
            <a:r>
              <a:rPr lang="en-US" dirty="0" smtClean="0"/>
              <a:t>additional information would you need to get started?</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4835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Effect transition="in" filter="fade">
                                      <p:cBhvr>
                                        <p:cTn id="2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9"/>
          <p:cNvSpPr txBox="1">
            <a:spLocks/>
          </p:cNvSpPr>
          <p:nvPr/>
        </p:nvSpPr>
        <p:spPr>
          <a:xfrm>
            <a:off x="6856205" y="1533970"/>
            <a:ext cx="1927673" cy="2012439"/>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solidFill>
                  <a:srgbClr val="3DA547"/>
                </a:solidFill>
              </a:rPr>
              <a:t>Ask Qualifying Questions</a:t>
            </a:r>
          </a:p>
          <a:p>
            <a:pPr>
              <a:buFont typeface="Courier New" charset="0"/>
              <a:buChar char="o"/>
            </a:pPr>
            <a:r>
              <a:rPr lang="en-US" sz="1200" dirty="0" smtClean="0"/>
              <a:t>Listen more</a:t>
            </a:r>
          </a:p>
          <a:p>
            <a:pPr>
              <a:buFont typeface="Courier New" charset="0"/>
              <a:buChar char="o"/>
            </a:pPr>
            <a:r>
              <a:rPr lang="en-US" sz="1200" dirty="0" smtClean="0"/>
              <a:t>Talk less</a:t>
            </a:r>
          </a:p>
          <a:p>
            <a:pPr>
              <a:buFont typeface="Courier New" charset="0"/>
              <a:buChar char="o"/>
            </a:pPr>
            <a:r>
              <a:rPr lang="en-US" sz="1200" dirty="0" smtClean="0"/>
              <a:t>Stay on message</a:t>
            </a:r>
          </a:p>
          <a:p>
            <a:pPr>
              <a:buFont typeface="Courier New" charset="0"/>
              <a:buChar char="o"/>
            </a:pPr>
            <a:r>
              <a:rPr lang="en-US" sz="1200" dirty="0" smtClean="0"/>
              <a:t>Learn the objectives of the other person</a:t>
            </a:r>
          </a:p>
          <a:p>
            <a:pPr>
              <a:buFont typeface="Courier New" charset="0"/>
              <a:buChar char="o"/>
            </a:pPr>
            <a:endParaRPr lang="en-US" sz="1200" dirty="0"/>
          </a:p>
        </p:txBody>
      </p:sp>
      <p:grpSp>
        <p:nvGrpSpPr>
          <p:cNvPr id="2" name="Group 1"/>
          <p:cNvGrpSpPr/>
          <p:nvPr/>
        </p:nvGrpSpPr>
        <p:grpSpPr>
          <a:xfrm>
            <a:off x="463584" y="1533970"/>
            <a:ext cx="2051995" cy="2105817"/>
            <a:chOff x="463584" y="1533970"/>
            <a:chExt cx="2051995" cy="2105817"/>
          </a:xfrm>
        </p:grpSpPr>
        <p:sp>
          <p:nvSpPr>
            <p:cNvPr id="3" name="Text Placeholder 5"/>
            <p:cNvSpPr txBox="1">
              <a:spLocks/>
            </p:cNvSpPr>
            <p:nvPr/>
          </p:nvSpPr>
          <p:spPr>
            <a:xfrm>
              <a:off x="463584" y="1533970"/>
              <a:ext cx="1810333" cy="2028623"/>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solidFill>
                    <a:srgbClr val="3DA547"/>
                  </a:solidFill>
                </a:rPr>
                <a:t>Keep Commitments</a:t>
              </a:r>
            </a:p>
            <a:p>
              <a:pPr>
                <a:buFont typeface="Courier New" charset="0"/>
                <a:buChar char="o"/>
              </a:pPr>
              <a:r>
                <a:rPr lang="en-US" sz="1200" dirty="0" smtClean="0"/>
                <a:t>ASEA Business Coach</a:t>
              </a:r>
            </a:p>
            <a:p>
              <a:pPr>
                <a:buFont typeface="Courier New" charset="0"/>
                <a:buChar char="o"/>
              </a:pPr>
              <a:r>
                <a:rPr lang="en-US" sz="1200" dirty="0" smtClean="0"/>
                <a:t>Day </a:t>
              </a:r>
              <a:r>
                <a:rPr lang="en-US" sz="1200" dirty="0" smtClean="0"/>
                <a:t>planner</a:t>
              </a:r>
              <a:endParaRPr lang="en-US" sz="1200" dirty="0" smtClean="0"/>
            </a:p>
            <a:p>
              <a:pPr>
                <a:buFont typeface="Courier New" charset="0"/>
                <a:buChar char="o"/>
              </a:pPr>
              <a:r>
                <a:rPr lang="en-US" sz="1200" dirty="0" smtClean="0"/>
                <a:t>Electronic </a:t>
              </a:r>
              <a:r>
                <a:rPr lang="en-US" sz="1200" dirty="0" smtClean="0"/>
                <a:t>planner</a:t>
              </a:r>
              <a:endParaRPr lang="en-US" sz="1200" dirty="0" smtClean="0"/>
            </a:p>
            <a:p>
              <a:pPr>
                <a:buFont typeface="Courier New" charset="0"/>
                <a:buChar char="o"/>
              </a:pPr>
              <a:r>
                <a:rPr lang="en-US" sz="1200" dirty="0" smtClean="0"/>
                <a:t>Be brief</a:t>
              </a:r>
            </a:p>
            <a:p>
              <a:pPr>
                <a:buFont typeface="Courier New" charset="0"/>
                <a:buChar char="o"/>
              </a:pPr>
              <a:r>
                <a:rPr lang="en-US" sz="1200" dirty="0" smtClean="0"/>
                <a:t>Respect their time</a:t>
              </a:r>
              <a:endParaRPr lang="en-US" sz="1200" dirty="0"/>
            </a:p>
          </p:txBody>
        </p:sp>
        <p:cxnSp>
          <p:nvCxnSpPr>
            <p:cNvPr id="7" name="Straight Connector 6"/>
            <p:cNvCxnSpPr/>
            <p:nvPr/>
          </p:nvCxnSpPr>
          <p:spPr>
            <a:xfrm>
              <a:off x="2515579" y="1611165"/>
              <a:ext cx="0" cy="2028622"/>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grpSp>
        <p:nvGrpSpPr>
          <p:cNvPr id="10" name="Group 9"/>
          <p:cNvGrpSpPr/>
          <p:nvPr/>
        </p:nvGrpSpPr>
        <p:grpSpPr>
          <a:xfrm>
            <a:off x="2620567" y="1533971"/>
            <a:ext cx="1931216" cy="2105816"/>
            <a:chOff x="2620567" y="1533971"/>
            <a:chExt cx="1931216" cy="2105816"/>
          </a:xfrm>
        </p:grpSpPr>
        <p:sp>
          <p:nvSpPr>
            <p:cNvPr id="4" name="Text Placeholder 6"/>
            <p:cNvSpPr txBox="1">
              <a:spLocks/>
            </p:cNvSpPr>
            <p:nvPr/>
          </p:nvSpPr>
          <p:spPr>
            <a:xfrm>
              <a:off x="2620567" y="1533971"/>
              <a:ext cx="1810386" cy="2028622"/>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solidFill>
                    <a:srgbClr val="3DA547"/>
                  </a:solidFill>
                </a:rPr>
                <a:t>Collect a Decision</a:t>
              </a:r>
            </a:p>
            <a:p>
              <a:pPr>
                <a:buFont typeface="Courier New" charset="0"/>
                <a:buChar char="o"/>
              </a:pPr>
              <a:r>
                <a:rPr lang="en-US" sz="1200" dirty="0" smtClean="0"/>
                <a:t>Three-way call</a:t>
              </a:r>
              <a:endParaRPr lang="en-US" sz="1200" dirty="0" smtClean="0"/>
            </a:p>
            <a:p>
              <a:pPr>
                <a:buFont typeface="Courier New" charset="0"/>
                <a:buChar char="o"/>
              </a:pPr>
              <a:r>
                <a:rPr lang="en-US" sz="1200" dirty="0" smtClean="0"/>
                <a:t>Brochures</a:t>
              </a:r>
            </a:p>
            <a:p>
              <a:pPr>
                <a:buFont typeface="Courier New" charset="0"/>
                <a:buChar char="o"/>
              </a:pPr>
              <a:r>
                <a:rPr lang="en-US" sz="1200" dirty="0" smtClean="0"/>
                <a:t>Videos</a:t>
              </a:r>
              <a:endParaRPr lang="en-US" sz="1200" dirty="0" smtClean="0"/>
            </a:p>
            <a:p>
              <a:pPr>
                <a:buFont typeface="Courier New" charset="0"/>
                <a:buChar char="o"/>
              </a:pPr>
              <a:r>
                <a:rPr lang="en-US" sz="1200" dirty="0" smtClean="0"/>
                <a:t>Conference </a:t>
              </a:r>
              <a:r>
                <a:rPr lang="en-US" sz="1200" dirty="0" smtClean="0"/>
                <a:t>calls/webinars</a:t>
              </a:r>
            </a:p>
            <a:p>
              <a:pPr>
                <a:buFont typeface="Courier New" charset="0"/>
                <a:buChar char="o"/>
              </a:pPr>
              <a:r>
                <a:rPr lang="en-US" sz="1200" dirty="0" smtClean="0"/>
                <a:t>Understand </a:t>
              </a:r>
              <a:r>
                <a:rPr lang="en-US" sz="1200" dirty="0" smtClean="0"/>
                <a:t>how to enroll through your personal web page</a:t>
              </a:r>
              <a:endParaRPr lang="en-US" sz="1200" dirty="0"/>
            </a:p>
          </p:txBody>
        </p:sp>
        <p:cxnSp>
          <p:nvCxnSpPr>
            <p:cNvPr id="8" name="Straight Connector 7"/>
            <p:cNvCxnSpPr/>
            <p:nvPr/>
          </p:nvCxnSpPr>
          <p:spPr>
            <a:xfrm>
              <a:off x="4551783" y="1611165"/>
              <a:ext cx="0" cy="2028622"/>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4793445" y="1533970"/>
            <a:ext cx="1821099" cy="2231127"/>
            <a:chOff x="4793445" y="1533970"/>
            <a:chExt cx="1821099" cy="2231127"/>
          </a:xfrm>
        </p:grpSpPr>
        <p:sp>
          <p:nvSpPr>
            <p:cNvPr id="5" name="Text Placeholder 7"/>
            <p:cNvSpPr txBox="1">
              <a:spLocks/>
            </p:cNvSpPr>
            <p:nvPr/>
          </p:nvSpPr>
          <p:spPr>
            <a:xfrm>
              <a:off x="4793445" y="1533970"/>
              <a:ext cx="1821099" cy="2231127"/>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solidFill>
                    <a:srgbClr val="3DA547"/>
                  </a:solidFill>
                </a:rPr>
                <a:t>Emotional Detachment</a:t>
              </a:r>
            </a:p>
            <a:p>
              <a:pPr>
                <a:buFont typeface="Courier New" charset="0"/>
                <a:buChar char="o"/>
              </a:pPr>
              <a:r>
                <a:rPr lang="en-US" sz="1200" dirty="0" smtClean="0"/>
                <a:t>Learn to let go</a:t>
              </a:r>
            </a:p>
            <a:p>
              <a:pPr>
                <a:buFont typeface="Courier New" charset="0"/>
                <a:buChar char="o"/>
              </a:pPr>
              <a:r>
                <a:rPr lang="en-US" sz="1200" dirty="0" smtClean="0"/>
                <a:t>Learn to hear no and move on</a:t>
              </a:r>
            </a:p>
            <a:p>
              <a:pPr>
                <a:buFont typeface="Courier New" charset="0"/>
                <a:buChar char="o"/>
              </a:pPr>
              <a:r>
                <a:rPr lang="en-US" sz="1200" dirty="0" smtClean="0"/>
                <a:t>Collect referrals</a:t>
              </a:r>
            </a:p>
            <a:p>
              <a:pPr>
                <a:buFont typeface="Courier New" charset="0"/>
                <a:buChar char="o"/>
              </a:pPr>
              <a:r>
                <a:rPr lang="en-US" sz="1200" dirty="0" smtClean="0"/>
                <a:t>Build a drip list</a:t>
              </a:r>
            </a:p>
            <a:p>
              <a:pPr>
                <a:buFont typeface="Courier New" charset="0"/>
                <a:buChar char="o"/>
              </a:pPr>
              <a:r>
                <a:rPr lang="en-US" sz="1200" dirty="0" smtClean="0"/>
                <a:t>Be professional and enthusiastic</a:t>
              </a:r>
            </a:p>
            <a:p>
              <a:pPr>
                <a:buFont typeface="Courier New" charset="0"/>
                <a:buChar char="o"/>
              </a:pPr>
              <a:endParaRPr lang="en-US" dirty="0"/>
            </a:p>
          </p:txBody>
        </p:sp>
        <p:cxnSp>
          <p:nvCxnSpPr>
            <p:cNvPr id="9" name="Straight Connector 8"/>
            <p:cNvCxnSpPr/>
            <p:nvPr/>
          </p:nvCxnSpPr>
          <p:spPr>
            <a:xfrm>
              <a:off x="6614542" y="1611164"/>
              <a:ext cx="0" cy="2028623"/>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sp>
        <p:nvSpPr>
          <p:cNvPr id="12" name="Title 1"/>
          <p:cNvSpPr txBox="1">
            <a:spLocks/>
          </p:cNvSpPr>
          <p:nvPr/>
        </p:nvSpPr>
        <p:spPr>
          <a:xfrm>
            <a:off x="463584" y="410580"/>
            <a:ext cx="7053497" cy="715278"/>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3200" b="1" dirty="0" smtClean="0">
                <a:solidFill>
                  <a:srgbClr val="3DA547"/>
                </a:solidFill>
                <a:ea typeface="Helvetica" charset="0"/>
              </a:rPr>
              <a:t>Your Fortune </a:t>
            </a:r>
            <a:r>
              <a:rPr lang="en-US" sz="3200" b="1" dirty="0" smtClean="0">
                <a:solidFill>
                  <a:srgbClr val="3DA547"/>
                </a:solidFill>
                <a:ea typeface="Helvetica" charset="0"/>
              </a:rPr>
              <a:t>Is in </a:t>
            </a:r>
            <a:r>
              <a:rPr lang="en-US" sz="3200" b="1" dirty="0" smtClean="0">
                <a:solidFill>
                  <a:srgbClr val="3DA547"/>
                </a:solidFill>
                <a:ea typeface="Helvetica" charset="0"/>
              </a:rPr>
              <a:t>Your Follow Up</a:t>
            </a:r>
            <a:endParaRPr lang="en-US" sz="3200" b="1" dirty="0">
              <a:solidFill>
                <a:srgbClr val="3DA547"/>
              </a:solidFill>
              <a:ea typeface="Helvetica" charset="0"/>
            </a:endParaRPr>
          </a:p>
        </p:txBody>
      </p:sp>
    </p:spTree>
    <p:extLst>
      <p:ext uri="{BB962C8B-B14F-4D97-AF65-F5344CB8AC3E}">
        <p14:creationId xmlns:p14="http://schemas.microsoft.com/office/powerpoint/2010/main" val="127506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pattFill prst="wdUpDiag">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6" name="Title 1"/>
          <p:cNvSpPr txBox="1">
            <a:spLocks/>
          </p:cNvSpPr>
          <p:nvPr/>
        </p:nvSpPr>
        <p:spPr>
          <a:xfrm>
            <a:off x="2239151" y="1466602"/>
            <a:ext cx="3380659" cy="715278"/>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4400" b="1" dirty="0" smtClean="0">
                <a:solidFill>
                  <a:srgbClr val="3DA547"/>
                </a:solidFill>
                <a:ea typeface="Helvetica" charset="0"/>
              </a:rPr>
              <a:t>Exercise</a:t>
            </a:r>
            <a:endParaRPr lang="en-US" sz="4400" b="1" dirty="0">
              <a:solidFill>
                <a:srgbClr val="3DA547"/>
              </a:solidFill>
              <a:ea typeface="Helvetica" charset="0"/>
            </a:endParaRPr>
          </a:p>
        </p:txBody>
      </p:sp>
      <p:sp>
        <p:nvSpPr>
          <p:cNvPr id="8" name="Content Placeholder 2"/>
          <p:cNvSpPr txBox="1">
            <a:spLocks/>
          </p:cNvSpPr>
          <p:nvPr/>
        </p:nvSpPr>
        <p:spPr>
          <a:xfrm>
            <a:off x="2266651" y="2438872"/>
            <a:ext cx="4646504" cy="1248415"/>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Get in groups of three and each take a turn doing a </a:t>
            </a:r>
            <a:r>
              <a:rPr lang="en-US" dirty="0" smtClean="0"/>
              <a:t>three-way </a:t>
            </a:r>
            <a:r>
              <a:rPr lang="en-US" dirty="0"/>
              <a:t>call. Each of you should take a turn as the </a:t>
            </a:r>
            <a:r>
              <a:rPr lang="en-US" dirty="0" smtClean="0"/>
              <a:t>expert, the guest, and the sponsor (the ABC </a:t>
            </a:r>
            <a:r>
              <a:rPr lang="en-US" dirty="0"/>
              <a:t>model</a:t>
            </a:r>
            <a:r>
              <a:rPr lang="en-US" dirty="0" smtClean="0"/>
              <a:t>).</a:t>
            </a:r>
            <a:endParaRPr lang="en-US" dirty="0"/>
          </a:p>
        </p:txBody>
      </p:sp>
      <p:cxnSp>
        <p:nvCxnSpPr>
          <p:cNvPr id="9" name="Straight Connector 8"/>
          <p:cNvCxnSpPr/>
          <p:nvPr/>
        </p:nvCxnSpPr>
        <p:spPr>
          <a:xfrm>
            <a:off x="2369722" y="2286313"/>
            <a:ext cx="4406867" cy="0"/>
          </a:xfrm>
          <a:prstGeom prst="line">
            <a:avLst/>
          </a:prstGeom>
          <a:ln w="19050">
            <a:solidFill>
              <a:srgbClr val="3DA54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54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75000"/>
            </a:schemeClr>
          </a:fgClr>
          <a:bgClr>
            <a:srgbClr val="176AC8"/>
          </a:bgClr>
        </a:pattFill>
        <a:effectLst/>
      </p:bgPr>
    </p:bg>
    <p:spTree>
      <p:nvGrpSpPr>
        <p:cNvPr id="1" name=""/>
        <p:cNvGrpSpPr/>
        <p:nvPr/>
      </p:nvGrpSpPr>
      <p:grpSpPr>
        <a:xfrm>
          <a:off x="0" y="0"/>
          <a:ext cx="0" cy="0"/>
          <a:chOff x="0" y="0"/>
          <a:chExt cx="0" cy="0"/>
        </a:xfrm>
      </p:grpSpPr>
      <p:grpSp>
        <p:nvGrpSpPr>
          <p:cNvPr id="7" name="Group 6"/>
          <p:cNvGrpSpPr/>
          <p:nvPr/>
        </p:nvGrpSpPr>
        <p:grpSpPr>
          <a:xfrm>
            <a:off x="2048834" y="1429845"/>
            <a:ext cx="5046331" cy="2275878"/>
            <a:chOff x="2131337" y="1333595"/>
            <a:chExt cx="5046331" cy="2275878"/>
          </a:xfrm>
        </p:grpSpPr>
        <p:sp>
          <p:nvSpPr>
            <p:cNvPr id="4" name="Title 1"/>
            <p:cNvSpPr txBox="1">
              <a:spLocks/>
            </p:cNvSpPr>
            <p:nvPr/>
          </p:nvSpPr>
          <p:spPr>
            <a:xfrm>
              <a:off x="2131338" y="1333595"/>
              <a:ext cx="5046330" cy="1017719"/>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2400" spc="600" dirty="0" smtClean="0">
                  <a:latin typeface="Helvetica Light" charset="0"/>
                  <a:ea typeface="Helvetica Light" charset="0"/>
                  <a:cs typeface="Helvetica Light" charset="0"/>
                </a:rPr>
                <a:t>STEP EIGHT</a:t>
              </a:r>
            </a:p>
            <a:p>
              <a:r>
                <a:rPr lang="en-US" sz="4400" b="1" dirty="0" smtClean="0">
                  <a:ea typeface="Helvetica" charset="0"/>
                </a:rPr>
                <a:t>Duplicate Yourself</a:t>
              </a:r>
              <a:endParaRPr lang="en-US" sz="4400" b="1" dirty="0">
                <a:ea typeface="Helvetica" charset="0"/>
              </a:endParaRPr>
            </a:p>
          </p:txBody>
        </p:sp>
        <p:sp>
          <p:nvSpPr>
            <p:cNvPr id="5" name="Content Placeholder 2"/>
            <p:cNvSpPr txBox="1">
              <a:spLocks/>
            </p:cNvSpPr>
            <p:nvPr/>
          </p:nvSpPr>
          <p:spPr>
            <a:xfrm>
              <a:off x="2131337" y="2662003"/>
              <a:ext cx="4881325" cy="94747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chemeClr val="bg1"/>
                  </a:solidFill>
                </a:rPr>
                <a:t>Utilizing duplication in your building efforts will translate to tremendous success for both you and your group. </a:t>
              </a:r>
            </a:p>
          </p:txBody>
        </p:sp>
        <p:cxnSp>
          <p:nvCxnSpPr>
            <p:cNvPr id="6" name="Straight Connector 5"/>
            <p:cNvCxnSpPr/>
            <p:nvPr/>
          </p:nvCxnSpPr>
          <p:spPr>
            <a:xfrm>
              <a:off x="2234407" y="2509446"/>
              <a:ext cx="4778255"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7320521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5598"/>
            <a:ext cx="8229600" cy="857250"/>
          </a:xfrm>
        </p:spPr>
        <p:txBody>
          <a:bodyPr/>
          <a:lstStyle/>
          <a:p>
            <a:pPr algn="l"/>
            <a:r>
              <a:rPr lang="en-US" sz="4400" b="1" spc="0" dirty="0" smtClean="0"/>
              <a:t>Duplication</a:t>
            </a:r>
            <a:endParaRPr lang="en-US" sz="4400" b="1" spc="0" dirty="0"/>
          </a:p>
        </p:txBody>
      </p:sp>
      <p:sp>
        <p:nvSpPr>
          <p:cNvPr id="3" name="Content Placeholder 2"/>
          <p:cNvSpPr>
            <a:spLocks noGrp="1"/>
          </p:cNvSpPr>
          <p:nvPr>
            <p:ph sz="quarter" idx="10"/>
          </p:nvPr>
        </p:nvSpPr>
        <p:spPr>
          <a:xfrm>
            <a:off x="457200" y="1651725"/>
            <a:ext cx="3910370" cy="3394472"/>
          </a:xfrm>
        </p:spPr>
        <p:txBody>
          <a:bodyPr>
            <a:normAutofit/>
          </a:bodyPr>
          <a:lstStyle/>
          <a:p>
            <a:pPr>
              <a:buFont typeface="Courier New" charset="0"/>
              <a:buChar char="o"/>
            </a:pPr>
            <a:r>
              <a:rPr lang="en-US" sz="1400" dirty="0"/>
              <a:t>In </a:t>
            </a:r>
            <a:r>
              <a:rPr lang="en-US" sz="1400" dirty="0" smtClean="0"/>
              <a:t>network marketing, </a:t>
            </a:r>
            <a:r>
              <a:rPr lang="en-US" sz="1400" dirty="0"/>
              <a:t>duplication is the repetition of a certain system to effectively recruit and enroll prospects, and then to have them repeat the exact process with others</a:t>
            </a:r>
            <a:r>
              <a:rPr lang="en-US" sz="1400" dirty="0" smtClean="0"/>
              <a:t>.</a:t>
            </a:r>
            <a:endParaRPr lang="en-US" sz="1400" dirty="0"/>
          </a:p>
          <a:p>
            <a:pPr>
              <a:buFont typeface="Courier New" charset="0"/>
              <a:buChar char="o"/>
            </a:pPr>
            <a:r>
              <a:rPr lang="en-US" sz="1400" dirty="0"/>
              <a:t>The more simple, streamlined, and user-friendly your system is, the easier it is to duplicate</a:t>
            </a:r>
            <a:r>
              <a:rPr lang="en-US" sz="1400" dirty="0" smtClean="0"/>
              <a:t>.</a:t>
            </a:r>
            <a:endParaRPr lang="en-US" sz="1400" dirty="0"/>
          </a:p>
          <a:p>
            <a:pPr>
              <a:buFont typeface="Courier New" charset="0"/>
              <a:buChar char="o"/>
            </a:pPr>
            <a:r>
              <a:rPr lang="en-US" sz="1400" dirty="0"/>
              <a:t>As you utilize duplication in your efforts with your team, the more motivated, trained, and confident your team will be – which will ensure </a:t>
            </a:r>
            <a:r>
              <a:rPr lang="en-US" sz="1400" dirty="0"/>
              <a:t>their success and </a:t>
            </a:r>
            <a:r>
              <a:rPr lang="en-US" sz="1400" dirty="0" smtClean="0"/>
              <a:t>yours.</a:t>
            </a:r>
            <a:endParaRPr lang="en-US" sz="1400" dirty="0"/>
          </a:p>
        </p:txBody>
      </p:sp>
      <p:sp>
        <p:nvSpPr>
          <p:cNvPr id="4" name="Content Placeholder 3"/>
          <p:cNvSpPr>
            <a:spLocks noGrp="1"/>
          </p:cNvSpPr>
          <p:nvPr>
            <p:ph sz="quarter" idx="11"/>
          </p:nvPr>
        </p:nvSpPr>
        <p:spPr>
          <a:xfrm>
            <a:off x="4661012" y="1651725"/>
            <a:ext cx="3331082" cy="752402"/>
          </a:xfrm>
        </p:spPr>
        <p:txBody>
          <a:bodyPr/>
          <a:lstStyle/>
          <a:p>
            <a:pPr marL="0" indent="0">
              <a:buNone/>
            </a:pPr>
            <a:r>
              <a:rPr lang="en-US" b="1" dirty="0">
                <a:solidFill>
                  <a:srgbClr val="3DA547"/>
                </a:solidFill>
              </a:rPr>
              <a:t>Example: Teach 2 to Reach 2</a:t>
            </a:r>
          </a:p>
          <a:p>
            <a:pPr marL="0" indent="0">
              <a:buNone/>
            </a:pPr>
            <a:r>
              <a:rPr lang="en-US" sz="1200" dirty="0"/>
              <a:t>You don’t need to personally enroll the world!</a:t>
            </a:r>
          </a:p>
          <a:p>
            <a:endParaRPr lang="en-US" dirty="0"/>
          </a:p>
        </p:txBody>
      </p:sp>
      <p:grpSp>
        <p:nvGrpSpPr>
          <p:cNvPr id="10" name="Group 9"/>
          <p:cNvGrpSpPr/>
          <p:nvPr/>
        </p:nvGrpSpPr>
        <p:grpSpPr>
          <a:xfrm>
            <a:off x="5206029" y="2303231"/>
            <a:ext cx="2241049" cy="2089525"/>
            <a:chOff x="5220734" y="2089475"/>
            <a:chExt cx="2241049" cy="2089525"/>
          </a:xfrm>
        </p:grpSpPr>
        <p:pic>
          <p:nvPicPr>
            <p:cNvPr id="5"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734" y="2089475"/>
              <a:ext cx="2241049" cy="2089525"/>
            </a:xfrm>
            <a:prstGeom prst="rect">
              <a:avLst/>
            </a:prstGeom>
          </p:spPr>
        </p:pic>
        <p:sp>
          <p:nvSpPr>
            <p:cNvPr id="6" name="Content Placeholder 3"/>
            <p:cNvSpPr txBox="1">
              <a:spLocks/>
            </p:cNvSpPr>
            <p:nvPr/>
          </p:nvSpPr>
          <p:spPr>
            <a:xfrm>
              <a:off x="6059192" y="2336401"/>
              <a:ext cx="564132" cy="32429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200" dirty="0" smtClean="0">
                  <a:solidFill>
                    <a:srgbClr val="688ECE"/>
                  </a:solidFill>
                  <a:latin typeface="Helvetica" charset="0"/>
                  <a:ea typeface="Helvetica" charset="0"/>
                </a:rPr>
                <a:t>YOU</a:t>
              </a:r>
              <a:endParaRPr lang="en-US" dirty="0">
                <a:solidFill>
                  <a:srgbClr val="688ECE"/>
                </a:solidFill>
                <a:latin typeface="Helvetica" charset="0"/>
                <a:ea typeface="Helvetica" charset="0"/>
              </a:endParaRPr>
            </a:p>
          </p:txBody>
        </p:sp>
        <p:sp>
          <p:nvSpPr>
            <p:cNvPr id="7" name="Content Placeholder 3"/>
            <p:cNvSpPr txBox="1">
              <a:spLocks/>
            </p:cNvSpPr>
            <p:nvPr/>
          </p:nvSpPr>
          <p:spPr>
            <a:xfrm>
              <a:off x="5488552" y="2867873"/>
              <a:ext cx="564132" cy="324298"/>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200" dirty="0" smtClean="0">
                  <a:solidFill>
                    <a:srgbClr val="688ECE"/>
                  </a:solidFill>
                  <a:latin typeface="Helvetica" charset="0"/>
                  <a:ea typeface="Helvetica" charset="0"/>
                </a:rPr>
                <a:t>JACK</a:t>
              </a:r>
              <a:endParaRPr lang="en-US" dirty="0">
                <a:solidFill>
                  <a:srgbClr val="688ECE"/>
                </a:solidFill>
                <a:latin typeface="Helvetica" charset="0"/>
                <a:ea typeface="Helvetica" charset="0"/>
              </a:endParaRPr>
            </a:p>
          </p:txBody>
        </p:sp>
        <p:sp>
          <p:nvSpPr>
            <p:cNvPr id="8" name="Content Placeholder 3"/>
            <p:cNvSpPr txBox="1">
              <a:spLocks/>
            </p:cNvSpPr>
            <p:nvPr/>
          </p:nvSpPr>
          <p:spPr>
            <a:xfrm>
              <a:off x="6630199" y="2854123"/>
              <a:ext cx="564132" cy="32429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200" dirty="0" smtClean="0">
                  <a:solidFill>
                    <a:srgbClr val="688ECE"/>
                  </a:solidFill>
                  <a:latin typeface="Helvetica" charset="0"/>
                  <a:ea typeface="Helvetica" charset="0"/>
                </a:rPr>
                <a:t>JILL</a:t>
              </a:r>
              <a:endParaRPr lang="en-US" dirty="0">
                <a:solidFill>
                  <a:srgbClr val="688ECE"/>
                </a:solidFill>
                <a:latin typeface="Helvetica" charset="0"/>
                <a:ea typeface="Helvetica" charset="0"/>
              </a:endParaRPr>
            </a:p>
          </p:txBody>
        </p:sp>
      </p:grpSp>
    </p:spTree>
    <p:extLst>
      <p:ext uri="{BB962C8B-B14F-4D97-AF65-F5344CB8AC3E}">
        <p14:creationId xmlns:p14="http://schemas.microsoft.com/office/powerpoint/2010/main" val="127580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5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pattFill prst="wdUpDiag">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5" name="Title 1"/>
          <p:cNvSpPr txBox="1">
            <a:spLocks/>
          </p:cNvSpPr>
          <p:nvPr/>
        </p:nvSpPr>
        <p:spPr>
          <a:xfrm>
            <a:off x="2239151" y="1466602"/>
            <a:ext cx="4826667" cy="715278"/>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4400" b="1" smtClean="0">
                <a:solidFill>
                  <a:srgbClr val="3DA547"/>
                </a:solidFill>
                <a:ea typeface="Helvetica" charset="0"/>
              </a:rPr>
              <a:t>Success Activity</a:t>
            </a:r>
            <a:endParaRPr lang="en-US" sz="4400" b="1" dirty="0">
              <a:solidFill>
                <a:srgbClr val="3DA547"/>
              </a:solidFill>
              <a:ea typeface="Helvetica" charset="0"/>
            </a:endParaRPr>
          </a:p>
        </p:txBody>
      </p:sp>
      <p:sp>
        <p:nvSpPr>
          <p:cNvPr id="6" name="Content Placeholder 2"/>
          <p:cNvSpPr txBox="1">
            <a:spLocks/>
          </p:cNvSpPr>
          <p:nvPr/>
        </p:nvSpPr>
        <p:spPr>
          <a:xfrm>
            <a:off x="2266651" y="2438872"/>
            <a:ext cx="5024798" cy="1248415"/>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Create a list of 20 contacts, contact your sponsor/mentor and set up the next step of duplication for each of the 20. </a:t>
            </a:r>
            <a:r>
              <a:rPr lang="en-US" dirty="0" smtClean="0"/>
              <a:t>contact, invite or follow up with </a:t>
            </a:r>
            <a:r>
              <a:rPr lang="en-US" dirty="0"/>
              <a:t>those 20 in the next </a:t>
            </a:r>
            <a:r>
              <a:rPr lang="en-US" dirty="0" smtClean="0"/>
              <a:t>four </a:t>
            </a:r>
            <a:r>
              <a:rPr lang="en-US" dirty="0" smtClean="0"/>
              <a:t>days.  </a:t>
            </a:r>
            <a:endParaRPr lang="en-US" dirty="0"/>
          </a:p>
        </p:txBody>
      </p:sp>
      <p:cxnSp>
        <p:nvCxnSpPr>
          <p:cNvPr id="8" name="Straight Connector 7"/>
          <p:cNvCxnSpPr/>
          <p:nvPr/>
        </p:nvCxnSpPr>
        <p:spPr>
          <a:xfrm>
            <a:off x="2369722" y="2286313"/>
            <a:ext cx="4752943" cy="0"/>
          </a:xfrm>
          <a:prstGeom prst="line">
            <a:avLst/>
          </a:prstGeom>
          <a:ln w="19050">
            <a:solidFill>
              <a:srgbClr val="3DA54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501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7576" y="1265322"/>
            <a:ext cx="4268848" cy="2612856"/>
          </a:xfrm>
        </p:spPr>
        <p:txBody>
          <a:bodyPr/>
          <a:lstStyle/>
          <a:p>
            <a:pPr marL="115888" indent="-115888" algn="l">
              <a:spcBef>
                <a:spcPts val="1000"/>
              </a:spcBef>
            </a:pPr>
            <a:r>
              <a:rPr lang="en-US" b="1" spc="0" dirty="0" smtClean="0"/>
              <a:t>“</a:t>
            </a:r>
            <a:r>
              <a:rPr lang="en-US" b="1" spc="0" dirty="0"/>
              <a:t>I would rather have 1% of the efforts of 100 people than 100% of my own </a:t>
            </a:r>
            <a:r>
              <a:rPr lang="en-US" b="1" spc="0" dirty="0" smtClean="0"/>
              <a:t>efforts.”</a:t>
            </a:r>
            <a:r>
              <a:rPr lang="en-US" spc="-150" dirty="0"/>
              <a:t/>
            </a:r>
            <a:br>
              <a:rPr lang="en-US" spc="-150" dirty="0"/>
            </a:br>
            <a:r>
              <a:rPr lang="en-US" spc="-150" dirty="0" smtClean="0"/>
              <a:t/>
            </a:r>
            <a:br>
              <a:rPr lang="en-US" spc="-150" dirty="0" smtClean="0"/>
            </a:br>
            <a:r>
              <a:rPr lang="en-US" sz="1600" dirty="0" smtClean="0">
                <a:solidFill>
                  <a:srgbClr val="6C6C6C"/>
                </a:solidFill>
              </a:rPr>
              <a:t>-J. PAUL GETTY</a:t>
            </a:r>
            <a:endParaRPr lang="en-US" sz="1600" dirty="0">
              <a:solidFill>
                <a:srgbClr val="6C6C6C"/>
              </a:solidFill>
            </a:endParaRPr>
          </a:p>
        </p:txBody>
      </p:sp>
    </p:spTree>
    <p:extLst>
      <p:ext uri="{BB962C8B-B14F-4D97-AF65-F5344CB8AC3E}">
        <p14:creationId xmlns:p14="http://schemas.microsoft.com/office/powerpoint/2010/main" val="458732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597" y="954123"/>
            <a:ext cx="5150836" cy="857250"/>
          </a:xfrm>
        </p:spPr>
        <p:txBody>
          <a:bodyPr/>
          <a:lstStyle/>
          <a:p>
            <a:pPr algn="l"/>
            <a:r>
              <a:rPr lang="en-US" sz="3400" b="1" spc="0" dirty="0" smtClean="0"/>
              <a:t>Eight </a:t>
            </a:r>
            <a:r>
              <a:rPr lang="en-US" sz="3400" b="1" spc="0" dirty="0" smtClean="0"/>
              <a:t>Steps </a:t>
            </a:r>
            <a:r>
              <a:rPr lang="en-US" sz="3400" b="1" spc="0" dirty="0" smtClean="0"/>
              <a:t>to </a:t>
            </a:r>
            <a:r>
              <a:rPr lang="en-US" sz="3400" b="1" spc="0" dirty="0" smtClean="0"/>
              <a:t>Success</a:t>
            </a:r>
            <a:endParaRPr lang="en-US" sz="3400" b="1" spc="0" dirty="0"/>
          </a:p>
        </p:txBody>
      </p:sp>
      <p:sp>
        <p:nvSpPr>
          <p:cNvPr id="9" name="Text Placeholder 9"/>
          <p:cNvSpPr txBox="1">
            <a:spLocks/>
          </p:cNvSpPr>
          <p:nvPr/>
        </p:nvSpPr>
        <p:spPr>
          <a:xfrm>
            <a:off x="6084050" y="2039259"/>
            <a:ext cx="1451647" cy="91440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Build a Prospective Team List</a:t>
            </a:r>
            <a:endParaRPr lang="en-US" sz="1200" dirty="0"/>
          </a:p>
        </p:txBody>
      </p:sp>
      <p:grpSp>
        <p:nvGrpSpPr>
          <p:cNvPr id="22" name="Group 21"/>
          <p:cNvGrpSpPr/>
          <p:nvPr/>
        </p:nvGrpSpPr>
        <p:grpSpPr>
          <a:xfrm>
            <a:off x="1268371" y="2023075"/>
            <a:ext cx="1420173" cy="842230"/>
            <a:chOff x="1268371" y="2023075"/>
            <a:chExt cx="1420173" cy="842230"/>
          </a:xfrm>
        </p:grpSpPr>
        <p:sp>
          <p:nvSpPr>
            <p:cNvPr id="6" name="Text Placeholder 5"/>
            <p:cNvSpPr txBox="1">
              <a:spLocks/>
            </p:cNvSpPr>
            <p:nvPr/>
          </p:nvSpPr>
          <p:spPr>
            <a:xfrm>
              <a:off x="1268371" y="2023075"/>
              <a:ext cx="1366532" cy="731999"/>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Be Your Own Case Study</a:t>
              </a:r>
              <a:endParaRPr lang="en-US" sz="1200" dirty="0"/>
            </a:p>
          </p:txBody>
        </p:sp>
        <p:cxnSp>
          <p:nvCxnSpPr>
            <p:cNvPr id="10" name="Straight Connector 9"/>
            <p:cNvCxnSpPr/>
            <p:nvPr/>
          </p:nvCxnSpPr>
          <p:spPr>
            <a:xfrm>
              <a:off x="2688544" y="2131625"/>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2826255" y="2023075"/>
            <a:ext cx="1350006" cy="914400"/>
            <a:chOff x="2826255" y="2023075"/>
            <a:chExt cx="1350006" cy="914400"/>
          </a:xfrm>
        </p:grpSpPr>
        <p:sp>
          <p:nvSpPr>
            <p:cNvPr id="7" name="Text Placeholder 6"/>
            <p:cNvSpPr txBox="1">
              <a:spLocks/>
            </p:cNvSpPr>
            <p:nvPr/>
          </p:nvSpPr>
          <p:spPr>
            <a:xfrm>
              <a:off x="2826255" y="2023075"/>
              <a:ext cx="1298597" cy="91440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Clarity &amp; Conviction</a:t>
              </a:r>
              <a:endParaRPr lang="en-US" sz="1200" dirty="0"/>
            </a:p>
          </p:txBody>
        </p:sp>
        <p:cxnSp>
          <p:nvCxnSpPr>
            <p:cNvPr id="11" name="Straight Connector 10"/>
            <p:cNvCxnSpPr/>
            <p:nvPr/>
          </p:nvCxnSpPr>
          <p:spPr>
            <a:xfrm>
              <a:off x="4176261" y="2131625"/>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grpSp>
        <p:nvGrpSpPr>
          <p:cNvPr id="24" name="Group 23"/>
          <p:cNvGrpSpPr/>
          <p:nvPr/>
        </p:nvGrpSpPr>
        <p:grpSpPr>
          <a:xfrm>
            <a:off x="4287032" y="2023075"/>
            <a:ext cx="1694735" cy="914400"/>
            <a:chOff x="4287032" y="2023075"/>
            <a:chExt cx="1694735" cy="914400"/>
          </a:xfrm>
        </p:grpSpPr>
        <p:sp>
          <p:nvSpPr>
            <p:cNvPr id="8" name="Text Placeholder 7"/>
            <p:cNvSpPr txBox="1">
              <a:spLocks/>
            </p:cNvSpPr>
            <p:nvPr/>
          </p:nvSpPr>
          <p:spPr>
            <a:xfrm>
              <a:off x="4287032" y="2023075"/>
              <a:ext cx="1626881" cy="91440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Set Goals </a:t>
              </a:r>
              <a:br>
                <a:rPr lang="en-US" dirty="0" smtClean="0"/>
              </a:br>
              <a:r>
                <a:rPr lang="en-US" dirty="0" smtClean="0"/>
                <a:t>&amp; Make Commitments</a:t>
              </a:r>
            </a:p>
          </p:txBody>
        </p:sp>
        <p:cxnSp>
          <p:nvCxnSpPr>
            <p:cNvPr id="12" name="Straight Connector 11"/>
            <p:cNvCxnSpPr/>
            <p:nvPr/>
          </p:nvCxnSpPr>
          <p:spPr>
            <a:xfrm>
              <a:off x="5981767" y="2131625"/>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1268371" y="3250584"/>
            <a:ext cx="1420173" cy="914400"/>
            <a:chOff x="1268371" y="3250584"/>
            <a:chExt cx="1420173" cy="914400"/>
          </a:xfrm>
        </p:grpSpPr>
        <p:sp>
          <p:nvSpPr>
            <p:cNvPr id="13" name="Text Placeholder 5"/>
            <p:cNvSpPr txBox="1">
              <a:spLocks/>
            </p:cNvSpPr>
            <p:nvPr/>
          </p:nvSpPr>
          <p:spPr>
            <a:xfrm>
              <a:off x="1268371" y="3250584"/>
              <a:ext cx="1059195" cy="91440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Contact </a:t>
              </a:r>
              <a:br>
                <a:rPr lang="en-US" dirty="0" smtClean="0"/>
              </a:br>
              <a:r>
                <a:rPr lang="en-US" dirty="0" smtClean="0"/>
                <a:t>&amp; Invite</a:t>
              </a:r>
              <a:endParaRPr lang="en-US" sz="1200" dirty="0"/>
            </a:p>
          </p:txBody>
        </p:sp>
        <p:cxnSp>
          <p:nvCxnSpPr>
            <p:cNvPr id="16" name="Straight Connector 15"/>
            <p:cNvCxnSpPr/>
            <p:nvPr/>
          </p:nvCxnSpPr>
          <p:spPr>
            <a:xfrm>
              <a:off x="2688544" y="3335382"/>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2826256" y="3250584"/>
            <a:ext cx="1350005" cy="914400"/>
            <a:chOff x="2826256" y="3250584"/>
            <a:chExt cx="1350005" cy="914400"/>
          </a:xfrm>
        </p:grpSpPr>
        <p:sp>
          <p:nvSpPr>
            <p:cNvPr id="15" name="Text Placeholder 7"/>
            <p:cNvSpPr txBox="1">
              <a:spLocks/>
            </p:cNvSpPr>
            <p:nvPr/>
          </p:nvSpPr>
          <p:spPr>
            <a:xfrm>
              <a:off x="2826256" y="3250584"/>
              <a:ext cx="1298597" cy="91440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Sharing  the ASEA Story</a:t>
              </a:r>
              <a:endParaRPr lang="en-US" dirty="0"/>
            </a:p>
          </p:txBody>
        </p:sp>
        <p:cxnSp>
          <p:nvCxnSpPr>
            <p:cNvPr id="17" name="Straight Connector 16"/>
            <p:cNvCxnSpPr/>
            <p:nvPr/>
          </p:nvCxnSpPr>
          <p:spPr>
            <a:xfrm>
              <a:off x="4176261" y="3335382"/>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sp>
        <p:nvSpPr>
          <p:cNvPr id="18" name="Text Placeholder 6"/>
          <p:cNvSpPr txBox="1">
            <a:spLocks/>
          </p:cNvSpPr>
          <p:nvPr/>
        </p:nvSpPr>
        <p:spPr>
          <a:xfrm>
            <a:off x="6084050" y="3250584"/>
            <a:ext cx="1189585" cy="81254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Duplicate Yourself</a:t>
            </a:r>
            <a:endParaRPr lang="en-US" sz="1200" dirty="0"/>
          </a:p>
        </p:txBody>
      </p:sp>
      <p:grpSp>
        <p:nvGrpSpPr>
          <p:cNvPr id="27" name="Group 26"/>
          <p:cNvGrpSpPr/>
          <p:nvPr/>
        </p:nvGrpSpPr>
        <p:grpSpPr>
          <a:xfrm>
            <a:off x="4287032" y="3250584"/>
            <a:ext cx="1781256" cy="914400"/>
            <a:chOff x="4287032" y="3250584"/>
            <a:chExt cx="1781256" cy="914400"/>
          </a:xfrm>
        </p:grpSpPr>
        <p:sp>
          <p:nvSpPr>
            <p:cNvPr id="14" name="Text Placeholder 6"/>
            <p:cNvSpPr txBox="1">
              <a:spLocks/>
            </p:cNvSpPr>
            <p:nvPr/>
          </p:nvSpPr>
          <p:spPr>
            <a:xfrm>
              <a:off x="4287032" y="3250584"/>
              <a:ext cx="1781256" cy="91440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Collect a Decision</a:t>
              </a:r>
              <a:endParaRPr lang="en-US" sz="1200" dirty="0"/>
            </a:p>
          </p:txBody>
        </p:sp>
        <p:cxnSp>
          <p:nvCxnSpPr>
            <p:cNvPr id="19" name="Straight Connector 18"/>
            <p:cNvCxnSpPr/>
            <p:nvPr/>
          </p:nvCxnSpPr>
          <p:spPr>
            <a:xfrm>
              <a:off x="5981767" y="3335382"/>
              <a:ext cx="0" cy="733680"/>
            </a:xfrm>
            <a:prstGeom prst="line">
              <a:avLst/>
            </a:prstGeom>
            <a:ln w="19050">
              <a:solidFill>
                <a:srgbClr val="3DA547"/>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391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75000"/>
            </a:schemeClr>
          </a:fgClr>
          <a:bgClr>
            <a:srgbClr val="176AC8"/>
          </a:bgClr>
        </a:pattFill>
        <a:effectLst/>
      </p:bgPr>
    </p:bg>
    <p:spTree>
      <p:nvGrpSpPr>
        <p:cNvPr id="1" name=""/>
        <p:cNvGrpSpPr/>
        <p:nvPr/>
      </p:nvGrpSpPr>
      <p:grpSpPr>
        <a:xfrm>
          <a:off x="0" y="0"/>
          <a:ext cx="0" cy="0"/>
          <a:chOff x="0" y="0"/>
          <a:chExt cx="0" cy="0"/>
        </a:xfrm>
      </p:grpSpPr>
      <p:sp>
        <p:nvSpPr>
          <p:cNvPr id="8" name="Title 1"/>
          <p:cNvSpPr txBox="1">
            <a:spLocks/>
          </p:cNvSpPr>
          <p:nvPr/>
        </p:nvSpPr>
        <p:spPr>
          <a:xfrm>
            <a:off x="1940634" y="1333595"/>
            <a:ext cx="7124426" cy="1017719"/>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2400" spc="600" dirty="0" smtClean="0">
                <a:latin typeface="Helvetica Light" charset="0"/>
                <a:ea typeface="Helvetica Light" charset="0"/>
                <a:cs typeface="Helvetica Light" charset="0"/>
              </a:rPr>
              <a:t>STEP ONE</a:t>
            </a:r>
          </a:p>
          <a:p>
            <a:r>
              <a:rPr lang="en-US" sz="4400" b="1" dirty="0" smtClean="0">
                <a:ea typeface="Helvetica" charset="0"/>
              </a:rPr>
              <a:t>Be Your Own Case Study</a:t>
            </a:r>
            <a:endParaRPr lang="en-US" sz="4400" b="1" dirty="0">
              <a:ea typeface="Helvetica" charset="0"/>
            </a:endParaRPr>
          </a:p>
        </p:txBody>
      </p:sp>
      <p:sp>
        <p:nvSpPr>
          <p:cNvPr id="9" name="Content Placeholder 2"/>
          <p:cNvSpPr txBox="1">
            <a:spLocks/>
          </p:cNvSpPr>
          <p:nvPr/>
        </p:nvSpPr>
        <p:spPr>
          <a:xfrm>
            <a:off x="1940634" y="2662003"/>
            <a:ext cx="5354831" cy="947470"/>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solidFill>
                  <a:schemeClr val="bg1"/>
                </a:solidFill>
              </a:rPr>
              <a:t>At  ASEA we like to </a:t>
            </a:r>
            <a:r>
              <a:rPr lang="en-US" dirty="0" smtClean="0">
                <a:solidFill>
                  <a:schemeClr val="bg1"/>
                </a:solidFill>
              </a:rPr>
              <a:t>say, </a:t>
            </a:r>
            <a:r>
              <a:rPr lang="en-US" dirty="0" smtClean="0">
                <a:solidFill>
                  <a:schemeClr val="bg1"/>
                </a:solidFill>
              </a:rPr>
              <a:t>“Buy a case, and become your own case study.” To effectively share the ASEA story with others, it’s important that you experience real and personal results from using </a:t>
            </a:r>
            <a:br>
              <a:rPr lang="en-US" dirty="0" smtClean="0">
                <a:solidFill>
                  <a:schemeClr val="bg1"/>
                </a:solidFill>
              </a:rPr>
            </a:br>
            <a:r>
              <a:rPr lang="en-US" dirty="0" smtClean="0">
                <a:solidFill>
                  <a:schemeClr val="bg1"/>
                </a:solidFill>
              </a:rPr>
              <a:t>ASEA. You’ll then have a genuine and compelling reason why others should do the same. </a:t>
            </a:r>
            <a:endParaRPr lang="en-US" dirty="0">
              <a:solidFill>
                <a:schemeClr val="bg1"/>
              </a:solidFill>
            </a:endParaRPr>
          </a:p>
        </p:txBody>
      </p:sp>
      <p:cxnSp>
        <p:nvCxnSpPr>
          <p:cNvPr id="4" name="Straight Connector 3"/>
          <p:cNvCxnSpPr/>
          <p:nvPr/>
        </p:nvCxnSpPr>
        <p:spPr>
          <a:xfrm>
            <a:off x="2051922" y="2509446"/>
            <a:ext cx="395323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7225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065703" y="1356691"/>
            <a:ext cx="6519211" cy="2735895"/>
          </a:xfrm>
        </p:spPr>
        <p:txBody>
          <a:bodyPr>
            <a:normAutofit/>
          </a:bodyPr>
          <a:lstStyle/>
          <a:p>
            <a:pPr>
              <a:spcBef>
                <a:spcPts val="800"/>
              </a:spcBef>
              <a:buFont typeface="Courier New" charset="0"/>
              <a:buChar char="o"/>
            </a:pPr>
            <a:r>
              <a:rPr lang="en-US" sz="2800" dirty="0" smtClean="0"/>
              <a:t>Use ASEA’s </a:t>
            </a:r>
            <a:r>
              <a:rPr lang="en-US" sz="2800" dirty="0" smtClean="0"/>
              <a:t>products</a:t>
            </a:r>
            <a:endParaRPr lang="en-US" sz="2800" dirty="0" smtClean="0"/>
          </a:p>
          <a:p>
            <a:pPr>
              <a:spcBef>
                <a:spcPts val="800"/>
              </a:spcBef>
              <a:buFont typeface="Courier New" charset="0"/>
              <a:buChar char="o"/>
            </a:pPr>
            <a:r>
              <a:rPr lang="en-US" sz="2800" dirty="0" smtClean="0"/>
              <a:t>What </a:t>
            </a:r>
            <a:r>
              <a:rPr lang="en-US" sz="2800" dirty="0" smtClean="0"/>
              <a:t>can you expect? </a:t>
            </a:r>
            <a:endParaRPr lang="en-US" sz="2800" dirty="0" smtClean="0"/>
          </a:p>
          <a:p>
            <a:pPr>
              <a:spcBef>
                <a:spcPts val="800"/>
              </a:spcBef>
              <a:buFont typeface="Courier New" charset="0"/>
              <a:buChar char="o"/>
            </a:pPr>
            <a:r>
              <a:rPr lang="en-US" sz="2800" dirty="0" smtClean="0"/>
              <a:t>The ASEA </a:t>
            </a:r>
            <a:r>
              <a:rPr lang="en-US" sz="2800" dirty="0" smtClean="0"/>
              <a:t>body inventory</a:t>
            </a:r>
            <a:endParaRPr lang="en-US" sz="2800" dirty="0" smtClean="0"/>
          </a:p>
          <a:p>
            <a:pPr>
              <a:spcBef>
                <a:spcPts val="800"/>
              </a:spcBef>
              <a:buFont typeface="Courier New" charset="0"/>
              <a:buChar char="o"/>
            </a:pPr>
            <a:r>
              <a:rPr lang="en-US" sz="2800" dirty="0" smtClean="0"/>
              <a:t>Your ASEA </a:t>
            </a:r>
            <a:r>
              <a:rPr lang="en-US" sz="2800" dirty="0" smtClean="0"/>
              <a:t>story</a:t>
            </a:r>
            <a:endParaRPr lang="en-US" sz="2800" dirty="0" smtClean="0"/>
          </a:p>
          <a:p>
            <a:pPr marL="0" indent="0">
              <a:spcBef>
                <a:spcPts val="800"/>
              </a:spcBef>
              <a:buNone/>
            </a:pPr>
            <a:endParaRPr lang="en-US" sz="1700" dirty="0"/>
          </a:p>
          <a:p>
            <a:pPr marL="457200" indent="-457200">
              <a:spcBef>
                <a:spcPts val="800"/>
              </a:spcBef>
              <a:buFont typeface="Wingdings" panose="05000000000000000000" pitchFamily="2" charset="2"/>
              <a:buChar char="q"/>
            </a:pPr>
            <a:endParaRPr lang="en-US" sz="1700" dirty="0"/>
          </a:p>
        </p:txBody>
      </p:sp>
      <p:sp>
        <p:nvSpPr>
          <p:cNvPr id="7" name="Title 1"/>
          <p:cNvSpPr>
            <a:spLocks noGrp="1"/>
          </p:cNvSpPr>
          <p:nvPr>
            <p:ph type="title"/>
          </p:nvPr>
        </p:nvSpPr>
        <p:spPr>
          <a:xfrm>
            <a:off x="1065703" y="230497"/>
            <a:ext cx="5696910" cy="857250"/>
          </a:xfrm>
        </p:spPr>
        <p:txBody>
          <a:bodyPr/>
          <a:lstStyle/>
          <a:p>
            <a:pPr algn="l"/>
            <a:r>
              <a:rPr lang="en-US" sz="3400" b="1" spc="0" dirty="0" smtClean="0"/>
              <a:t>Be your own case study</a:t>
            </a:r>
            <a:endParaRPr lang="en-US" sz="3400" b="1" spc="0" dirty="0"/>
          </a:p>
        </p:txBody>
      </p:sp>
    </p:spTree>
    <p:extLst>
      <p:ext uri="{BB962C8B-B14F-4D97-AF65-F5344CB8AC3E}">
        <p14:creationId xmlns:p14="http://schemas.microsoft.com/office/powerpoint/2010/main" val="992301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wdUpDiag">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5" name="Title 1"/>
          <p:cNvSpPr txBox="1">
            <a:spLocks/>
          </p:cNvSpPr>
          <p:nvPr/>
        </p:nvSpPr>
        <p:spPr>
          <a:xfrm>
            <a:off x="2724322" y="1466602"/>
            <a:ext cx="3380659" cy="715278"/>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4400" b="1" dirty="0" smtClean="0">
                <a:solidFill>
                  <a:srgbClr val="3DA547"/>
                </a:solidFill>
                <a:ea typeface="Helvetica" charset="0"/>
              </a:rPr>
              <a:t>Exercise</a:t>
            </a:r>
            <a:endParaRPr lang="en-US" sz="4400" b="1" dirty="0">
              <a:solidFill>
                <a:srgbClr val="3DA547"/>
              </a:solidFill>
              <a:ea typeface="Helvetica" charset="0"/>
            </a:endParaRPr>
          </a:p>
        </p:txBody>
      </p:sp>
      <p:sp>
        <p:nvSpPr>
          <p:cNvPr id="6" name="Content Placeholder 2"/>
          <p:cNvSpPr txBox="1">
            <a:spLocks/>
          </p:cNvSpPr>
          <p:nvPr/>
        </p:nvSpPr>
        <p:spPr>
          <a:xfrm>
            <a:off x="2751823" y="2438872"/>
            <a:ext cx="3667854" cy="1248415"/>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smtClean="0"/>
              <a:t>In </a:t>
            </a:r>
            <a:r>
              <a:rPr lang="en-US" dirty="0" smtClean="0"/>
              <a:t>five </a:t>
            </a:r>
            <a:r>
              <a:rPr lang="en-US" dirty="0"/>
              <a:t>sentences or less, write down why you joined ASEA and share it with the person sitting next to you. </a:t>
            </a:r>
          </a:p>
        </p:txBody>
      </p:sp>
      <p:cxnSp>
        <p:nvCxnSpPr>
          <p:cNvPr id="8" name="Straight Connector 7"/>
          <p:cNvCxnSpPr/>
          <p:nvPr/>
        </p:nvCxnSpPr>
        <p:spPr>
          <a:xfrm>
            <a:off x="2854893" y="2286313"/>
            <a:ext cx="3451967" cy="0"/>
          </a:xfrm>
          <a:prstGeom prst="line">
            <a:avLst/>
          </a:prstGeom>
          <a:ln w="19050">
            <a:solidFill>
              <a:srgbClr val="3DA54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790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4474" y="1392517"/>
            <a:ext cx="4845718" cy="2358466"/>
          </a:xfrm>
        </p:spPr>
        <p:txBody>
          <a:bodyPr/>
          <a:lstStyle/>
          <a:p>
            <a:pPr marL="233363" indent="-233363" algn="l">
              <a:spcBef>
                <a:spcPts val="1000"/>
              </a:spcBef>
            </a:pPr>
            <a:r>
              <a:rPr lang="en-US" b="1" spc="0" dirty="0" smtClean="0"/>
              <a:t>“</a:t>
            </a:r>
            <a:r>
              <a:rPr lang="en-US" b="1" spc="0" dirty="0"/>
              <a:t>What lies behind us and what lies before us are small matters compared to what lies within </a:t>
            </a:r>
            <a:r>
              <a:rPr lang="en-US" b="1" spc="0" dirty="0" smtClean="0"/>
              <a:t>us.”</a:t>
            </a:r>
            <a:r>
              <a:rPr lang="en-US" spc="-150" dirty="0"/>
              <a:t/>
            </a:r>
            <a:br>
              <a:rPr lang="en-US" spc="-150" dirty="0"/>
            </a:br>
            <a:r>
              <a:rPr lang="en-US" spc="-150" dirty="0" smtClean="0"/>
              <a:t/>
            </a:r>
            <a:br>
              <a:rPr lang="en-US" spc="-150" dirty="0" smtClean="0"/>
            </a:br>
            <a:r>
              <a:rPr lang="en-US" sz="1600" dirty="0" smtClean="0">
                <a:solidFill>
                  <a:srgbClr val="6C6C6C"/>
                </a:solidFill>
              </a:rPr>
              <a:t>-RALPH WALDO EMERSON</a:t>
            </a:r>
            <a:endParaRPr lang="en-US" sz="1600" dirty="0">
              <a:solidFill>
                <a:srgbClr val="6C6C6C"/>
              </a:solidFill>
            </a:endParaRPr>
          </a:p>
        </p:txBody>
      </p:sp>
    </p:spTree>
    <p:extLst>
      <p:ext uri="{BB962C8B-B14F-4D97-AF65-F5344CB8AC3E}">
        <p14:creationId xmlns:p14="http://schemas.microsoft.com/office/powerpoint/2010/main" val="114431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75000"/>
            </a:schemeClr>
          </a:fgClr>
          <a:bgClr>
            <a:srgbClr val="176AC8"/>
          </a:bgClr>
        </a:pattFill>
        <a:effectLst/>
      </p:bgPr>
    </p:bg>
    <p:spTree>
      <p:nvGrpSpPr>
        <p:cNvPr id="1" name=""/>
        <p:cNvGrpSpPr/>
        <p:nvPr/>
      </p:nvGrpSpPr>
      <p:grpSpPr>
        <a:xfrm>
          <a:off x="0" y="0"/>
          <a:ext cx="0" cy="0"/>
          <a:chOff x="0" y="0"/>
          <a:chExt cx="0" cy="0"/>
        </a:xfrm>
      </p:grpSpPr>
      <p:sp>
        <p:nvSpPr>
          <p:cNvPr id="4" name="Title 1"/>
          <p:cNvSpPr txBox="1">
            <a:spLocks/>
          </p:cNvSpPr>
          <p:nvPr/>
        </p:nvSpPr>
        <p:spPr>
          <a:xfrm>
            <a:off x="1766979" y="1319845"/>
            <a:ext cx="5610095" cy="1017719"/>
          </a:xfrm>
          <a:prstGeom prst="rect">
            <a:avLst/>
          </a:prstGeom>
          <a:ln>
            <a:noFill/>
          </a:ln>
        </p:spPr>
        <p:txBody>
          <a:bodyPr vert="horz" lIns="91440" tIns="45720" rIns="91440" bIns="45720" rtlCol="0" anchor="ctr">
            <a:noAutofit/>
          </a:bodyPr>
          <a:lstStyle>
            <a:lvl1pPr algn="l" defTabSz="457200" rtl="0" eaLnBrk="1" latinLnBrk="0" hangingPunct="1">
              <a:spcBef>
                <a:spcPct val="0"/>
              </a:spcBef>
              <a:buNone/>
              <a:defRPr sz="3600" b="0" i="0" kern="1200" baseline="0">
                <a:solidFill>
                  <a:srgbClr val="FFFFFF"/>
                </a:solidFill>
                <a:latin typeface="Helvetica" charset="0"/>
                <a:ea typeface="+mj-ea"/>
                <a:cs typeface="Helvetica" charset="0"/>
              </a:defRPr>
            </a:lvl1pPr>
          </a:lstStyle>
          <a:p>
            <a:r>
              <a:rPr lang="en-US" sz="2400" spc="600" dirty="0">
                <a:latin typeface="Helvetica Light" charset="0"/>
                <a:ea typeface="Helvetica Light" charset="0"/>
                <a:cs typeface="Helvetica Light" charset="0"/>
              </a:rPr>
              <a:t>STEP </a:t>
            </a:r>
            <a:r>
              <a:rPr lang="en-US" sz="2400" spc="600" dirty="0" smtClean="0">
                <a:latin typeface="Helvetica Light" charset="0"/>
                <a:ea typeface="Helvetica Light" charset="0"/>
                <a:cs typeface="Helvetica Light" charset="0"/>
              </a:rPr>
              <a:t>TWO</a:t>
            </a:r>
            <a:endParaRPr lang="en-US" sz="2400" spc="600" dirty="0">
              <a:latin typeface="Helvetica Light" charset="0"/>
              <a:ea typeface="Helvetica Light" charset="0"/>
              <a:cs typeface="Helvetica Light" charset="0"/>
            </a:endParaRPr>
          </a:p>
          <a:p>
            <a:r>
              <a:rPr lang="en-US" sz="4400" b="1" dirty="0" smtClean="0">
                <a:ea typeface="Helvetica" charset="0"/>
              </a:rPr>
              <a:t>Clarity &amp; Conviction</a:t>
            </a:r>
            <a:endParaRPr lang="en-US" sz="4400" b="1" dirty="0">
              <a:ea typeface="Helvetica" charset="0"/>
            </a:endParaRPr>
          </a:p>
        </p:txBody>
      </p:sp>
      <p:sp>
        <p:nvSpPr>
          <p:cNvPr id="5" name="Content Placeholder 2"/>
          <p:cNvSpPr txBox="1">
            <a:spLocks/>
          </p:cNvSpPr>
          <p:nvPr/>
        </p:nvSpPr>
        <p:spPr>
          <a:xfrm>
            <a:off x="1794479" y="2634505"/>
            <a:ext cx="5087582" cy="1194976"/>
          </a:xfrm>
          <a:prstGeom prst="rect">
            <a:avLst/>
          </a:prstGeom>
        </p:spPr>
        <p:txBody>
          <a:bodyPr/>
          <a:lstStyle>
            <a:lvl1pPr marL="342900" indent="-34290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1pPr>
            <a:lvl2pPr marL="742950" indent="-285750" algn="l" defTabSz="457200" rtl="0" eaLnBrk="1" latinLnBrk="0" hangingPunct="1">
              <a:spcBef>
                <a:spcPct val="20000"/>
              </a:spcBef>
              <a:buFont typeface="Arial"/>
              <a:buChar char="–"/>
              <a:defRPr sz="1800" b="0" i="0" kern="1200" baseline="0">
                <a:solidFill>
                  <a:srgbClr val="6C6C6C"/>
                </a:solidFill>
                <a:latin typeface="Helvetica Light" charset="0"/>
                <a:ea typeface="+mn-ea"/>
                <a:cs typeface="Helvetica" charset="0"/>
              </a:defRPr>
            </a:lvl2pPr>
            <a:lvl3pPr marL="1143000" indent="-228600" algn="l" defTabSz="457200" rtl="0" eaLnBrk="1" latinLnBrk="0" hangingPunct="1">
              <a:spcBef>
                <a:spcPct val="20000"/>
              </a:spcBef>
              <a:buFont typeface="Arial"/>
              <a:buChar char="•"/>
              <a:defRPr sz="1600" b="0" i="0" kern="1200" baseline="0">
                <a:solidFill>
                  <a:srgbClr val="6C6C6C"/>
                </a:solidFill>
                <a:latin typeface="Helvetica Light" charset="0"/>
                <a:ea typeface="+mn-ea"/>
                <a:cs typeface="Helvetica" charset="0"/>
              </a:defRPr>
            </a:lvl3pPr>
            <a:lvl4pPr marL="1600200" indent="-228600" algn="l" defTabSz="457200" rtl="0" eaLnBrk="1" latinLnBrk="0" hangingPunct="1">
              <a:spcBef>
                <a:spcPct val="20000"/>
              </a:spcBef>
              <a:buFont typeface="Arial"/>
              <a:buChar char="–"/>
              <a:defRPr sz="1000" b="0" i="0" kern="1200" baseline="0">
                <a:solidFill>
                  <a:srgbClr val="6C6C6C"/>
                </a:solidFill>
                <a:latin typeface="Helvetica" charset="0"/>
                <a:ea typeface="+mn-ea"/>
                <a:cs typeface="Helvetica" charset="0"/>
              </a:defRPr>
            </a:lvl4pPr>
            <a:lvl5pPr marL="2057400" indent="-228600" algn="l" defTabSz="457200" rtl="0" eaLnBrk="1" latinLnBrk="0" hangingPunct="1">
              <a:spcBef>
                <a:spcPct val="20000"/>
              </a:spcBef>
              <a:buFont typeface="Arial"/>
              <a:buChar char="»"/>
              <a:defRPr sz="2000" b="0" i="0" kern="1200">
                <a:solidFill>
                  <a:srgbClr val="6C6C6C"/>
                </a:solidFill>
                <a:latin typeface="Helvetica" charset="0"/>
                <a:ea typeface="+mn-ea"/>
                <a:cs typeface="Helvetic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chemeClr val="bg1"/>
                </a:solidFill>
              </a:rPr>
              <a:t>The most valuable thing you could ever offer someone is the chance to join the ASEA team. The drive to offer this product to others requires clarity and conviction. </a:t>
            </a:r>
          </a:p>
        </p:txBody>
      </p:sp>
      <p:cxnSp>
        <p:nvCxnSpPr>
          <p:cNvPr id="10" name="Straight Connector 9"/>
          <p:cNvCxnSpPr/>
          <p:nvPr/>
        </p:nvCxnSpPr>
        <p:spPr>
          <a:xfrm>
            <a:off x="1897550" y="2488821"/>
            <a:ext cx="525264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2231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Custom 4">
      <a:dk1>
        <a:srgbClr val="000000"/>
      </a:dk1>
      <a:lt1>
        <a:srgbClr val="FFFFFF"/>
      </a:lt1>
      <a:dk2>
        <a:srgbClr val="1F497D"/>
      </a:dk2>
      <a:lt2>
        <a:srgbClr val="EEECE1"/>
      </a:lt2>
      <a:accent1>
        <a:srgbClr val="0071AC"/>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4882</TotalTime>
  <Words>1782</Words>
  <Application>Microsoft Office PowerPoint</Application>
  <PresentationFormat>On-screen Show (16:9)</PresentationFormat>
  <Paragraphs>253</Paragraphs>
  <Slides>38</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ＭＳ Ｐゴシック</vt:lpstr>
      <vt:lpstr>Arial</vt:lpstr>
      <vt:lpstr>Calibri</vt:lpstr>
      <vt:lpstr>Courier New</vt:lpstr>
      <vt:lpstr>Helvetica</vt:lpstr>
      <vt:lpstr>Helvetica Light</vt:lpstr>
      <vt:lpstr>Wingdings</vt:lpstr>
      <vt:lpstr>Office Theme</vt:lpstr>
      <vt:lpstr>“Start by doing what’s necessary, then do what’s possible, and suddenly you are doing the impossible.”  -SAINT FRANCIS OF ASSISI</vt:lpstr>
      <vt:lpstr>PowerPoint Presentation</vt:lpstr>
      <vt:lpstr>Get a strong start with these proven steps to success. This checklist is for your first 48 hours of joining the ASEA team or receiving your starter kit. Do it, and you’ll be armed with the information you need to feel confident in approaching people and to build your business. </vt:lpstr>
      <vt:lpstr>Eight Steps to Success</vt:lpstr>
      <vt:lpstr>PowerPoint Presentation</vt:lpstr>
      <vt:lpstr>Be your own case study</vt:lpstr>
      <vt:lpstr>PowerPoint Presentation</vt:lpstr>
      <vt:lpstr>“What lies behind us and what lies before us are small matters compared to what lies within us.”  -RALPH WALDO EMERSON</vt:lpstr>
      <vt:lpstr>PowerPoint Presentation</vt:lpstr>
      <vt:lpstr>CLARITY What Do You Want from ASEA?</vt:lpstr>
      <vt:lpstr>PowerPoint Presentation</vt:lpstr>
      <vt:lpstr>PowerPoint Presentation</vt:lpstr>
      <vt:lpstr>PowerPoint Presentation</vt:lpstr>
      <vt:lpstr>Establish S.M.A.R.T.  Short- and Long-Term Goals  (Specific, Measurable, Attainable, Realistic, Time Bound)</vt:lpstr>
      <vt:lpstr>Time Management</vt:lpstr>
      <vt:lpstr>PowerPoint Presentation</vt:lpstr>
      <vt:lpstr>How Will I Accomplish My ASEA Goals?</vt:lpstr>
      <vt:lpstr>PowerPoint Presentation</vt:lpstr>
      <vt:lpstr>PowerPoint Presentation</vt:lpstr>
      <vt:lpstr>Strategies for Building an  Effective Prospect List</vt:lpstr>
      <vt:lpstr>PowerPoint Presentation</vt:lpstr>
      <vt:lpstr>PowerPoint Presentation</vt:lpstr>
      <vt:lpstr>PowerPoint Presentation</vt:lpstr>
      <vt:lpstr>PowerPoint Presentation</vt:lpstr>
      <vt:lpstr>SIFTING AND SORTING  </vt:lpstr>
      <vt:lpstr>SCRIPTING  </vt:lpstr>
      <vt:lpstr>PowerPoint Presentation</vt:lpstr>
      <vt:lpstr>PowerPoint Presentation</vt:lpstr>
      <vt:lpstr>PowerPoint Presentation</vt:lpstr>
      <vt:lpstr>PowerPoint Presentation</vt:lpstr>
      <vt:lpstr>PowerPoint Presentation</vt:lpstr>
      <vt:lpstr>Collecting a Decision Example Questions</vt:lpstr>
      <vt:lpstr>PowerPoint Presentation</vt:lpstr>
      <vt:lpstr>PowerPoint Presentation</vt:lpstr>
      <vt:lpstr>PowerPoint Presentation</vt:lpstr>
      <vt:lpstr>Duplication</vt:lpstr>
      <vt:lpstr>PowerPoint Presentation</vt:lpstr>
      <vt:lpstr>“I would rather have 1% of the efforts of 100 people than 100% of my own efforts.”  -J. PAUL GETTY</vt:lpstr>
    </vt:vector>
  </TitlesOfParts>
  <Company>Asea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Gray</dc:creator>
  <cp:lastModifiedBy>Sara Wigington</cp:lastModifiedBy>
  <cp:revision>505</cp:revision>
  <dcterms:created xsi:type="dcterms:W3CDTF">2014-06-13T15:30:03Z</dcterms:created>
  <dcterms:modified xsi:type="dcterms:W3CDTF">2015-09-11T19:37:25Z</dcterms:modified>
</cp:coreProperties>
</file>