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265" r:id="rId2"/>
    <p:sldId id="332" r:id="rId3"/>
    <p:sldId id="279" r:id="rId4"/>
    <p:sldId id="273" r:id="rId5"/>
    <p:sldId id="296" r:id="rId6"/>
    <p:sldId id="377" r:id="rId7"/>
    <p:sldId id="374" r:id="rId8"/>
    <p:sldId id="276" r:id="rId9"/>
    <p:sldId id="348" r:id="rId10"/>
    <p:sldId id="361" r:id="rId11"/>
    <p:sldId id="362" r:id="rId12"/>
    <p:sldId id="340" r:id="rId13"/>
    <p:sldId id="282" r:id="rId14"/>
    <p:sldId id="341" r:id="rId15"/>
    <p:sldId id="283" r:id="rId16"/>
    <p:sldId id="284" r:id="rId17"/>
    <p:sldId id="363" r:id="rId18"/>
    <p:sldId id="376" r:id="rId19"/>
    <p:sldId id="289" r:id="rId20"/>
    <p:sldId id="290" r:id="rId21"/>
    <p:sldId id="365" r:id="rId22"/>
    <p:sldId id="292" r:id="rId23"/>
    <p:sldId id="300" r:id="rId24"/>
    <p:sldId id="366" r:id="rId25"/>
    <p:sldId id="295" r:id="rId26"/>
    <p:sldId id="367" r:id="rId27"/>
    <p:sldId id="368" r:id="rId28"/>
    <p:sldId id="299" r:id="rId29"/>
    <p:sldId id="301" r:id="rId30"/>
    <p:sldId id="353" r:id="rId31"/>
    <p:sldId id="331" r:id="rId32"/>
    <p:sldId id="375" r:id="rId33"/>
    <p:sldId id="303" r:id="rId34"/>
    <p:sldId id="359" r:id="rId35"/>
    <p:sldId id="304" r:id="rId36"/>
    <p:sldId id="369" r:id="rId37"/>
    <p:sldId id="370" r:id="rId38"/>
    <p:sldId id="345" r:id="rId39"/>
    <p:sldId id="342" r:id="rId40"/>
    <p:sldId id="337" r:id="rId41"/>
    <p:sldId id="310" r:id="rId42"/>
    <p:sldId id="371" r:id="rId43"/>
    <p:sldId id="311" r:id="rId44"/>
    <p:sldId id="312" r:id="rId45"/>
    <p:sldId id="313" r:id="rId46"/>
    <p:sldId id="334" r:id="rId47"/>
    <p:sldId id="356" r:id="rId48"/>
    <p:sldId id="315" r:id="rId49"/>
    <p:sldId id="328" r:id="rId50"/>
    <p:sldId id="308" r:id="rId51"/>
    <p:sldId id="316" r:id="rId52"/>
    <p:sldId id="358" r:id="rId53"/>
    <p:sldId id="317" r:id="rId54"/>
    <p:sldId id="318" r:id="rId55"/>
    <p:sldId id="320" r:id="rId56"/>
    <p:sldId id="324" r:id="rId57"/>
    <p:sldId id="344" r:id="rId58"/>
    <p:sldId id="322" r:id="rId59"/>
    <p:sldId id="372" r:id="rId60"/>
    <p:sldId id="373" r:id="rId61"/>
    <p:sldId id="350" r:id="rId62"/>
    <p:sldId id="347" r:id="rId63"/>
    <p:sldId id="325"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3DA547"/>
    <a:srgbClr val="0071AD"/>
    <a:srgbClr val="5F5F5F"/>
    <a:srgbClr val="B5B5B5"/>
    <a:srgbClr val="39AB47"/>
    <a:srgbClr val="C0C0C0"/>
    <a:srgbClr val="1E66A3"/>
    <a:srgbClr val="176AC8"/>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1"/>
    <p:restoredTop sz="77527" autoAdjust="0"/>
  </p:normalViewPr>
  <p:slideViewPr>
    <p:cSldViewPr snapToGrid="0" snapToObjects="1">
      <p:cViewPr varScale="1">
        <p:scale>
          <a:sx n="134" d="100"/>
          <a:sy n="134" d="100"/>
        </p:scale>
        <p:origin x="672" y="168"/>
      </p:cViewPr>
      <p:guideLst>
        <p:guide orient="horz" pos="2160"/>
        <p:guide pos="2880"/>
        <p:guide orient="horz" pos="162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1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6570B-FD52-734A-B52C-24655E80377B}" type="datetimeFigureOut">
              <a:rPr lang="en-US" smtClean="0">
                <a:latin typeface="Trebuchet MS" charset="0"/>
              </a:rPr>
              <a:t>10/23/15</a:t>
            </a:fld>
            <a:endParaRPr lang="en-US" dirty="0">
              <a:latin typeface="Trebuchet MS"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1829E4-1E82-B94A-B53B-BC1FBF691B34}" type="slidenum">
              <a:rPr lang="en-US" smtClean="0">
                <a:latin typeface="Trebuchet MS" charset="0"/>
              </a:rPr>
              <a:t>‹#›</a:t>
            </a:fld>
            <a:endParaRPr lang="en-US" dirty="0">
              <a:latin typeface="Trebuchet MS" charset="0"/>
            </a:endParaRPr>
          </a:p>
        </p:txBody>
      </p:sp>
    </p:spTree>
    <p:extLst>
      <p:ext uri="{BB962C8B-B14F-4D97-AF65-F5344CB8AC3E}">
        <p14:creationId xmlns:p14="http://schemas.microsoft.com/office/powerpoint/2010/main" val="763447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charset="0"/>
              </a:defRPr>
            </a:lvl1pPr>
          </a:lstStyle>
          <a:p>
            <a:fld id="{A09BC09B-82D3-4F4A-BE53-FB0773D6517C}" type="datetimeFigureOut">
              <a:rPr lang="en-US" smtClean="0"/>
              <a:pPr/>
              <a:t>10/23/15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charset="0"/>
              </a:defRPr>
            </a:lvl1pPr>
          </a:lstStyle>
          <a:p>
            <a:fld id="{3AF5178D-C600-C64F-A5BB-B3965FDE5D6B}" type="slidenum">
              <a:rPr lang="en-US" smtClean="0"/>
              <a:pPr/>
              <a:t>‹#›</a:t>
            </a:fld>
            <a:endParaRPr lang="en-US" dirty="0"/>
          </a:p>
        </p:txBody>
      </p:sp>
    </p:spTree>
    <p:extLst>
      <p:ext uri="{BB962C8B-B14F-4D97-AF65-F5344CB8AC3E}">
        <p14:creationId xmlns:p14="http://schemas.microsoft.com/office/powerpoint/2010/main" val="920864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rebuchet MS" charset="0"/>
        <a:ea typeface="+mn-ea"/>
        <a:cs typeface="+mn-cs"/>
      </a:defRPr>
    </a:lvl1pPr>
    <a:lvl2pPr marL="457200" algn="l" defTabSz="457200" rtl="0" eaLnBrk="1" latinLnBrk="0" hangingPunct="1">
      <a:defRPr sz="1200" kern="1200">
        <a:solidFill>
          <a:schemeClr val="tx1"/>
        </a:solidFill>
        <a:latin typeface="Trebuchet MS" charset="0"/>
        <a:ea typeface="+mn-ea"/>
        <a:cs typeface="+mn-cs"/>
      </a:defRPr>
    </a:lvl2pPr>
    <a:lvl3pPr marL="914400" algn="l" defTabSz="457200" rtl="0" eaLnBrk="1" latinLnBrk="0" hangingPunct="1">
      <a:defRPr sz="1200" kern="1200">
        <a:solidFill>
          <a:schemeClr val="tx1"/>
        </a:solidFill>
        <a:latin typeface="Trebuchet MS" charset="0"/>
        <a:ea typeface="+mn-ea"/>
        <a:cs typeface="+mn-cs"/>
      </a:defRPr>
    </a:lvl3pPr>
    <a:lvl4pPr marL="1371600" algn="l" defTabSz="457200" rtl="0" eaLnBrk="1" latinLnBrk="0" hangingPunct="1">
      <a:defRPr sz="1200" kern="1200">
        <a:solidFill>
          <a:schemeClr val="tx1"/>
        </a:solidFill>
        <a:latin typeface="Trebuchet MS" charset="0"/>
        <a:ea typeface="+mn-ea"/>
        <a:cs typeface="+mn-cs"/>
      </a:defRPr>
    </a:lvl4pPr>
    <a:lvl5pPr marL="1828800" algn="l" defTabSz="457200" rtl="0" eaLnBrk="1" latinLnBrk="0" hangingPunct="1">
      <a:defRPr sz="1200" kern="1200">
        <a:solidFill>
          <a:schemeClr val="tx1"/>
        </a:solidFill>
        <a:latin typeface="Trebuchet MS"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Begin by introducing yourself and telling your ASEA story. Tell how and why you came to be involved with ASEA--be sure to include your successes. This is your first chance</a:t>
            </a:r>
            <a:r>
              <a:rPr lang="en-US" sz="1200" kern="1200" baseline="0" dirty="0" smtClean="0">
                <a:solidFill>
                  <a:schemeClr val="tx1"/>
                </a:solidFill>
                <a:effectLst/>
                <a:ea typeface="+mn-ea"/>
                <a:cs typeface="+mn-cs"/>
              </a:rPr>
              <a:t> to connect emotionally with your audience so be sure and talk about what spoke to you and moved you to enroll.</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a:t>
            </a:fld>
            <a:endParaRPr lang="en-US"/>
          </a:p>
        </p:txBody>
      </p:sp>
    </p:spTree>
    <p:extLst>
      <p:ext uri="{BB962C8B-B14F-4D97-AF65-F5344CB8AC3E}">
        <p14:creationId xmlns:p14="http://schemas.microsoft.com/office/powerpoint/2010/main" val="117255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Something that you may not be aware of is that network marketing is becoming more mainstream. In fact, according to Forbes Magazine, over half of the small businesses in America are home-based businesses. </a:t>
            </a:r>
          </a:p>
          <a:p>
            <a:r>
              <a:rPr lang="en-US" sz="1200" kern="1200" dirty="0" smtClean="0">
                <a:solidFill>
                  <a:schemeClr val="tx1"/>
                </a:solidFill>
                <a:effectLst/>
                <a:ea typeface="+mn-ea"/>
                <a:cs typeface="+mn-cs"/>
              </a:rPr>
              <a:t>There are even 18 publicly traded direct selling companies on the NYSE, and they are performing WELL.  Warren Buffet, widely acknowledged as the most successful investor of all time,  is investing in network marketing. And</a:t>
            </a:r>
            <a:r>
              <a:rPr lang="en-US" sz="1200" kern="1200" baseline="0" dirty="0" smtClean="0">
                <a:solidFill>
                  <a:schemeClr val="tx1"/>
                </a:solidFill>
                <a:effectLst/>
                <a:ea typeface="+mn-ea"/>
                <a:cs typeface="+mn-cs"/>
              </a:rPr>
              <a:t> well known businessman Robert </a:t>
            </a:r>
            <a:r>
              <a:rPr lang="en-US" sz="1200" kern="1200" baseline="0" dirty="0" err="1" smtClean="0">
                <a:solidFill>
                  <a:schemeClr val="tx1"/>
                </a:solidFill>
                <a:effectLst/>
                <a:ea typeface="+mn-ea"/>
                <a:cs typeface="+mn-cs"/>
              </a:rPr>
              <a:t>Kiyosaki</a:t>
            </a:r>
            <a:r>
              <a:rPr lang="en-US" sz="1200" kern="1200" baseline="0" dirty="0" smtClean="0">
                <a:solidFill>
                  <a:schemeClr val="tx1"/>
                </a:solidFill>
                <a:effectLst/>
                <a:ea typeface="+mn-ea"/>
                <a:cs typeface="+mn-cs"/>
              </a:rPr>
              <a:t> has long recognized the power of networking. </a:t>
            </a:r>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10</a:t>
            </a:fld>
            <a:endParaRPr lang="en-US"/>
          </a:p>
        </p:txBody>
      </p:sp>
    </p:spTree>
    <p:extLst>
      <p:ext uri="{BB962C8B-B14F-4D97-AF65-F5344CB8AC3E}">
        <p14:creationId xmlns:p14="http://schemas.microsoft.com/office/powerpoint/2010/main" val="184648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There are a few reasons why more and more, people are compelled to try network marketing. Here are a few: (Read bullet points on slide.)</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11</a:t>
            </a:fld>
            <a:endParaRPr lang="en-US"/>
          </a:p>
        </p:txBody>
      </p:sp>
    </p:spTree>
    <p:extLst>
      <p:ext uri="{BB962C8B-B14F-4D97-AF65-F5344CB8AC3E}">
        <p14:creationId xmlns:p14="http://schemas.microsoft.com/office/powerpoint/2010/main" val="174669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Network marketing can be an extraordinary opportunity for everyone. The professions you see listed here are actually past occupations of some of our current Diamonds. (this is a great</a:t>
            </a:r>
            <a:r>
              <a:rPr lang="en-US" sz="1200" kern="1200" baseline="0" dirty="0" smtClean="0">
                <a:solidFill>
                  <a:schemeClr val="tx1"/>
                </a:solidFill>
                <a:effectLst/>
                <a:ea typeface="+mn-ea"/>
                <a:cs typeface="+mn-cs"/>
              </a:rPr>
              <a:t> place to add testimonials from successful ASEA associates or show a video of your </a:t>
            </a:r>
            <a:r>
              <a:rPr lang="en-US" sz="1200" kern="1200" baseline="0" dirty="0" err="1" smtClean="0">
                <a:solidFill>
                  <a:schemeClr val="tx1"/>
                </a:solidFill>
                <a:effectLst/>
                <a:ea typeface="+mn-ea"/>
                <a:cs typeface="+mn-cs"/>
              </a:rPr>
              <a:t>upline</a:t>
            </a:r>
            <a:r>
              <a:rPr lang="en-US" sz="1200" kern="1200" baseline="0" dirty="0" smtClean="0">
                <a:solidFill>
                  <a:schemeClr val="tx1"/>
                </a:solidFill>
                <a:effectLst/>
                <a:ea typeface="+mn-ea"/>
                <a:cs typeface="+mn-cs"/>
              </a:rPr>
              <a:t> such as an I Am ASEA video or Advisory Council member video)</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12</a:t>
            </a:fld>
            <a:endParaRPr lang="en-US"/>
          </a:p>
        </p:txBody>
      </p:sp>
    </p:spTree>
    <p:extLst>
      <p:ext uri="{BB962C8B-B14F-4D97-AF65-F5344CB8AC3E}">
        <p14:creationId xmlns:p14="http://schemas.microsoft.com/office/powerpoint/2010/main" val="417598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But with more than 3,000 network marketing companies out there, how do you choose? Know this: not all network marketing companies are created equal. And that is really what I want to focus on today.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13</a:t>
            </a:fld>
            <a:endParaRPr lang="en-US"/>
          </a:p>
        </p:txBody>
      </p:sp>
    </p:spTree>
    <p:extLst>
      <p:ext uri="{BB962C8B-B14F-4D97-AF65-F5344CB8AC3E}">
        <p14:creationId xmlns:p14="http://schemas.microsoft.com/office/powerpoint/2010/main" val="2334829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 want to talk to you about some of the advantages that my company, ASEA, has to offer.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14</a:t>
            </a:fld>
            <a:endParaRPr lang="en-US"/>
          </a:p>
        </p:txBody>
      </p:sp>
    </p:spTree>
    <p:extLst>
      <p:ext uri="{BB962C8B-B14F-4D97-AF65-F5344CB8AC3E}">
        <p14:creationId xmlns:p14="http://schemas.microsoft.com/office/powerpoint/2010/main" val="230552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Let’s start off talking about the products.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15</a:t>
            </a:fld>
            <a:endParaRPr lang="en-US"/>
          </a:p>
        </p:txBody>
      </p:sp>
    </p:spTree>
    <p:extLst>
      <p:ext uri="{BB962C8B-B14F-4D97-AF65-F5344CB8AC3E}">
        <p14:creationId xmlns:p14="http://schemas.microsoft.com/office/powerpoint/2010/main" val="64163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ea typeface="+mn-ea"/>
                <a:cs typeface="+mn-cs"/>
              </a:rPr>
              <a:t>ASEA’s products are a key part of what  make the opportunity so compelling. Think of it this way. </a:t>
            </a:r>
            <a:r>
              <a:rPr lang="en-US" sz="1200" kern="1200" dirty="0" smtClean="0">
                <a:solidFill>
                  <a:schemeClr val="tx1"/>
                </a:solidFill>
                <a:effectLst/>
                <a:ea typeface="+mn-ea"/>
                <a:cs typeface="+mn-cs"/>
              </a:rPr>
              <a:t>When deciding on an opportunity to market a product, what would be important to you? Would you want products that are one of a kind, cutting edge, in massive demand, and that</a:t>
            </a:r>
            <a:r>
              <a:rPr lang="en-US" sz="1200" kern="1200" baseline="0" dirty="0" smtClean="0">
                <a:solidFill>
                  <a:schemeClr val="tx1"/>
                </a:solidFill>
                <a:effectLst/>
                <a:ea typeface="+mn-ea"/>
                <a:cs typeface="+mn-cs"/>
              </a:rPr>
              <a:t> have a high impact? What about something consumable? You want people to need more, right? And it’s probably safe to say you would want it to be valid, maybe even patented.  </a:t>
            </a:r>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16</a:t>
            </a:fld>
            <a:endParaRPr lang="en-US"/>
          </a:p>
        </p:txBody>
      </p:sp>
    </p:spTree>
    <p:extLst>
      <p:ext uri="{BB962C8B-B14F-4D97-AF65-F5344CB8AC3E}">
        <p14:creationId xmlns:p14="http://schemas.microsoft.com/office/powerpoint/2010/main" val="2458082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ASEA’s products are based on cellular health. We know that impacting the health of our cells has a significant impact on the health of all body systems and can impact our overall health.</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17</a:t>
            </a:fld>
            <a:endParaRPr lang="en-US"/>
          </a:p>
        </p:txBody>
      </p:sp>
    </p:spTree>
    <p:extLst>
      <p:ext uri="{BB962C8B-B14F-4D97-AF65-F5344CB8AC3E}">
        <p14:creationId xmlns:p14="http://schemas.microsoft.com/office/powerpoint/2010/main" val="3347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And this redox science is not new! Scientists have been researching redox signaling for decades. In fact, multiple Nobel prizes have been awarded for discoveries related to this field of cellular messaging, and more than 10,000 scientific papers have been written on the subject.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18</a:t>
            </a:fld>
            <a:endParaRPr lang="en-US"/>
          </a:p>
        </p:txBody>
      </p:sp>
    </p:spTree>
    <p:extLst>
      <p:ext uri="{BB962C8B-B14F-4D97-AF65-F5344CB8AC3E}">
        <p14:creationId xmlns:p14="http://schemas.microsoft.com/office/powerpoint/2010/main" val="411455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 And what they have discovered is that redox signaling molecules are tiny cellular messengers that function at their best when we are young. In fact, the breakdown in cellular communication that accompanies aging can be seen as one of the main causes of aging itself!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19</a:t>
            </a:fld>
            <a:endParaRPr lang="en-US"/>
          </a:p>
        </p:txBody>
      </p:sp>
    </p:spTree>
    <p:extLst>
      <p:ext uri="{BB962C8B-B14F-4D97-AF65-F5344CB8AC3E}">
        <p14:creationId xmlns:p14="http://schemas.microsoft.com/office/powerpoint/2010/main" val="408229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Before we launch into the presentation, I want to ask you a few questions. First, I want to you to think about the daily grind. How do you feel at the beginning of the workday versus the end? Do you feel like you are making progress towards your long-term financial goals or </a:t>
            </a:r>
            <a:r>
              <a:rPr lang="en-US" sz="1200" kern="1200" dirty="0" smtClean="0">
                <a:solidFill>
                  <a:schemeClr val="tx1"/>
                </a:solidFill>
                <a:effectLst/>
                <a:ea typeface="+mn-ea"/>
                <a:cs typeface="+mn-cs"/>
              </a:rPr>
              <a:t>that you are treading </a:t>
            </a:r>
            <a:r>
              <a:rPr lang="en-US" sz="1200" kern="1200" dirty="0" smtClean="0">
                <a:solidFill>
                  <a:schemeClr val="tx1"/>
                </a:solidFill>
                <a:effectLst/>
                <a:ea typeface="+mn-ea"/>
                <a:cs typeface="+mn-cs"/>
              </a:rPr>
              <a:t>water? On a daily, hour-to-hour basis, do you have control over what it is you are doing? Could you use a little more flexibility in your schedule and money in your wallet? If the answer to any of these questions leaves something to be desired, then you should know that you are not alone.</a:t>
            </a:r>
          </a:p>
          <a:p>
            <a:r>
              <a:rPr lang="en-US" sz="1200" kern="1200" dirty="0" smtClean="0">
                <a:solidFill>
                  <a:schemeClr val="tx1"/>
                </a:solidFill>
                <a:effectLst/>
                <a:ea typeface="+mn-ea"/>
                <a:cs typeface="+mn-cs"/>
              </a:rPr>
              <a:t>(This is the perfect time to add your own ASEA financial success story, if you are comfortable sharing. If not, consider having your </a:t>
            </a:r>
            <a:r>
              <a:rPr lang="en-US" sz="1200" kern="1200" dirty="0" err="1" smtClean="0">
                <a:solidFill>
                  <a:schemeClr val="tx1"/>
                </a:solidFill>
                <a:effectLst/>
                <a:ea typeface="+mn-ea"/>
                <a:cs typeface="+mn-cs"/>
              </a:rPr>
              <a:t>upline</a:t>
            </a:r>
            <a:r>
              <a:rPr lang="en-US" sz="1200" kern="1200" dirty="0" smtClean="0">
                <a:solidFill>
                  <a:schemeClr val="tx1"/>
                </a:solidFill>
                <a:effectLst/>
                <a:ea typeface="+mn-ea"/>
                <a:cs typeface="+mn-cs"/>
              </a:rPr>
              <a:t> share their story—any</a:t>
            </a:r>
            <a:r>
              <a:rPr lang="en-US" sz="1200" kern="1200" baseline="0" dirty="0" smtClean="0">
                <a:solidFill>
                  <a:schemeClr val="tx1"/>
                </a:solidFill>
                <a:effectLst/>
                <a:ea typeface="+mn-ea"/>
                <a:cs typeface="+mn-cs"/>
              </a:rPr>
              <a:t> real-life example of ASEA making a difference would be perfect)</a:t>
            </a:r>
          </a:p>
        </p:txBody>
      </p:sp>
      <p:sp>
        <p:nvSpPr>
          <p:cNvPr id="4" name="Slide Number Placeholder 3"/>
          <p:cNvSpPr>
            <a:spLocks noGrp="1"/>
          </p:cNvSpPr>
          <p:nvPr>
            <p:ph type="sldNum" sz="quarter" idx="10"/>
          </p:nvPr>
        </p:nvSpPr>
        <p:spPr/>
        <p:txBody>
          <a:bodyPr/>
          <a:lstStyle/>
          <a:p>
            <a:fld id="{3AF5178D-C600-C64F-A5BB-B3965FDE5D6B}" type="slidenum">
              <a:rPr lang="en-US" smtClean="0"/>
              <a:t>2</a:t>
            </a:fld>
            <a:endParaRPr lang="en-US"/>
          </a:p>
        </p:txBody>
      </p:sp>
    </p:spTree>
    <p:extLst>
      <p:ext uri="{BB962C8B-B14F-4D97-AF65-F5344CB8AC3E}">
        <p14:creationId xmlns:p14="http://schemas.microsoft.com/office/powerpoint/2010/main" val="409864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Problem was, up until ASEA, there was no way to supplement these redox signaling molecules. But after two decades and millions of research dollars, a team of scientists achieved the impossible: They stabilized redox signaling molecules outside of the body in as perfect a balance as they are found in healthy cells.</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20</a:t>
            </a:fld>
            <a:endParaRPr lang="en-US"/>
          </a:p>
        </p:txBody>
      </p:sp>
    </p:spTree>
    <p:extLst>
      <p:ext uri="{BB962C8B-B14F-4D97-AF65-F5344CB8AC3E}">
        <p14:creationId xmlns:p14="http://schemas.microsoft.com/office/powerpoint/2010/main" val="384359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ASEA’s two products are a result of this heavily patented, groundbreaking technology. And they are certified by a prestigious third-party lab to contain active redox signaling molecules (Call out </a:t>
            </a:r>
            <a:r>
              <a:rPr lang="en-US" sz="1200" kern="1200" dirty="0" err="1" smtClean="0">
                <a:solidFill>
                  <a:schemeClr val="tx1"/>
                </a:solidFill>
                <a:effectLst/>
                <a:ea typeface="+mn-ea"/>
                <a:cs typeface="+mn-cs"/>
              </a:rPr>
              <a:t>BioAgilytix</a:t>
            </a:r>
            <a:r>
              <a:rPr lang="en-US" sz="1200" kern="1200" dirty="0" smtClean="0">
                <a:solidFill>
                  <a:schemeClr val="tx1"/>
                </a:solidFill>
                <a:effectLst/>
                <a:ea typeface="+mn-ea"/>
                <a:cs typeface="+mn-cs"/>
              </a:rPr>
              <a:t> certification.)</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21</a:t>
            </a:fld>
            <a:endParaRPr lang="en-US"/>
          </a:p>
        </p:txBody>
      </p:sp>
    </p:spTree>
    <p:extLst>
      <p:ext uri="{BB962C8B-B14F-4D97-AF65-F5344CB8AC3E}">
        <p14:creationId xmlns:p14="http://schemas.microsoft.com/office/powerpoint/2010/main" val="206488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Let’s take a look at RENU 28, ASEA’s Skin Revitalizing Gel. It is simple, safe, proven, affordable, and effective.</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22</a:t>
            </a:fld>
            <a:endParaRPr lang="en-US"/>
          </a:p>
        </p:txBody>
      </p:sp>
    </p:spTree>
    <p:extLst>
      <p:ext uri="{BB962C8B-B14F-4D97-AF65-F5344CB8AC3E}">
        <p14:creationId xmlns:p14="http://schemas.microsoft.com/office/powerpoint/2010/main" val="2435946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Look at these other amazing before and after photos.</a:t>
            </a:r>
          </a:p>
        </p:txBody>
      </p:sp>
      <p:sp>
        <p:nvSpPr>
          <p:cNvPr id="4" name="Slide Number Placeholder 3"/>
          <p:cNvSpPr>
            <a:spLocks noGrp="1"/>
          </p:cNvSpPr>
          <p:nvPr>
            <p:ph type="sldNum" sz="quarter" idx="10"/>
          </p:nvPr>
        </p:nvSpPr>
        <p:spPr/>
        <p:txBody>
          <a:bodyPr/>
          <a:lstStyle/>
          <a:p>
            <a:fld id="{3AF5178D-C600-C64F-A5BB-B3965FDE5D6B}" type="slidenum">
              <a:rPr lang="en-US" smtClean="0"/>
              <a:t>23</a:t>
            </a:fld>
            <a:endParaRPr lang="en-US"/>
          </a:p>
        </p:txBody>
      </p:sp>
    </p:spTree>
    <p:extLst>
      <p:ext uri="{BB962C8B-B14F-4D97-AF65-F5344CB8AC3E}">
        <p14:creationId xmlns:p14="http://schemas.microsoft.com/office/powerpoint/2010/main" val="234308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RENU 28 is not just for the face!</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24</a:t>
            </a:fld>
            <a:endParaRPr lang="en-US"/>
          </a:p>
        </p:txBody>
      </p:sp>
    </p:spTree>
    <p:extLst>
      <p:ext uri="{BB962C8B-B14F-4D97-AF65-F5344CB8AC3E}">
        <p14:creationId xmlns:p14="http://schemas.microsoft.com/office/powerpoint/2010/main" val="1924366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Take a look at Dr. Marty Morin’s personal results with RENU 28. This photo shows the treated and untreated sides of his face. Can you tell which is which? If you think he used it on</a:t>
            </a:r>
            <a:r>
              <a:rPr lang="en-US" sz="1200" kern="1200" baseline="0" dirty="0" smtClean="0">
                <a:solidFill>
                  <a:schemeClr val="tx1"/>
                </a:solidFill>
                <a:effectLst/>
                <a:ea typeface="+mn-ea"/>
                <a:cs typeface="+mn-cs"/>
              </a:rPr>
              <a:t> the right side, raise your hand. Now, if you think he used it on the left. If you said right, you’re right. </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25</a:t>
            </a:fld>
            <a:endParaRPr lang="en-US"/>
          </a:p>
        </p:txBody>
      </p:sp>
    </p:spTree>
    <p:extLst>
      <p:ext uri="{BB962C8B-B14F-4D97-AF65-F5344CB8AC3E}">
        <p14:creationId xmlns:p14="http://schemas.microsoft.com/office/powerpoint/2010/main" val="4099911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Studies prove it, showing that RENU 28 improves</a:t>
            </a:r>
            <a:r>
              <a:rPr lang="en-US" sz="1200" kern="1200" baseline="0" dirty="0" smtClean="0">
                <a:solidFill>
                  <a:schemeClr val="tx1"/>
                </a:solidFill>
                <a:effectLst/>
                <a:ea typeface="+mn-ea"/>
                <a:cs typeface="+mn-cs"/>
              </a:rPr>
              <a:t> the appearance of  lines and wrinkles associated with aging, </a:t>
            </a:r>
            <a:r>
              <a:rPr lang="en-US" sz="1200" kern="1200" dirty="0" smtClean="0">
                <a:solidFill>
                  <a:schemeClr val="tx1"/>
                </a:solidFill>
                <a:effectLst/>
                <a:ea typeface="+mn-ea"/>
                <a:cs typeface="+mn-cs"/>
              </a:rPr>
              <a:t>increases skin cell renewal, and increases blood flow to skin.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Check</a:t>
            </a:r>
            <a:r>
              <a:rPr lang="en-US" sz="1200" kern="1200" baseline="0" dirty="0" smtClean="0">
                <a:solidFill>
                  <a:schemeClr val="tx1"/>
                </a:solidFill>
                <a:effectLst/>
                <a:ea typeface="+mn-ea"/>
                <a:cs typeface="+mn-cs"/>
              </a:rPr>
              <a:t> out this last bullet point—RENU 28 helps improve the appearance of cellulite. Lets take a closer look at that—and I need to warn you—ladies, where is it that most people notice cellulite? Yep, the bum. So you are going to see some bums in this next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26</a:t>
            </a:fld>
            <a:endParaRPr lang="en-US"/>
          </a:p>
        </p:txBody>
      </p:sp>
    </p:spTree>
    <p:extLst>
      <p:ext uri="{BB962C8B-B14F-4D97-AF65-F5344CB8AC3E}">
        <p14:creationId xmlns:p14="http://schemas.microsoft.com/office/powerpoint/2010/main" val="269543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latest results from a</a:t>
            </a:r>
            <a:r>
              <a:rPr lang="en-US" baseline="0" dirty="0" smtClean="0"/>
              <a:t> third-party clinical study performed on our products effectiveness at reducing the appearance of cellulite </a:t>
            </a:r>
          </a:p>
          <a:p>
            <a:r>
              <a:rPr lang="en-US" baseline="0" dirty="0" smtClean="0"/>
              <a:t>Click</a:t>
            </a:r>
          </a:p>
          <a:p>
            <a:r>
              <a:rPr lang="en-US" baseline="0" dirty="0" smtClean="0"/>
              <a:t>And here are some before and </a:t>
            </a:r>
            <a:r>
              <a:rPr lang="en-US" baseline="0" dirty="0" err="1" smtClean="0"/>
              <a:t>afters</a:t>
            </a:r>
            <a:r>
              <a:rPr lang="en-US" baseline="0" dirty="0" smtClean="0"/>
              <a:t> from the study.</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27</a:t>
            </a:fld>
            <a:endParaRPr lang="en-US"/>
          </a:p>
        </p:txBody>
      </p:sp>
    </p:spTree>
    <p:extLst>
      <p:ext uri="{BB962C8B-B14F-4D97-AF65-F5344CB8AC3E}">
        <p14:creationId xmlns:p14="http://schemas.microsoft.com/office/powerpoint/2010/main" val="2172610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let’s look at ASEA Redox Supplement. This is the flagship product, and it provides benefits from the inside out.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28</a:t>
            </a:fld>
            <a:endParaRPr lang="en-US"/>
          </a:p>
        </p:txBody>
      </p:sp>
    </p:spTree>
    <p:extLst>
      <p:ext uri="{BB962C8B-B14F-4D97-AF65-F5344CB8AC3E}">
        <p14:creationId xmlns:p14="http://schemas.microsoft.com/office/powerpoint/2010/main" val="721948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The redox signaling molecules in ASEA Redox Supplement benefit every system of the body. They</a:t>
            </a:r>
            <a:r>
              <a:rPr lang="en-US" sz="1200" kern="1200" baseline="0" dirty="0" smtClean="0">
                <a:solidFill>
                  <a:schemeClr val="tx1"/>
                </a:solidFill>
                <a:effectLst/>
                <a:ea typeface="+mn-ea"/>
                <a:cs typeface="+mn-cs"/>
              </a:rPr>
              <a:t> can </a:t>
            </a:r>
            <a:r>
              <a:rPr lang="en-US" sz="1200" kern="1200" dirty="0" smtClean="0">
                <a:solidFill>
                  <a:schemeClr val="tx1"/>
                </a:solidFill>
                <a:effectLst/>
                <a:ea typeface="+mn-ea"/>
                <a:cs typeface="+mn-cs"/>
              </a:rPr>
              <a:t>actually upregulate important antioxidants, provide critical cellular communication, and improve athletic performance and recovery.</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29</a:t>
            </a:fld>
            <a:endParaRPr lang="en-US"/>
          </a:p>
        </p:txBody>
      </p:sp>
    </p:spTree>
    <p:extLst>
      <p:ext uri="{BB962C8B-B14F-4D97-AF65-F5344CB8AC3E}">
        <p14:creationId xmlns:p14="http://schemas.microsoft.com/office/powerpoint/2010/main" val="154952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More and more people are looking for a way to create more for themselves; more income, more time freedom, more security—something that gives them more control in their busy lives. </a:t>
            </a:r>
          </a:p>
          <a:p>
            <a:r>
              <a:rPr lang="en-US" sz="1200" kern="1200" dirty="0" smtClean="0">
                <a:solidFill>
                  <a:schemeClr val="tx1"/>
                </a:solidFill>
                <a:effectLst/>
                <a:ea typeface="+mn-ea"/>
                <a:cs typeface="+mn-cs"/>
              </a:rPr>
              <a:t>Bullet points: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Left: New college graduates are making on average 15% less than they were 15 years ago.</a:t>
            </a:r>
          </a:p>
          <a:p>
            <a:r>
              <a:rPr lang="en-US" sz="1200" kern="1200" dirty="0" smtClean="0">
                <a:solidFill>
                  <a:schemeClr val="tx1"/>
                </a:solidFill>
                <a:effectLst/>
                <a:ea typeface="+mn-ea"/>
                <a:cs typeface="+mn-cs"/>
              </a:rPr>
              <a:t>Middle: 70% of people report the desire to be their own boss.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Right:  Americans have an average of $12,000 in retirement savings.</a:t>
            </a:r>
          </a:p>
          <a:p>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a:t>
            </a:fld>
            <a:endParaRPr lang="en-US"/>
          </a:p>
        </p:txBody>
      </p:sp>
    </p:spTree>
    <p:extLst>
      <p:ext uri="{BB962C8B-B14F-4D97-AF65-F5344CB8AC3E}">
        <p14:creationId xmlns:p14="http://schemas.microsoft.com/office/powerpoint/2010/main" val="112361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But don’t just take our word for it. ASEA has a board of prestigious</a:t>
            </a:r>
            <a:r>
              <a:rPr lang="en-US" sz="1200" kern="1200" baseline="0" dirty="0" smtClean="0">
                <a:solidFill>
                  <a:schemeClr val="tx1"/>
                </a:solidFill>
                <a:effectLst/>
                <a:ea typeface="+mn-ea"/>
                <a:cs typeface="+mn-cs"/>
              </a:rPr>
              <a:t> </a:t>
            </a:r>
            <a:r>
              <a:rPr lang="en-US" sz="1200" kern="1200" baseline="0" dirty="0" smtClean="0">
                <a:solidFill>
                  <a:schemeClr val="tx1"/>
                </a:solidFill>
                <a:effectLst/>
                <a:ea typeface="+mn-ea"/>
                <a:cs typeface="+mn-cs"/>
              </a:rPr>
              <a:t>scientists and medical professionals who </a:t>
            </a:r>
            <a:r>
              <a:rPr lang="en-US" sz="1200" kern="1200" baseline="0" dirty="0" smtClean="0">
                <a:solidFill>
                  <a:schemeClr val="tx1"/>
                </a:solidFill>
                <a:effectLst/>
                <a:ea typeface="+mn-ea"/>
                <a:cs typeface="+mn-cs"/>
              </a:rPr>
              <a:t>validate the science of redox signaling and the research behind ASEA Redox Supplement and RENU 28. </a:t>
            </a:r>
            <a:r>
              <a:rPr lang="en-US" sz="1200" kern="1200" dirty="0" smtClean="0">
                <a:solidFill>
                  <a:schemeClr val="tx1"/>
                </a:solidFill>
                <a:effectLst/>
                <a:ea typeface="+mn-ea"/>
                <a:cs typeface="+mn-cs"/>
              </a:rPr>
              <a:t>Check out what some</a:t>
            </a:r>
            <a:r>
              <a:rPr lang="en-US" sz="1200" kern="1200" baseline="0" dirty="0" smtClean="0">
                <a:solidFill>
                  <a:schemeClr val="tx1"/>
                </a:solidFill>
                <a:effectLst/>
                <a:ea typeface="+mn-ea"/>
                <a:cs typeface="+mn-cs"/>
              </a:rPr>
              <a:t> of</a:t>
            </a:r>
            <a:r>
              <a:rPr lang="en-US" sz="1200" kern="1200" dirty="0" smtClean="0">
                <a:solidFill>
                  <a:schemeClr val="tx1"/>
                </a:solidFill>
                <a:effectLst/>
                <a:ea typeface="+mn-ea"/>
                <a:cs typeface="+mn-cs"/>
              </a:rPr>
              <a:t> these experts have to say:</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30</a:t>
            </a:fld>
            <a:endParaRPr lang="en-US"/>
          </a:p>
        </p:txBody>
      </p:sp>
    </p:spTree>
    <p:extLst>
      <p:ext uri="{BB962C8B-B14F-4D97-AF65-F5344CB8AC3E}">
        <p14:creationId xmlns:p14="http://schemas.microsoft.com/office/powerpoint/2010/main" val="2013698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quotes)</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31</a:t>
            </a:fld>
            <a:endParaRPr lang="en-US"/>
          </a:p>
        </p:txBody>
      </p:sp>
    </p:spTree>
    <p:extLst>
      <p:ext uri="{BB962C8B-B14F-4D97-AF65-F5344CB8AC3E}">
        <p14:creationId xmlns:p14="http://schemas.microsoft.com/office/powerpoint/2010/main" val="2013698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Elite athletes also feel the ASEA difference. Here are a few of the many world-class athletes benefitting from ASEA Redox Supplement.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32</a:t>
            </a:fld>
            <a:endParaRPr lang="en-US"/>
          </a:p>
        </p:txBody>
      </p:sp>
    </p:spTree>
    <p:extLst>
      <p:ext uri="{BB962C8B-B14F-4D97-AF65-F5344CB8AC3E}">
        <p14:creationId xmlns:p14="http://schemas.microsoft.com/office/powerpoint/2010/main" val="104139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Hopefully you can see how cutting-edge these products are, that you are really seeing the nature of these products, the kind of demand we’re talking about, how they will work for you, and the proven science behind them. </a:t>
            </a:r>
          </a:p>
          <a:p>
            <a:r>
              <a:rPr lang="en-US" dirty="0" smtClean="0"/>
              <a:t>(This is a great place</a:t>
            </a:r>
            <a:r>
              <a:rPr lang="en-US" baseline="0" dirty="0" smtClean="0"/>
              <a:t> to have people from your team talk about the positive impact ASEA Redox Supplement has had on their health.)</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33</a:t>
            </a:fld>
            <a:endParaRPr lang="en-US"/>
          </a:p>
        </p:txBody>
      </p:sp>
    </p:spTree>
    <p:extLst>
      <p:ext uri="{BB962C8B-B14F-4D97-AF65-F5344CB8AC3E}">
        <p14:creationId xmlns:p14="http://schemas.microsoft.com/office/powerpoint/2010/main" val="1539480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ASEA</a:t>
            </a:r>
            <a:r>
              <a:rPr lang="en-US" sz="1200" kern="1200" baseline="0" dirty="0" smtClean="0">
                <a:solidFill>
                  <a:schemeClr val="tx1"/>
                </a:solidFill>
                <a:effectLst/>
                <a:ea typeface="+mn-ea"/>
                <a:cs typeface="+mn-cs"/>
              </a:rPr>
              <a:t> understands what it takes to be a good business partner.</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34</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This</a:t>
            </a:r>
            <a:r>
              <a:rPr lang="en-US" sz="1200" kern="1200" baseline="0" dirty="0" smtClean="0">
                <a:solidFill>
                  <a:schemeClr val="tx1"/>
                </a:solidFill>
                <a:effectLst/>
                <a:ea typeface="+mn-ea"/>
                <a:cs typeface="+mn-cs"/>
              </a:rPr>
              <a:t> is a company that is built on a foundation of integrity, that is sound and stable financially, and that has a growing international presence. </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35</a:t>
            </a:fld>
            <a:endParaRPr lang="en-US"/>
          </a:p>
        </p:txBody>
      </p:sp>
    </p:spTree>
    <p:extLst>
      <p:ext uri="{BB962C8B-B14F-4D97-AF65-F5344CB8AC3E}">
        <p14:creationId xmlns:p14="http://schemas.microsoft.com/office/powerpoint/2010/main" val="1616485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Let me tell you a little about the founding of ASEA. It was born out of an idea that was little more than a business strategy: take a cool product concept, develop it, and sell it. But what the founders of ASEA didn’t know was the difference that this product would make in the lives of the people who used it. Once they saw that, they knew they couldn’t just move on. They actually passed on an opportunity to sell the technology to a major pharmaceutical company because they had a vision of reaching more people. They chose the network marketing business model for bringing redox signaling technology to the world.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36</a:t>
            </a:fld>
            <a:endParaRPr lang="en-US"/>
          </a:p>
        </p:txBody>
      </p:sp>
    </p:spTree>
    <p:extLst>
      <p:ext uri="{BB962C8B-B14F-4D97-AF65-F5344CB8AC3E}">
        <p14:creationId xmlns:p14="http://schemas.microsoft.com/office/powerpoint/2010/main" val="1418967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 ASEA is </a:t>
            </a:r>
            <a:r>
              <a:rPr lang="en-US" sz="1200" kern="1200" dirty="0" smtClean="0">
                <a:solidFill>
                  <a:schemeClr val="tx1"/>
                </a:solidFill>
                <a:effectLst/>
                <a:ea typeface="+mn-ea"/>
                <a:cs typeface="+mn-cs"/>
              </a:rPr>
              <a:t>rock solid financially. </a:t>
            </a:r>
            <a:r>
              <a:rPr lang="en-US" sz="1200" kern="1200" dirty="0" smtClean="0">
                <a:solidFill>
                  <a:schemeClr val="tx1"/>
                </a:solidFill>
                <a:effectLst/>
                <a:ea typeface="+mn-ea"/>
                <a:cs typeface="+mn-cs"/>
              </a:rPr>
              <a:t>Profitable every year since its birth, the key business indicators show that ASEA is ready for years of solid growth.</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37</a:t>
            </a:fld>
            <a:endParaRPr lang="en-US"/>
          </a:p>
        </p:txBody>
      </p:sp>
    </p:spTree>
    <p:extLst>
      <p:ext uri="{BB962C8B-B14F-4D97-AF65-F5344CB8AC3E}">
        <p14:creationId xmlns:p14="http://schemas.microsoft.com/office/powerpoint/2010/main" val="1479775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ASEA was just recognized by the DSA as one</a:t>
            </a:r>
            <a:r>
              <a:rPr lang="en-US" baseline="0" dirty="0" smtClean="0"/>
              <a:t> of the top 100 companies.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38</a:t>
            </a:fld>
            <a:endParaRPr lang="en-US"/>
          </a:p>
        </p:txBody>
      </p:sp>
    </p:spTree>
    <p:extLst>
      <p:ext uri="{BB962C8B-B14F-4D97-AF65-F5344CB8AC3E}">
        <p14:creationId xmlns:p14="http://schemas.microsoft.com/office/powerpoint/2010/main" val="3868403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Take a look at the international markets where ASEA is available and operating. You are not limited by international boundaries. Everyone in this room should be thinking, “Who do I know in those countries?”</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39</a:t>
            </a:fld>
            <a:endParaRPr lang="en-US"/>
          </a:p>
        </p:txBody>
      </p:sp>
    </p:spTree>
    <p:extLst>
      <p:ext uri="{BB962C8B-B14F-4D97-AF65-F5344CB8AC3E}">
        <p14:creationId xmlns:p14="http://schemas.microsoft.com/office/powerpoint/2010/main" val="3205119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If </a:t>
            </a:r>
            <a:r>
              <a:rPr lang="en-US" sz="1200" kern="1200" dirty="0" smtClean="0">
                <a:solidFill>
                  <a:schemeClr val="tx1"/>
                </a:solidFill>
                <a:effectLst/>
                <a:ea typeface="+mn-ea"/>
                <a:cs typeface="+mn-cs"/>
              </a:rPr>
              <a:t>any of this resonates with you, </a:t>
            </a:r>
            <a:r>
              <a:rPr lang="en-US" sz="1200" kern="1200" dirty="0" smtClean="0">
                <a:solidFill>
                  <a:schemeClr val="tx1"/>
                </a:solidFill>
                <a:effectLst/>
                <a:ea typeface="+mn-ea"/>
                <a:cs typeface="+mn-cs"/>
              </a:rPr>
              <a:t>then you have </a:t>
            </a:r>
            <a:r>
              <a:rPr lang="en-US" sz="1200" kern="1200" dirty="0" smtClean="0">
                <a:solidFill>
                  <a:schemeClr val="tx1"/>
                </a:solidFill>
                <a:effectLst/>
                <a:ea typeface="+mn-ea"/>
                <a:cs typeface="+mn-cs"/>
              </a:rPr>
              <a:t>a few options</a:t>
            </a:r>
            <a:r>
              <a:rPr lang="en-US" sz="1200" kern="1200" dirty="0" smtClean="0">
                <a:solidFill>
                  <a:schemeClr val="tx1"/>
                </a:solidFill>
                <a:effectLst/>
                <a:ea typeface="+mn-ea"/>
                <a:cs typeface="+mn-cs"/>
              </a:rPr>
              <a:t>.  If you are employed right now, then you can just keep doing what you are doing and work for someone else. Maybe look for a job that gives you a little more flexibility or pay. If you have a chunk of cash in the bank, you might be able to buy a business or invest in one. For lots of us, though, the idea of STARTING a business has some real appeal.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a:t>
            </a:fld>
            <a:endParaRPr lang="en-US"/>
          </a:p>
        </p:txBody>
      </p:sp>
    </p:spTree>
    <p:extLst>
      <p:ext uri="{BB962C8B-B14F-4D97-AF65-F5344CB8AC3E}">
        <p14:creationId xmlns:p14="http://schemas.microsoft.com/office/powerpoint/2010/main" val="16144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The</a:t>
            </a:r>
            <a:r>
              <a:rPr lang="en-US" sz="1200" kern="1200" baseline="0" dirty="0" smtClean="0">
                <a:solidFill>
                  <a:schemeClr val="tx1"/>
                </a:solidFill>
                <a:effectLst/>
                <a:ea typeface="+mn-ea"/>
                <a:cs typeface="+mn-cs"/>
              </a:rPr>
              <a:t> company’s compensation system is y</a:t>
            </a:r>
            <a:r>
              <a:rPr lang="en-US" sz="1200" kern="1200" dirty="0" smtClean="0">
                <a:solidFill>
                  <a:schemeClr val="tx1"/>
                </a:solidFill>
                <a:effectLst/>
                <a:ea typeface="+mn-ea"/>
                <a:cs typeface="+mn-cs"/>
              </a:rPr>
              <a:t>et</a:t>
            </a:r>
            <a:r>
              <a:rPr lang="en-US" sz="1200" kern="1200" baseline="0" dirty="0" smtClean="0">
                <a:solidFill>
                  <a:schemeClr val="tx1"/>
                </a:solidFill>
                <a:effectLst/>
                <a:ea typeface="+mn-ea"/>
                <a:cs typeface="+mn-cs"/>
              </a:rPr>
              <a:t> </a:t>
            </a:r>
            <a:r>
              <a:rPr lang="en-US" sz="1200" kern="1200" baseline="0" dirty="0" smtClean="0">
                <a:solidFill>
                  <a:schemeClr val="tx1"/>
                </a:solidFill>
                <a:effectLst/>
                <a:ea typeface="+mn-ea"/>
                <a:cs typeface="+mn-cs"/>
              </a:rPr>
              <a:t>another reason to partner with ASEA. </a:t>
            </a:r>
            <a:r>
              <a:rPr lang="en-US" sz="1200" kern="1200" dirty="0" smtClean="0">
                <a:solidFill>
                  <a:schemeClr val="tx1"/>
                </a:solidFill>
                <a:effectLst/>
                <a:ea typeface="+mn-ea"/>
                <a:cs typeface="+mn-cs"/>
              </a:rPr>
              <a:t>Let’s talk about how you make money.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40</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This is called the compensation plan, and ASEA’s is one of (if not THE) most generous out there, profitable at every stage of the business cycle.</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41</a:t>
            </a:fld>
            <a:endParaRPr lang="en-US"/>
          </a:p>
        </p:txBody>
      </p:sp>
    </p:spTree>
    <p:extLst>
      <p:ext uri="{BB962C8B-B14F-4D97-AF65-F5344CB8AC3E}">
        <p14:creationId xmlns:p14="http://schemas.microsoft.com/office/powerpoint/2010/main" val="4109557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ASEA helps you create income that is both leveraged and residual. Let’s talk about why this is such a powerful income opportunity. First, leveraged income allows you to work together with a team because you’re leveraging the efforts of others. In all businesses, when somebody buys something, somebody gets paid. If you made that connection, why shouldn’t it be you being paid? ASEA makes sure that happens. You make a retail profit on every sale you facilitate. </a:t>
            </a:r>
          </a:p>
          <a:p>
            <a:r>
              <a:rPr lang="en-US" sz="1200" kern="1200" dirty="0" smtClean="0">
                <a:solidFill>
                  <a:schemeClr val="tx1"/>
                </a:solidFill>
                <a:effectLs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42</a:t>
            </a:fld>
            <a:endParaRPr lang="en-US"/>
          </a:p>
        </p:txBody>
      </p:sp>
    </p:spTree>
    <p:extLst>
      <p:ext uri="{BB962C8B-B14F-4D97-AF65-F5344CB8AC3E}">
        <p14:creationId xmlns:p14="http://schemas.microsoft.com/office/powerpoint/2010/main" val="2655107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 are the seven different ways you can make money at ASEA. You can see them divided here into categories—Immediate to Part Time, and Full Time to Unlimited, or as we like to call it, Big Time income.</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Let’s take a look at just one: team commissions. Again, this is just one of the seven ways you can get paid with ASEA and, as a side note, it’s not even the most lucrative commission mechanism in the pay plan.</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43</a:t>
            </a:fld>
            <a:endParaRPr lang="en-US"/>
          </a:p>
        </p:txBody>
      </p:sp>
    </p:spTree>
    <p:extLst>
      <p:ext uri="{BB962C8B-B14F-4D97-AF65-F5344CB8AC3E}">
        <p14:creationId xmlns:p14="http://schemas.microsoft.com/office/powerpoint/2010/main" val="3246650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I’d like to give you an example of the earnings potential with just one of the seven commission mechanisms, known as Team Commissions. Again, this is just one of the seven ways you can get paid with ASEA and, as a side note, it’s not even the most lucrative commission mechanism in the pay plan.</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The team commission part of the plan is based on twos. Think about it—out of everyone you know, do you think you can find at least two people who would like the amazing health benefits of ASEA Redox Supplement and RENU 28 and who could also use more income? Could you find these two people within two weeks? If so, this is what it would look like.</a:t>
            </a:r>
          </a:p>
          <a:p>
            <a:r>
              <a:rPr lang="en-US" sz="1200" kern="1200" dirty="0" smtClean="0">
                <a:solidFill>
                  <a:schemeClr val="tx1"/>
                </a:solidFill>
                <a:effectLst/>
                <a:ea typeface="+mn-ea"/>
                <a:cs typeface="+mn-cs"/>
              </a:rPr>
              <a:t>(click) </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In the following two weeks, the two people you found go out and find their two people. </a:t>
            </a:r>
          </a:p>
          <a:p>
            <a:r>
              <a:rPr lang="en-US" sz="1200" kern="1200" dirty="0" smtClean="0">
                <a:solidFill>
                  <a:schemeClr val="tx1"/>
                </a:solidFill>
                <a:effectLst/>
                <a:ea typeface="+mn-ea"/>
                <a:cs typeface="+mn-cs"/>
              </a:rPr>
              <a:t>(click) </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So now, you see you have a total of six people by the end of your first month. </a:t>
            </a:r>
          </a:p>
        </p:txBody>
      </p:sp>
      <p:sp>
        <p:nvSpPr>
          <p:cNvPr id="4" name="Slide Number Placeholder 3"/>
          <p:cNvSpPr>
            <a:spLocks noGrp="1"/>
          </p:cNvSpPr>
          <p:nvPr>
            <p:ph type="sldNum" sz="quarter" idx="10"/>
          </p:nvPr>
        </p:nvSpPr>
        <p:spPr/>
        <p:txBody>
          <a:bodyPr/>
          <a:lstStyle/>
          <a:p>
            <a:fld id="{3AF5178D-C600-C64F-A5BB-B3965FDE5D6B}" type="slidenum">
              <a:rPr lang="en-US" smtClean="0"/>
              <a:t>44</a:t>
            </a:fld>
            <a:endParaRPr lang="en-US"/>
          </a:p>
        </p:txBody>
      </p:sp>
    </p:spTree>
    <p:extLst>
      <p:ext uri="{BB962C8B-B14F-4D97-AF65-F5344CB8AC3E}">
        <p14:creationId xmlns:p14="http://schemas.microsoft.com/office/powerpoint/2010/main" val="3104840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since these people want to get the health benefits from ASEA Redox Supplement, the only thing required in this example is that they are drinking at least one case for themselves.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(click)</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The far right column shows potential income if they are also using two tubes of RENU 28 each month. No one has a single customer in this entire illustration except for themselves. </a:t>
            </a:r>
          </a:p>
          <a:p>
            <a:endParaRPr lang="en-US" dirty="0" smtClean="0"/>
          </a:p>
          <a:p>
            <a:r>
              <a:rPr lang="en-US" sz="1200" kern="1200" dirty="0" smtClean="0">
                <a:solidFill>
                  <a:schemeClr val="tx1"/>
                </a:solidFill>
                <a:effectLst/>
                <a:ea typeface="+mn-ea"/>
                <a:cs typeface="+mn-cs"/>
              </a:rPr>
              <a:t>Now, over the next two weeks</a:t>
            </a:r>
            <a:r>
              <a:rPr lang="en-US" sz="1200" kern="1200" baseline="0" dirty="0" smtClean="0">
                <a:solidFill>
                  <a:schemeClr val="tx1"/>
                </a:solidFill>
                <a:effectLst/>
                <a:ea typeface="+mn-ea"/>
                <a:cs typeface="+mn-cs"/>
              </a:rPr>
              <a:t> (click) </a:t>
            </a:r>
            <a:r>
              <a:rPr lang="en-US" sz="1200" kern="1200" dirty="0" smtClean="0">
                <a:solidFill>
                  <a:schemeClr val="tx1"/>
                </a:solidFill>
                <a:effectLst/>
                <a:ea typeface="+mn-ea"/>
                <a:cs typeface="+mn-cs"/>
              </a:rPr>
              <a:t>eight new people come into your group and you now have 14 people total. Let’s push down to four and a half months later (click). At week 18, you now have a total 1,022 people in your group which is</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generating you $5,110 per month if they are just using one case of ASEA Redox Supplement for themselves, and it would be $7,665 a month if everyone was also using two tubes of RENU 28. Now as a trivia question, how many people did you find in this example? That’s right, just two!</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Everyone only found two people, and they took the entire two weeks to do so. Now to draw a parallel, $5,000 a month is the interest you would earn </a:t>
            </a:r>
            <a:r>
              <a:rPr lang="en-US" sz="1200" kern="1200" baseline="0" dirty="0" smtClean="0">
                <a:solidFill>
                  <a:schemeClr val="tx1"/>
                </a:solidFill>
                <a:effectLst/>
                <a:ea typeface="+mn-ea"/>
                <a:cs typeface="+mn-cs"/>
              </a:rPr>
              <a:t>if you had </a:t>
            </a:r>
            <a:r>
              <a:rPr lang="en-US" sz="1200" kern="1200" dirty="0" smtClean="0">
                <a:solidFill>
                  <a:schemeClr val="tx1"/>
                </a:solidFill>
                <a:effectLst/>
                <a:ea typeface="+mn-ea"/>
                <a:cs typeface="+mn-cs"/>
              </a:rPr>
              <a:t>approximately 6 million dollars in the bank at 1% interest.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(click) If we push down to week 24, you have more than 8,000 people in your group, generating you over $40,000 a month in passive, monthly, residual income.</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Now, we don’t live in a perfect world and I’ve never seen this happen in this exact perfect way, but even if this example was a 90% failure, that’s still $4,000 a month in passive, monthly, residual income. That’s more than most people receive in retirement after working 30-40 years. Doing what you are currently doing now, if you were a 90% failure, would you be able to stop working in 6 months and have your company pay you $4,000 every month, month after month? Probably not, even if you were a 100%</a:t>
            </a:r>
            <a:r>
              <a:rPr lang="en-US" sz="1200" kern="1200" baseline="0" dirty="0" smtClean="0">
                <a:solidFill>
                  <a:schemeClr val="tx1"/>
                </a:solidFill>
                <a:effectLst/>
                <a:ea typeface="+mn-ea"/>
                <a:cs typeface="+mn-cs"/>
              </a:rPr>
              <a:t> success</a:t>
            </a:r>
            <a:r>
              <a:rPr lang="en-US" sz="1200" kern="1200" dirty="0" smtClean="0">
                <a:solidFill>
                  <a:schemeClr val="tx1"/>
                </a:solidFill>
                <a:effectLs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45</a:t>
            </a:fld>
            <a:endParaRPr lang="en-US"/>
          </a:p>
        </p:txBody>
      </p:sp>
    </p:spTree>
    <p:extLst>
      <p:ext uri="{BB962C8B-B14F-4D97-AF65-F5344CB8AC3E}">
        <p14:creationId xmlns:p14="http://schemas.microsoft.com/office/powerpoint/2010/main" val="3375236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Here’s what I’m telling you: the ASEA opportunity can be for you what you make it. </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At the Bronze level, you can bring in enough to pay a mortgage.</a:t>
            </a:r>
          </a:p>
          <a:p>
            <a:r>
              <a:rPr lang="en-US" sz="1200" kern="1200" dirty="0" smtClean="0">
                <a:solidFill>
                  <a:schemeClr val="tx1"/>
                </a:solidFill>
                <a:effectLst/>
                <a:ea typeface="+mn-ea"/>
                <a:cs typeface="+mn-cs"/>
              </a:rPr>
              <a:t>At Gold, it’s enough to pay college tuition.</a:t>
            </a:r>
          </a:p>
          <a:p>
            <a:r>
              <a:rPr lang="en-US" sz="1200" kern="1200" dirty="0" smtClean="0">
                <a:solidFill>
                  <a:schemeClr val="tx1"/>
                </a:solidFill>
                <a:effectLst/>
                <a:ea typeface="+mn-ea"/>
                <a:cs typeface="+mn-cs"/>
              </a:rPr>
              <a:t>At Platinum, you’re making, say, what a lawyer makes.</a:t>
            </a:r>
          </a:p>
          <a:p>
            <a:r>
              <a:rPr lang="en-US" sz="1200" kern="1200" dirty="0" smtClean="0">
                <a:solidFill>
                  <a:schemeClr val="tx1"/>
                </a:solidFill>
                <a:effectLst/>
                <a:ea typeface="+mn-ea"/>
                <a:cs typeface="+mn-cs"/>
              </a:rPr>
              <a:t>And a Triple Diamond, you might be making what a well-paid surgeon makes.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46</a:t>
            </a:fld>
            <a:endParaRPr lang="en-US"/>
          </a:p>
        </p:txBody>
      </p:sp>
    </p:spTree>
    <p:extLst>
      <p:ext uri="{BB962C8B-B14F-4D97-AF65-F5344CB8AC3E}">
        <p14:creationId xmlns:p14="http://schemas.microsoft.com/office/powerpoint/2010/main" val="3021146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Yet</a:t>
            </a:r>
            <a:r>
              <a:rPr lang="en-US" sz="1200" kern="1200" baseline="0" dirty="0" smtClean="0">
                <a:solidFill>
                  <a:schemeClr val="tx1"/>
                </a:solidFill>
                <a:effectLst/>
                <a:ea typeface="+mn-ea"/>
                <a:cs typeface="+mn-cs"/>
              </a:rPr>
              <a:t> another reason to partner with ASEA. </a:t>
            </a:r>
            <a:r>
              <a:rPr lang="en-US" sz="1200" kern="1200" dirty="0" smtClean="0">
                <a:solidFill>
                  <a:schemeClr val="tx1"/>
                </a:solidFill>
                <a:effectLst/>
                <a:ea typeface="+mn-ea"/>
                <a:cs typeface="+mn-cs"/>
              </a:rPr>
              <a:t>Let’s talk about how you make money.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47</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When you join ASEA, you become part of us. You will be able to participate in the local ASEA community via your team. </a:t>
            </a:r>
          </a:p>
          <a:p>
            <a:r>
              <a:rPr lang="en-US" sz="1200" kern="1200" dirty="0" smtClean="0">
                <a:solidFill>
                  <a:schemeClr val="tx1"/>
                </a:solidFill>
                <a:effectLs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48</a:t>
            </a:fld>
            <a:endParaRPr lang="en-US"/>
          </a:p>
        </p:txBody>
      </p:sp>
    </p:spTree>
    <p:extLst>
      <p:ext uri="{BB962C8B-B14F-4D97-AF65-F5344CB8AC3E}">
        <p14:creationId xmlns:p14="http://schemas.microsoft.com/office/powerpoint/2010/main" val="310728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ASEA provides professional tools and training so that even the newest business partner can succeed.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49</a:t>
            </a:fld>
            <a:endParaRPr lang="en-US"/>
          </a:p>
        </p:txBody>
      </p:sp>
    </p:spTree>
    <p:extLst>
      <p:ext uri="{BB962C8B-B14F-4D97-AF65-F5344CB8AC3E}">
        <p14:creationId xmlns:p14="http://schemas.microsoft.com/office/powerpoint/2010/main" val="11274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BUT to start a business the traditional way, we need a few things. A great idea, one that is different and in HIGH demand, and some startup cash. We need to understand how businesses operate, as well as have some financial and legal savvy. And let’s not forget the massive time commitment that new business owners face. And keep in mind that your business, statistically, is unlikely to make it past five years. Sound appealing now?</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a:t>
            </a:fld>
            <a:endParaRPr lang="en-US"/>
          </a:p>
        </p:txBody>
      </p:sp>
    </p:spTree>
    <p:extLst>
      <p:ext uri="{BB962C8B-B14F-4D97-AF65-F5344CB8AC3E}">
        <p14:creationId xmlns:p14="http://schemas.microsoft.com/office/powerpoint/2010/main" val="2843778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One of the many success strategies the company embraces is its Peak Performance Program, the roadmap to success.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50</a:t>
            </a:fld>
            <a:endParaRPr lang="en-US"/>
          </a:p>
        </p:txBody>
      </p:sp>
    </p:spTree>
    <p:extLst>
      <p:ext uri="{BB962C8B-B14F-4D97-AF65-F5344CB8AC3E}">
        <p14:creationId xmlns:p14="http://schemas.microsoft.com/office/powerpoint/2010/main" val="1779853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You will participate in events and incentive trips and get to know corporate leaders as well as field leaders from other areas who are building their own businesses around the country and the world. And you will have the opportunity not only to participate in this community, but to help build it for your own team.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51</a:t>
            </a:fld>
            <a:endParaRPr lang="en-US"/>
          </a:p>
        </p:txBody>
      </p:sp>
    </p:spTree>
    <p:extLst>
      <p:ext uri="{BB962C8B-B14F-4D97-AF65-F5344CB8AC3E}">
        <p14:creationId xmlns:p14="http://schemas.microsoft.com/office/powerpoint/2010/main" val="865694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 want to talk to you about some of the advantages that my company, ASEA, has to offer.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52</a:t>
            </a:fld>
            <a:endParaRPr lang="en-US"/>
          </a:p>
        </p:txBody>
      </p:sp>
    </p:spTree>
    <p:extLst>
      <p:ext uri="{BB962C8B-B14F-4D97-AF65-F5344CB8AC3E}">
        <p14:creationId xmlns:p14="http://schemas.microsoft.com/office/powerpoint/2010/main" val="2305525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 few points that are going to help you understand the urgency around this opportunity. </a:t>
            </a:r>
          </a:p>
          <a:p>
            <a:r>
              <a:rPr lang="en-US" dirty="0" smtClean="0"/>
              <a:t>(read bullets)</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53</a:t>
            </a:fld>
            <a:endParaRPr lang="en-US"/>
          </a:p>
        </p:txBody>
      </p:sp>
    </p:spTree>
    <p:extLst>
      <p:ext uri="{BB962C8B-B14F-4D97-AF65-F5344CB8AC3E}">
        <p14:creationId xmlns:p14="http://schemas.microsoft.com/office/powerpoint/2010/main" val="758250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ASEA is a company that is just hitting its stride. What</a:t>
            </a:r>
            <a:r>
              <a:rPr lang="en-US" sz="1200" kern="1200" baseline="0" dirty="0" smtClean="0">
                <a:solidFill>
                  <a:schemeClr val="tx1"/>
                </a:solidFill>
                <a:effectLst/>
                <a:ea typeface="+mn-ea"/>
                <a:cs typeface="+mn-cs"/>
              </a:rPr>
              <a:t> do you think of when I say post-risk, pre-momentum? </a:t>
            </a:r>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(pause)</a:t>
            </a:r>
          </a:p>
          <a:p>
            <a:endParaRPr lang="en-US" sz="1200" kern="1200" baseline="0" dirty="0" smtClean="0">
              <a:solidFill>
                <a:schemeClr val="tx1"/>
              </a:solidFill>
              <a:effectLst/>
              <a:ea typeface="+mn-ea"/>
              <a:cs typeface="+mn-cs"/>
            </a:endParaRPr>
          </a:p>
          <a:p>
            <a:r>
              <a:rPr lang="en-US" sz="1200" kern="1200" dirty="0" smtClean="0">
                <a:solidFill>
                  <a:schemeClr val="tx1"/>
                </a:solidFill>
                <a:effectLst/>
                <a:ea typeface="+mn-ea"/>
                <a:cs typeface="+mn-cs"/>
              </a:rPr>
              <a:t>ASEA</a:t>
            </a:r>
            <a:r>
              <a:rPr lang="en-US" sz="1200" kern="1200" baseline="0" dirty="0" smtClean="0">
                <a:solidFill>
                  <a:schemeClr val="tx1"/>
                </a:solidFill>
                <a:effectLst/>
                <a:ea typeface="+mn-ea"/>
                <a:cs typeface="+mn-cs"/>
              </a:rPr>
              <a:t> has already taken the risk. The science has been proven. People all over the world are starting to take advantage. But we are still </a:t>
            </a:r>
            <a:r>
              <a:rPr lang="en-US" sz="1200" kern="1200" dirty="0" smtClean="0">
                <a:solidFill>
                  <a:schemeClr val="tx1"/>
                </a:solidFill>
                <a:effectLst/>
                <a:ea typeface="+mn-ea"/>
                <a:cs typeface="+mn-cs"/>
              </a:rPr>
              <a:t>at the beginning of our growth momentum phase, and that is the right time to join.</a:t>
            </a:r>
            <a:r>
              <a:rPr lang="en-US" sz="1200" kern="1200" baseline="0" dirty="0" smtClean="0">
                <a:solidFill>
                  <a:schemeClr val="tx1"/>
                </a:solidFill>
                <a:effectLst/>
                <a:ea typeface="+mn-ea"/>
                <a:cs typeface="+mn-cs"/>
              </a:rPr>
              <a:t> In fact, ASEA was recently recognized as being the 12</a:t>
            </a:r>
            <a:r>
              <a:rPr lang="en-US" sz="1200" kern="1200" baseline="30000" dirty="0" smtClean="0">
                <a:solidFill>
                  <a:schemeClr val="tx1"/>
                </a:solidFill>
                <a:effectLst/>
                <a:ea typeface="+mn-ea"/>
                <a:cs typeface="+mn-cs"/>
              </a:rPr>
              <a:t>th</a:t>
            </a:r>
            <a:r>
              <a:rPr lang="en-US" sz="1200" kern="1200" baseline="0" dirty="0" smtClean="0">
                <a:solidFill>
                  <a:schemeClr val="tx1"/>
                </a:solidFill>
                <a:effectLst/>
                <a:ea typeface="+mn-ea"/>
                <a:cs typeface="+mn-cs"/>
              </a:rPr>
              <a:t> fastest growing company in the state of Utah—a state with one of the strongest economies in the country.</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54</a:t>
            </a:fld>
            <a:endParaRPr lang="en-US"/>
          </a:p>
        </p:txBody>
      </p:sp>
    </p:spTree>
    <p:extLst>
      <p:ext uri="{BB962C8B-B14F-4D97-AF65-F5344CB8AC3E}">
        <p14:creationId xmlns:p14="http://schemas.microsoft.com/office/powerpoint/2010/main" val="3454270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OK, now that you know all the things that set ASEA apart from other companies, I want to come back to that question of what life looks like to you right now.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55</a:t>
            </a:fld>
            <a:endParaRPr lang="en-US"/>
          </a:p>
        </p:txBody>
      </p:sp>
    </p:spTree>
    <p:extLst>
      <p:ext uri="{BB962C8B-B14F-4D97-AF65-F5344CB8AC3E}">
        <p14:creationId xmlns:p14="http://schemas.microsoft.com/office/powerpoint/2010/main" val="2081123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(Read bullets.)</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56</a:t>
            </a:fld>
            <a:endParaRPr lang="en-US"/>
          </a:p>
        </p:txBody>
      </p:sp>
    </p:spTree>
    <p:extLst>
      <p:ext uri="{BB962C8B-B14F-4D97-AF65-F5344CB8AC3E}">
        <p14:creationId xmlns:p14="http://schemas.microsoft.com/office/powerpoint/2010/main" val="3694514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that you’ve seen the ASEA opportunity and what it offers, the question is where do you see yourself? </a:t>
            </a:r>
          </a:p>
          <a:p>
            <a:r>
              <a:rPr lang="en-US" sz="1200" kern="1200" dirty="0" smtClean="0">
                <a:solidFill>
                  <a:schemeClr val="tx1"/>
                </a:solidFill>
                <a:effectLst/>
                <a:ea typeface="+mn-ea"/>
                <a:cs typeface="+mn-cs"/>
              </a:rPr>
              <a:t>1. Do you want to earn a few extra dollars? Enough to pay for your product? </a:t>
            </a:r>
          </a:p>
          <a:p>
            <a:r>
              <a:rPr lang="en-US" sz="1200" kern="1200" dirty="0" smtClean="0">
                <a:solidFill>
                  <a:schemeClr val="tx1"/>
                </a:solidFill>
                <a:effectLst/>
                <a:ea typeface="+mn-ea"/>
                <a:cs typeface="+mn-cs"/>
              </a:rPr>
              <a:t>2. What about a business opportunity that creates income—even enough to replace a full-time income? </a:t>
            </a:r>
          </a:p>
          <a:p>
            <a:r>
              <a:rPr lang="en-US" sz="1200" kern="1200" dirty="0" smtClean="0">
                <a:solidFill>
                  <a:schemeClr val="tx1"/>
                </a:solidFill>
                <a:effectLst/>
                <a:ea typeface="+mn-ea"/>
                <a:cs typeface="+mn-cs"/>
              </a:rPr>
              <a:t>3. Or a great wealth-building opportunity that can help you create a legacy?</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Do yourself a favor. Tell person who brought you tonight where you see yourself. Are you a 1, a 2, or 3?</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57</a:t>
            </a:fld>
            <a:endParaRPr lang="en-US"/>
          </a:p>
        </p:txBody>
      </p:sp>
    </p:spTree>
    <p:extLst>
      <p:ext uri="{BB962C8B-B14F-4D97-AF65-F5344CB8AC3E}">
        <p14:creationId xmlns:p14="http://schemas.microsoft.com/office/powerpoint/2010/main" val="688138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 are a few of the options for getting started with ASEA. Several ways to enroll. 1 case, 2 cases, get with the person who invited you.</a:t>
            </a:r>
          </a:p>
          <a:p>
            <a:r>
              <a:rPr lang="en-US" sz="1200" kern="1200" dirty="0" smtClean="0">
                <a:solidFill>
                  <a:schemeClr val="tx1"/>
                </a:solidFill>
                <a:effectLs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58</a:t>
            </a:fld>
            <a:endParaRPr lang="en-US"/>
          </a:p>
        </p:txBody>
      </p:sp>
    </p:spTree>
    <p:extLst>
      <p:ext uri="{BB962C8B-B14F-4D97-AF65-F5344CB8AC3E}">
        <p14:creationId xmlns:p14="http://schemas.microsoft.com/office/powerpoint/2010/main" val="3483918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By enrolling today you can take</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advantage of our Bonus</a:t>
            </a:r>
            <a:r>
              <a:rPr lang="en-US" sz="1200" kern="1200" baseline="0" dirty="0" smtClean="0">
                <a:solidFill>
                  <a:schemeClr val="tx1"/>
                </a:solidFill>
                <a:effectLst/>
                <a:ea typeface="+mn-ea"/>
                <a:cs typeface="+mn-cs"/>
              </a:rPr>
              <a:t> </a:t>
            </a:r>
            <a:r>
              <a:rPr lang="en-US" sz="1200" kern="1200" baseline="0" dirty="0" err="1" smtClean="0">
                <a:solidFill>
                  <a:schemeClr val="tx1"/>
                </a:solidFill>
                <a:effectLst/>
                <a:ea typeface="+mn-ea"/>
                <a:cs typeface="+mn-cs"/>
              </a:rPr>
              <a:t>Autoship</a:t>
            </a:r>
            <a:r>
              <a:rPr lang="en-US" sz="1200" kern="1200" baseline="0" dirty="0" smtClean="0">
                <a:solidFill>
                  <a:schemeClr val="tx1"/>
                </a:solidFill>
                <a:effectLst/>
                <a:ea typeface="+mn-ea"/>
                <a:cs typeface="+mn-cs"/>
              </a:rPr>
              <a:t> case promotion. When you enroll today with a 100PV </a:t>
            </a:r>
            <a:r>
              <a:rPr lang="en-US" sz="1200" kern="1200" baseline="0" dirty="0" err="1" smtClean="0">
                <a:solidFill>
                  <a:schemeClr val="tx1"/>
                </a:solidFill>
                <a:effectLst/>
                <a:ea typeface="+mn-ea"/>
                <a:cs typeface="+mn-cs"/>
              </a:rPr>
              <a:t>Autoship</a:t>
            </a:r>
            <a:r>
              <a:rPr lang="en-US" sz="1200" kern="1200" baseline="0" dirty="0" smtClean="0">
                <a:solidFill>
                  <a:schemeClr val="tx1"/>
                </a:solidFill>
                <a:effectLst/>
                <a:ea typeface="+mn-ea"/>
                <a:cs typeface="+mn-cs"/>
              </a:rPr>
              <a:t> order,  you will be eligible to receive 2 CASES of product for FREE!!</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59</a:t>
            </a:fld>
            <a:endParaRPr lang="en-US"/>
          </a:p>
        </p:txBody>
      </p:sp>
    </p:spTree>
    <p:extLst>
      <p:ext uri="{BB962C8B-B14F-4D97-AF65-F5344CB8AC3E}">
        <p14:creationId xmlns:p14="http://schemas.microsoft.com/office/powerpoint/2010/main" val="303484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I’d like to introduce you to network marketing—a business model in which you build a network of distribution for products and services using the oldest and most efficient form of advertising: word of mouth, </a:t>
            </a:r>
            <a:r>
              <a:rPr lang="en-US" sz="1200" b="1" kern="1200" dirty="0" smtClean="0">
                <a:solidFill>
                  <a:schemeClr val="tx1"/>
                </a:solidFill>
                <a:effectLst/>
                <a:ea typeface="+mn-ea"/>
                <a:cs typeface="+mn-cs"/>
              </a:rPr>
              <a:t>a proven business model for nearly a century</a:t>
            </a:r>
            <a:r>
              <a:rPr lang="en-US" sz="1200" kern="1200" dirty="0" smtClean="0">
                <a:solidFill>
                  <a:schemeClr val="tx1"/>
                </a:solidFill>
                <a:effectLs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6</a:t>
            </a:fld>
            <a:endParaRPr lang="en-US"/>
          </a:p>
        </p:txBody>
      </p:sp>
    </p:spTree>
    <p:extLst>
      <p:ext uri="{BB962C8B-B14F-4D97-AF65-F5344CB8AC3E}">
        <p14:creationId xmlns:p14="http://schemas.microsoft.com/office/powerpoint/2010/main" val="1956742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have another promotion</a:t>
            </a:r>
            <a:r>
              <a:rPr lang="en-US" baseline="0" dirty="0" smtClean="0"/>
              <a:t> going on currently: (explain promo)</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60</a:t>
            </a:fld>
            <a:endParaRPr lang="en-US"/>
          </a:p>
        </p:txBody>
      </p:sp>
    </p:spTree>
    <p:extLst>
      <p:ext uri="{BB962C8B-B14F-4D97-AF65-F5344CB8AC3E}">
        <p14:creationId xmlns:p14="http://schemas.microsoft.com/office/powerpoint/2010/main" val="1447905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Think once again how you felt</a:t>
            </a:r>
            <a:r>
              <a:rPr lang="en-US" sz="1200" kern="1200" baseline="0" dirty="0" smtClean="0">
                <a:solidFill>
                  <a:schemeClr val="tx1"/>
                </a:solidFill>
                <a:effectLst/>
                <a:ea typeface="+mn-ea"/>
                <a:cs typeface="+mn-cs"/>
              </a:rPr>
              <a:t> when we talked about your daily grind. Even if you’re wildly successful at what you do and invest your money, it’s not going to get you a fraction of what you put into it. </a:t>
            </a:r>
            <a:endParaRPr lang="en-US" dirty="0" smtClean="0"/>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What if I told you that you can take a fraction of the effort, lose the grind, be in control of how you earn your money, and create a substantial, sustainable residual income?</a:t>
            </a:r>
          </a:p>
          <a:p>
            <a:endParaRPr lang="en-US" sz="1200" kern="1200" baseline="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61</a:t>
            </a:fld>
            <a:endParaRPr lang="en-US"/>
          </a:p>
        </p:txBody>
      </p:sp>
    </p:spTree>
    <p:extLst>
      <p:ext uri="{BB962C8B-B14F-4D97-AF65-F5344CB8AC3E}">
        <p14:creationId xmlns:p14="http://schemas.microsoft.com/office/powerpoint/2010/main" val="4098640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Isn’t it time you exchange that grind for something more rewarding?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62</a:t>
            </a:fld>
            <a:endParaRPr lang="en-US"/>
          </a:p>
        </p:txBody>
      </p:sp>
    </p:spTree>
    <p:extLst>
      <p:ext uri="{BB962C8B-B14F-4D97-AF65-F5344CB8AC3E}">
        <p14:creationId xmlns:p14="http://schemas.microsoft.com/office/powerpoint/2010/main" val="2041690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I’d like to close with some words from our founder, </a:t>
            </a:r>
            <a:r>
              <a:rPr lang="en-US" sz="1200" kern="1200" dirty="0" err="1" smtClean="0">
                <a:solidFill>
                  <a:schemeClr val="tx1"/>
                </a:solidFill>
                <a:effectLst/>
                <a:ea typeface="+mn-ea"/>
                <a:cs typeface="+mn-cs"/>
              </a:rPr>
              <a:t>Verdis</a:t>
            </a:r>
            <a:r>
              <a:rPr lang="en-US" sz="1200" kern="1200" dirty="0" smtClean="0">
                <a:solidFill>
                  <a:schemeClr val="tx1"/>
                </a:solidFill>
                <a:effectLst/>
                <a:ea typeface="+mn-ea"/>
                <a:cs typeface="+mn-cs"/>
              </a:rPr>
              <a:t> Norton (read quote).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63</a:t>
            </a:fld>
            <a:endParaRPr lang="en-US"/>
          </a:p>
        </p:txBody>
      </p:sp>
    </p:spTree>
    <p:extLst>
      <p:ext uri="{BB962C8B-B14F-4D97-AF65-F5344CB8AC3E}">
        <p14:creationId xmlns:p14="http://schemas.microsoft.com/office/powerpoint/2010/main" val="286351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Let’s take a look at some numbers. This graph shows how small-</a:t>
            </a:r>
            <a:r>
              <a:rPr lang="en-US" sz="1200" kern="1200" baseline="0" dirty="0" smtClean="0">
                <a:solidFill>
                  <a:schemeClr val="tx1"/>
                </a:solidFill>
                <a:effectLst/>
                <a:ea typeface="+mn-ea"/>
                <a:cs typeface="+mn-cs"/>
              </a:rPr>
              <a:t> to medium-sized </a:t>
            </a:r>
            <a:r>
              <a:rPr lang="en-US" sz="1200" kern="1200" dirty="0" smtClean="0">
                <a:solidFill>
                  <a:schemeClr val="tx1"/>
                </a:solidFill>
                <a:effectLst/>
                <a:ea typeface="+mn-ea"/>
                <a:cs typeface="+mn-cs"/>
              </a:rPr>
              <a:t>business owners responded when asked the following question: Which of the following marketing channels is most effective at bringing you new leads and customers?  You can see that, hands down, the best method was word of mouth (shown on this chart as WOM).</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WOM—word</a:t>
            </a:r>
            <a:r>
              <a:rPr lang="en-US" sz="1200" kern="1200" baseline="0" dirty="0" smtClean="0">
                <a:solidFill>
                  <a:schemeClr val="tx1"/>
                </a:solidFill>
                <a:effectLst/>
                <a:ea typeface="+mn-ea"/>
                <a:cs typeface="+mn-cs"/>
              </a:rPr>
              <a:t> of mouth</a:t>
            </a:r>
          </a:p>
          <a:p>
            <a:r>
              <a:rPr lang="en-US" sz="1200" kern="1200" baseline="0" dirty="0" smtClean="0">
                <a:solidFill>
                  <a:schemeClr val="tx1"/>
                </a:solidFill>
                <a:effectLst/>
                <a:ea typeface="+mn-ea"/>
                <a:cs typeface="+mn-cs"/>
              </a:rPr>
              <a:t>SEO—search engine optimization</a:t>
            </a:r>
          </a:p>
          <a:p>
            <a:r>
              <a:rPr lang="en-US" sz="1200" kern="1200" baseline="0" dirty="0" smtClean="0">
                <a:solidFill>
                  <a:schemeClr val="tx1"/>
                </a:solidFill>
                <a:effectLst/>
                <a:ea typeface="+mn-ea"/>
                <a:cs typeface="+mn-cs"/>
              </a:rPr>
              <a:t>Online </a:t>
            </a:r>
            <a:r>
              <a:rPr lang="en-US" sz="1200" kern="1200" baseline="0" dirty="0" err="1" smtClean="0">
                <a:solidFill>
                  <a:schemeClr val="tx1"/>
                </a:solidFill>
                <a:effectLst/>
                <a:ea typeface="+mn-ea"/>
                <a:cs typeface="+mn-cs"/>
              </a:rPr>
              <a:t>Dir</a:t>
            </a:r>
            <a:r>
              <a:rPr lang="en-US" sz="1200" kern="1200" baseline="0" dirty="0" smtClean="0">
                <a:solidFill>
                  <a:schemeClr val="tx1"/>
                </a:solidFill>
                <a:effectLst/>
                <a:ea typeface="+mn-ea"/>
                <a:cs typeface="+mn-cs"/>
              </a:rPr>
              <a:t>—Online Local Directories</a:t>
            </a:r>
          </a:p>
          <a:p>
            <a:r>
              <a:rPr lang="en-US" sz="1200" kern="1200" baseline="0" dirty="0" smtClean="0">
                <a:solidFill>
                  <a:schemeClr val="tx1"/>
                </a:solidFill>
                <a:effectLst/>
                <a:ea typeface="+mn-ea"/>
                <a:cs typeface="+mn-cs"/>
              </a:rPr>
              <a:t>Email—email marketing</a:t>
            </a:r>
          </a:p>
          <a:p>
            <a:r>
              <a:rPr lang="en-US" sz="1200" kern="1200" baseline="0" dirty="0" smtClean="0">
                <a:solidFill>
                  <a:schemeClr val="tx1"/>
                </a:solidFill>
                <a:effectLst/>
                <a:ea typeface="+mn-ea"/>
                <a:cs typeface="+mn-cs"/>
              </a:rPr>
              <a:t>Poster--Flyers and posters</a:t>
            </a:r>
          </a:p>
          <a:p>
            <a:r>
              <a:rPr lang="en-US" sz="1200" kern="1200" baseline="0" dirty="0" smtClean="0">
                <a:solidFill>
                  <a:schemeClr val="tx1"/>
                </a:solidFill>
                <a:effectLst/>
                <a:ea typeface="+mn-ea"/>
                <a:cs typeface="+mn-cs"/>
              </a:rPr>
              <a:t>PR—Traditional PR</a:t>
            </a:r>
          </a:p>
          <a:p>
            <a:r>
              <a:rPr lang="en-US" sz="1200" kern="1200" baseline="0" dirty="0" smtClean="0">
                <a:solidFill>
                  <a:schemeClr val="tx1"/>
                </a:solidFill>
                <a:effectLst/>
                <a:ea typeface="+mn-ea"/>
                <a:cs typeface="+mn-cs"/>
              </a:rPr>
              <a:t>Local </a:t>
            </a:r>
            <a:r>
              <a:rPr lang="en-US" sz="1200" kern="1200" baseline="0" dirty="0" err="1" smtClean="0">
                <a:solidFill>
                  <a:schemeClr val="tx1"/>
                </a:solidFill>
                <a:effectLst/>
                <a:ea typeface="+mn-ea"/>
                <a:cs typeface="+mn-cs"/>
              </a:rPr>
              <a:t>Dir</a:t>
            </a:r>
            <a:r>
              <a:rPr lang="en-US" sz="1200" kern="1200" baseline="0" dirty="0" smtClean="0">
                <a:solidFill>
                  <a:schemeClr val="tx1"/>
                </a:solidFill>
                <a:effectLst/>
                <a:ea typeface="+mn-ea"/>
                <a:cs typeface="+mn-cs"/>
              </a:rPr>
              <a:t>—Local paper directories</a:t>
            </a:r>
          </a:p>
          <a:p>
            <a:r>
              <a:rPr lang="en-US" sz="1200" kern="1200" baseline="0" dirty="0" smtClean="0">
                <a:solidFill>
                  <a:schemeClr val="tx1"/>
                </a:solidFill>
                <a:effectLst/>
                <a:ea typeface="+mn-ea"/>
                <a:cs typeface="+mn-cs"/>
              </a:rPr>
              <a:t>Newspaper—Local newspaper advertising</a:t>
            </a:r>
          </a:p>
          <a:p>
            <a:r>
              <a:rPr lang="en-US" sz="1200" kern="1200" baseline="0" dirty="0" smtClean="0">
                <a:solidFill>
                  <a:schemeClr val="tx1"/>
                </a:solidFill>
                <a:effectLst/>
                <a:ea typeface="+mn-ea"/>
                <a:cs typeface="+mn-cs"/>
              </a:rPr>
              <a:t>Mobile—mobile marketing</a:t>
            </a:r>
          </a:p>
          <a:p>
            <a:r>
              <a:rPr lang="en-US" sz="1200" kern="1200" baseline="0" dirty="0" smtClean="0">
                <a:solidFill>
                  <a:schemeClr val="tx1"/>
                </a:solidFill>
                <a:effectLst/>
                <a:ea typeface="+mn-ea"/>
                <a:cs typeface="+mn-cs"/>
              </a:rPr>
              <a:t>PPC—Pay Per Click advertising</a:t>
            </a:r>
          </a:p>
          <a:p>
            <a:r>
              <a:rPr lang="en-US" sz="1200" kern="1200" baseline="0" dirty="0" smtClean="0">
                <a:solidFill>
                  <a:schemeClr val="tx1"/>
                </a:solidFill>
                <a:effectLst/>
                <a:ea typeface="+mn-ea"/>
                <a:cs typeface="+mn-cs"/>
              </a:rPr>
              <a:t>Radio—Local radio advertising</a:t>
            </a:r>
          </a:p>
          <a:p>
            <a:r>
              <a:rPr lang="en-US" sz="1200" kern="1200" baseline="0" dirty="0" smtClean="0">
                <a:solidFill>
                  <a:schemeClr val="tx1"/>
                </a:solidFill>
                <a:effectLst/>
                <a:ea typeface="+mn-ea"/>
                <a:cs typeface="+mn-cs"/>
              </a:rPr>
              <a:t>TV—Local TV advertising</a:t>
            </a:r>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https://</a:t>
            </a:r>
            <a:r>
              <a:rPr lang="en-US" sz="1200" kern="1200" baseline="0" dirty="0" err="1" smtClean="0">
                <a:solidFill>
                  <a:schemeClr val="tx1"/>
                </a:solidFill>
                <a:effectLst/>
                <a:ea typeface="+mn-ea"/>
                <a:cs typeface="+mn-cs"/>
              </a:rPr>
              <a:t>www.brightlocal.com</a:t>
            </a:r>
            <a:r>
              <a:rPr lang="en-US" sz="1200" kern="1200" baseline="0" dirty="0" smtClean="0">
                <a:solidFill>
                  <a:schemeClr val="tx1"/>
                </a:solidFill>
                <a:effectLst/>
                <a:ea typeface="+mn-ea"/>
                <a:cs typeface="+mn-cs"/>
              </a:rPr>
              <a:t>/2015/01/07/37-smbs-plan-spend-internet-marketing-2015/</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7</a:t>
            </a:fld>
            <a:endParaRPr lang="en-US"/>
          </a:p>
        </p:txBody>
      </p:sp>
    </p:spTree>
    <p:extLst>
      <p:ext uri="{BB962C8B-B14F-4D97-AF65-F5344CB8AC3E}">
        <p14:creationId xmlns:p14="http://schemas.microsoft.com/office/powerpoint/2010/main" val="1772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This is an industry that is growing rapidly in both acceptance and size globally. </a:t>
            </a:r>
          </a:p>
          <a:p>
            <a:r>
              <a:rPr lang="en-US" sz="1200" kern="1200" dirty="0" smtClean="0">
                <a:solidFill>
                  <a:schemeClr val="tx1"/>
                </a:solidFill>
                <a:effectLst/>
                <a:ea typeface="+mn-ea"/>
                <a:cs typeface="+mn-cs"/>
              </a:rPr>
              <a:t>Just as a basis for comparison, look at these other high-revenue industries. Global network marketing sales are larger than any of these!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8</a:t>
            </a:fld>
            <a:endParaRPr lang="en-US"/>
          </a:p>
        </p:txBody>
      </p:sp>
    </p:spTree>
    <p:extLst>
      <p:ext uri="{BB962C8B-B14F-4D97-AF65-F5344CB8AC3E}">
        <p14:creationId xmlns:p14="http://schemas.microsoft.com/office/powerpoint/2010/main" val="34373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ea typeface="+mn-ea"/>
                <a:cs typeface="+mn-cs"/>
              </a:rPr>
              <a:t>Our industry is </a:t>
            </a:r>
            <a:r>
              <a:rPr lang="en-US" sz="1200" b="1" kern="1200" dirty="0" smtClean="0">
                <a:solidFill>
                  <a:schemeClr val="tx1"/>
                </a:solidFill>
                <a:effectLst/>
                <a:ea typeface="+mn-ea"/>
                <a:cs typeface="+mn-cs"/>
              </a:rPr>
              <a:t>paying out</a:t>
            </a:r>
            <a:r>
              <a:rPr lang="en-US" sz="1200" kern="1200" dirty="0" smtClean="0">
                <a:solidFill>
                  <a:schemeClr val="tx1"/>
                </a:solidFill>
                <a:effectLst/>
                <a:ea typeface="+mn-ea"/>
                <a:cs typeface="+mn-cs"/>
              </a:rPr>
              <a:t> nearly as much money per year as the largest of these other industries </a:t>
            </a:r>
            <a:r>
              <a:rPr lang="en-US" sz="1200" b="1" kern="1200" dirty="0" smtClean="0">
                <a:solidFill>
                  <a:schemeClr val="tx1"/>
                </a:solidFill>
                <a:effectLst/>
                <a:ea typeface="+mn-ea"/>
                <a:cs typeface="+mn-cs"/>
              </a:rPr>
              <a:t>brings in</a:t>
            </a:r>
            <a:r>
              <a:rPr lang="en-US" sz="1200" kern="1200" dirty="0" smtClean="0">
                <a:solidFill>
                  <a:schemeClr val="tx1"/>
                </a:solidFill>
                <a:effectLst/>
                <a:ea typeface="+mn-ea"/>
                <a:cs typeface="+mn-cs"/>
              </a:rPr>
              <a:t>! And these numbers are growing at an astronomical rate as more and more people across the globe decide to take control of their finances. </a:t>
            </a:r>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9</a:t>
            </a:fld>
            <a:endParaRPr lang="en-US"/>
          </a:p>
        </p:txBody>
      </p:sp>
    </p:spTree>
    <p:extLst>
      <p:ext uri="{BB962C8B-B14F-4D97-AF65-F5344CB8AC3E}">
        <p14:creationId xmlns:p14="http://schemas.microsoft.com/office/powerpoint/2010/main" val="77885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3744" y="610287"/>
            <a:ext cx="5013056" cy="501020"/>
          </a:xfrm>
          <a:ln>
            <a:solidFill>
              <a:srgbClr val="1971C9"/>
            </a:solidFill>
          </a:ln>
        </p:spPr>
        <p:txBody>
          <a:bodyPr>
            <a:normAutofit/>
          </a:bodyPr>
          <a:lstStyle>
            <a:lvl1pPr algn="l">
              <a:defRPr sz="3600" b="0" i="0">
                <a:solidFill>
                  <a:srgbClr val="FFFFFF"/>
                </a:solidFill>
                <a:latin typeface="Trebuchet MS" charset="0"/>
                <a:ea typeface="Trebuchet MS" charset="0"/>
                <a:cs typeface="Trebuchet MS" charset="0"/>
              </a:defRPr>
            </a:lvl1pPr>
          </a:lstStyle>
          <a:p>
            <a:r>
              <a:rPr lang="en-US" dirty="0" smtClean="0"/>
              <a:t>PRESENTER NAME</a:t>
            </a:r>
            <a:endParaRPr lang="en-US" dirty="0"/>
          </a:p>
        </p:txBody>
      </p:sp>
      <p:cxnSp>
        <p:nvCxnSpPr>
          <p:cNvPr id="8" name="Straight Connector 7"/>
          <p:cNvCxnSpPr/>
          <p:nvPr userDrawn="1"/>
        </p:nvCxnSpPr>
        <p:spPr>
          <a:xfrm>
            <a:off x="3386892" y="545943"/>
            <a:ext cx="0" cy="694579"/>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724" y="558040"/>
            <a:ext cx="1733734" cy="663002"/>
          </a:xfrm>
          <a:prstGeom prst="rect">
            <a:avLst/>
          </a:prstGeom>
        </p:spPr>
      </p:pic>
    </p:spTree>
    <p:extLst>
      <p:ext uri="{BB962C8B-B14F-4D97-AF65-F5344CB8AC3E}">
        <p14:creationId xmlns:p14="http://schemas.microsoft.com/office/powerpoint/2010/main" val="7269981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05979"/>
            <a:ext cx="8229600" cy="857250"/>
          </a:xfrm>
        </p:spPr>
        <p:txBody>
          <a:bodyPr/>
          <a:lstStyle>
            <a:lvl1pPr>
              <a:defRPr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6166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10" name="Content Placeholder 9"/>
          <p:cNvSpPr>
            <a:spLocks noGrp="1"/>
          </p:cNvSpPr>
          <p:nvPr>
            <p:ph sz="quarter" idx="10"/>
          </p:nvPr>
        </p:nvSpPr>
        <p:spPr>
          <a:xfrm>
            <a:off x="457200" y="1200151"/>
            <a:ext cx="4025788" cy="3394472"/>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1"/>
          <p:cNvSpPr>
            <a:spLocks noGrp="1"/>
          </p:cNvSpPr>
          <p:nvPr>
            <p:ph sz="quarter" idx="11"/>
          </p:nvPr>
        </p:nvSpPr>
        <p:spPr>
          <a:xfrm>
            <a:off x="4661012" y="1200151"/>
            <a:ext cx="4025788" cy="3394472"/>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8888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7" name="Text Placeholder 2"/>
          <p:cNvSpPr>
            <a:spLocks noGrp="1"/>
          </p:cNvSpPr>
          <p:nvPr>
            <p:ph idx="1"/>
          </p:nvPr>
        </p:nvSpPr>
        <p:spPr>
          <a:xfrm>
            <a:off x="457200" y="1200151"/>
            <a:ext cx="4025788"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2"/>
          <p:cNvSpPr>
            <a:spLocks noGrp="1"/>
          </p:cNvSpPr>
          <p:nvPr>
            <p:ph idx="10"/>
          </p:nvPr>
        </p:nvSpPr>
        <p:spPr>
          <a:xfrm>
            <a:off x="4661012" y="1202681"/>
            <a:ext cx="4025788"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1" name="Straight Connector 10"/>
          <p:cNvCxnSpPr/>
          <p:nvPr userDrawn="1"/>
        </p:nvCxnSpPr>
        <p:spPr>
          <a:xfrm>
            <a:off x="4572055" y="1201119"/>
            <a:ext cx="0" cy="333042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6174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Trebuchet MS" charset="0"/>
                <a:ea typeface="Trebuchet MS" charset="0"/>
                <a:cs typeface="Trebuchet MS" charset="0"/>
              </a:defRPr>
            </a:lvl1pPr>
          </a:lstStyle>
          <a:p>
            <a:r>
              <a:rPr lang="en-US" dirty="0" smtClean="0"/>
              <a:t>CLICK TO EDIT MASTER TITLE STYLE</a:t>
            </a:r>
            <a:endParaRPr lang="en-US" dirty="0"/>
          </a:p>
        </p:txBody>
      </p:sp>
      <p:sp>
        <p:nvSpPr>
          <p:cNvPr id="6" name="Text Placeholder 24"/>
          <p:cNvSpPr>
            <a:spLocks noGrp="1"/>
          </p:cNvSpPr>
          <p:nvPr>
            <p:ph type="body" sz="quarter" idx="14"/>
          </p:nvPr>
        </p:nvSpPr>
        <p:spPr>
          <a:xfrm>
            <a:off x="685754" y="3304795"/>
            <a:ext cx="2280431" cy="1064904"/>
          </a:xfrm>
        </p:spPr>
        <p:txBody>
          <a:bodyPr>
            <a:noAutofit/>
          </a:bodyPr>
          <a:lstStyle>
            <a:lvl1pPr marL="0" indent="0">
              <a:spcBef>
                <a:spcPts val="500"/>
              </a:spcBef>
              <a:buNone/>
              <a:defRPr sz="1800" baseline="0"/>
            </a:lvl1pPr>
            <a:lvl2pPr>
              <a:defRPr sz="1000" baseline="0"/>
            </a:lvl2pPr>
          </a:lstStyle>
          <a:p>
            <a:pPr lvl="0"/>
            <a:r>
              <a:rPr lang="en-US" dirty="0" smtClean="0"/>
              <a:t>Click to edit Master text styles</a:t>
            </a:r>
          </a:p>
        </p:txBody>
      </p:sp>
      <p:sp>
        <p:nvSpPr>
          <p:cNvPr id="7" name="Text Placeholder 24"/>
          <p:cNvSpPr>
            <a:spLocks noGrp="1"/>
          </p:cNvSpPr>
          <p:nvPr>
            <p:ph type="body" sz="quarter" idx="15"/>
          </p:nvPr>
        </p:nvSpPr>
        <p:spPr>
          <a:xfrm>
            <a:off x="3427412" y="3304795"/>
            <a:ext cx="2285565"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vl1pPr>
            <a:lvl2pPr>
              <a:defRPr sz="1000" baseline="0"/>
            </a:lvl2pPr>
          </a:lstStyle>
          <a:p>
            <a:pPr lvl="0"/>
            <a:r>
              <a:rPr lang="en-US" dirty="0" smtClean="0"/>
              <a:t>Click to edit Master text styles</a:t>
            </a:r>
          </a:p>
        </p:txBody>
      </p:sp>
      <p:sp>
        <p:nvSpPr>
          <p:cNvPr id="8" name="Text Placeholder 24"/>
          <p:cNvSpPr>
            <a:spLocks noGrp="1"/>
          </p:cNvSpPr>
          <p:nvPr>
            <p:ph type="body" sz="quarter" idx="16"/>
          </p:nvPr>
        </p:nvSpPr>
        <p:spPr>
          <a:xfrm>
            <a:off x="6174203" y="3304795"/>
            <a:ext cx="2290066" cy="914400"/>
          </a:xfrm>
        </p:spPr>
        <p:txBody>
          <a:bodyPr>
            <a:noAutofit/>
          </a:bodyPr>
          <a:lstStyle>
            <a:lvl1pPr marL="0" indent="0">
              <a:spcBef>
                <a:spcPts val="500"/>
              </a:spcBef>
              <a:buNone/>
              <a:defRPr sz="1800" baseline="0"/>
            </a:lvl1pPr>
          </a:lstStyle>
          <a:p>
            <a:pPr lvl="0"/>
            <a:r>
              <a:rPr lang="en-US" dirty="0" smtClean="0"/>
              <a:t>Click to edit Master text styles</a:t>
            </a:r>
          </a:p>
        </p:txBody>
      </p:sp>
      <p:sp>
        <p:nvSpPr>
          <p:cNvPr id="13" name="Content Placeholder 9"/>
          <p:cNvSpPr>
            <a:spLocks noGrp="1"/>
          </p:cNvSpPr>
          <p:nvPr>
            <p:ph sz="quarter" idx="17"/>
          </p:nvPr>
        </p:nvSpPr>
        <p:spPr>
          <a:xfrm>
            <a:off x="790951" y="1201119"/>
            <a:ext cx="2047939" cy="2055124"/>
          </a:xfrm>
          <a:ln w="12700">
            <a:solidFill>
              <a:srgbClr val="6C6C6C"/>
            </a:solidFill>
          </a:ln>
        </p:spPr>
        <p:txBody>
          <a:bodyPr/>
          <a:lstStyle/>
          <a:p>
            <a:pPr lvl="0"/>
            <a:r>
              <a:rPr lang="en-US" dirty="0" smtClean="0"/>
              <a:t>Click to edit Master text styles</a:t>
            </a:r>
          </a:p>
        </p:txBody>
      </p:sp>
      <p:sp>
        <p:nvSpPr>
          <p:cNvPr id="14" name="Content Placeholder 9"/>
          <p:cNvSpPr>
            <a:spLocks noGrp="1"/>
          </p:cNvSpPr>
          <p:nvPr>
            <p:ph sz="quarter" idx="18"/>
          </p:nvPr>
        </p:nvSpPr>
        <p:spPr>
          <a:xfrm>
            <a:off x="3533681" y="1201119"/>
            <a:ext cx="2047939" cy="2055124"/>
          </a:xfrm>
          <a:ln w="12700">
            <a:solidFill>
              <a:srgbClr val="6C6C6C"/>
            </a:solidFill>
          </a:ln>
        </p:spPr>
        <p:txBody>
          <a:bodyPr/>
          <a:lstStyle/>
          <a:p>
            <a:pPr lvl="0"/>
            <a:r>
              <a:rPr lang="en-US" dirty="0" smtClean="0"/>
              <a:t>Click to edit Master text styles</a:t>
            </a:r>
          </a:p>
        </p:txBody>
      </p:sp>
      <p:sp>
        <p:nvSpPr>
          <p:cNvPr id="15" name="Content Placeholder 9"/>
          <p:cNvSpPr>
            <a:spLocks noGrp="1"/>
          </p:cNvSpPr>
          <p:nvPr>
            <p:ph sz="quarter" idx="19"/>
          </p:nvPr>
        </p:nvSpPr>
        <p:spPr>
          <a:xfrm>
            <a:off x="6274264" y="1201119"/>
            <a:ext cx="2047939" cy="2055124"/>
          </a:xfrm>
          <a:ln w="12700">
            <a:solidFill>
              <a:srgbClr val="6C6C6C"/>
            </a:solidFill>
          </a:ln>
        </p:spPr>
        <p:txBody>
          <a:bodyPr/>
          <a:lstStyle/>
          <a:p>
            <a:pPr lvl="0"/>
            <a:r>
              <a:rPr lang="en-US" dirty="0" smtClean="0"/>
              <a:t>Click to edit Master text styles</a:t>
            </a:r>
          </a:p>
        </p:txBody>
      </p:sp>
    </p:spTree>
    <p:extLst>
      <p:ext uri="{BB962C8B-B14F-4D97-AF65-F5344CB8AC3E}">
        <p14:creationId xmlns:p14="http://schemas.microsoft.com/office/powerpoint/2010/main" val="8804924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20" name="Picture Placeholder 19"/>
          <p:cNvSpPr>
            <a:spLocks noGrp="1"/>
          </p:cNvSpPr>
          <p:nvPr>
            <p:ph type="pic" sz="quarter" idx="11"/>
          </p:nvPr>
        </p:nvSpPr>
        <p:spPr>
          <a:xfrm>
            <a:off x="331773" y="1201119"/>
            <a:ext cx="1597853" cy="2055124"/>
          </a:xfrm>
          <a:ln w="12700">
            <a:solidFill>
              <a:srgbClr val="6C6C6C"/>
            </a:solidFill>
          </a:ln>
        </p:spPr>
        <p:txBody>
          <a:bodyPr>
            <a:normAutofit/>
          </a:bodyPr>
          <a:lstStyle>
            <a:lvl1pPr marL="0" indent="0">
              <a:buNone/>
              <a:defRPr sz="1200"/>
            </a:lvl1pPr>
          </a:lstStyle>
          <a:p>
            <a:endParaRPr lang="en-US" dirty="0"/>
          </a:p>
        </p:txBody>
      </p:sp>
      <p:sp>
        <p:nvSpPr>
          <p:cNvPr id="21" name="Picture Placeholder 19"/>
          <p:cNvSpPr>
            <a:spLocks noGrp="1"/>
          </p:cNvSpPr>
          <p:nvPr>
            <p:ph type="pic" sz="quarter" idx="12"/>
          </p:nvPr>
        </p:nvSpPr>
        <p:spPr>
          <a:xfrm>
            <a:off x="2618210" y="1201119"/>
            <a:ext cx="1594414" cy="2055124"/>
          </a:xfrm>
          <a:ln w="12700">
            <a:solidFill>
              <a:srgbClr val="6C6C6C"/>
            </a:solidFill>
          </a:ln>
        </p:spPr>
        <p:txBody>
          <a:bodyPr>
            <a:normAutofit/>
          </a:bodyPr>
          <a:lstStyle>
            <a:lvl1pPr marL="0" indent="0">
              <a:buNone/>
              <a:defRPr sz="1200"/>
            </a:lvl1pPr>
          </a:lstStyle>
          <a:p>
            <a:endParaRPr lang="en-US" dirty="0"/>
          </a:p>
        </p:txBody>
      </p:sp>
      <p:sp>
        <p:nvSpPr>
          <p:cNvPr id="22" name="Picture Placeholder 19"/>
          <p:cNvSpPr>
            <a:spLocks noGrp="1"/>
          </p:cNvSpPr>
          <p:nvPr>
            <p:ph type="pic" sz="quarter" idx="13"/>
          </p:nvPr>
        </p:nvSpPr>
        <p:spPr>
          <a:xfrm>
            <a:off x="4898641" y="1201119"/>
            <a:ext cx="1599995" cy="2055124"/>
          </a:xfrm>
          <a:ln w="12700">
            <a:solidFill>
              <a:srgbClr val="6C6C6C"/>
            </a:solidFill>
          </a:ln>
        </p:spPr>
        <p:txBody>
          <a:bodyPr>
            <a:normAutofit/>
          </a:bodyPr>
          <a:lstStyle>
            <a:lvl1pPr marL="0" indent="0">
              <a:buNone/>
              <a:defRPr sz="1200"/>
            </a:lvl1pPr>
          </a:lstStyle>
          <a:p>
            <a:endParaRPr lang="en-US" dirty="0"/>
          </a:p>
        </p:txBody>
      </p:sp>
      <p:sp>
        <p:nvSpPr>
          <p:cNvPr id="25" name="Text Placeholder 24"/>
          <p:cNvSpPr>
            <a:spLocks noGrp="1"/>
          </p:cNvSpPr>
          <p:nvPr>
            <p:ph type="body" sz="quarter" idx="14"/>
          </p:nvPr>
        </p:nvSpPr>
        <p:spPr>
          <a:xfrm>
            <a:off x="221923" y="3304795"/>
            <a:ext cx="1810333" cy="1064904"/>
          </a:xfrm>
        </p:spPr>
        <p:txBody>
          <a:bodyPr>
            <a:noAutofit/>
          </a:bodyPr>
          <a:lstStyle>
            <a:lvl1pPr marL="0" indent="0">
              <a:spcBef>
                <a:spcPts val="500"/>
              </a:spcBef>
              <a:buNone/>
              <a:defRPr sz="1800" baseline="0"/>
            </a:lvl1pPr>
            <a:lvl2pPr>
              <a:defRPr sz="1000" baseline="0"/>
            </a:lvl2pPr>
          </a:lstStyle>
          <a:p>
            <a:pPr lvl="0"/>
            <a:r>
              <a:rPr lang="en-US" dirty="0" smtClean="0"/>
              <a:t>Click to edit Master text styles</a:t>
            </a:r>
          </a:p>
        </p:txBody>
      </p:sp>
      <p:sp>
        <p:nvSpPr>
          <p:cNvPr id="26" name="Text Placeholder 24"/>
          <p:cNvSpPr>
            <a:spLocks noGrp="1"/>
          </p:cNvSpPr>
          <p:nvPr>
            <p:ph type="body" sz="quarter" idx="15"/>
          </p:nvPr>
        </p:nvSpPr>
        <p:spPr>
          <a:xfrm>
            <a:off x="2513014" y="3304795"/>
            <a:ext cx="1810386"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vl1pPr>
            <a:lvl2pPr>
              <a:defRPr sz="1000" baseline="0"/>
            </a:lvl2pPr>
          </a:lstStyle>
          <a:p>
            <a:pPr lvl="0"/>
            <a:r>
              <a:rPr lang="en-US" dirty="0" smtClean="0"/>
              <a:t>Click to edit Master text styles</a:t>
            </a:r>
          </a:p>
        </p:txBody>
      </p:sp>
      <p:sp>
        <p:nvSpPr>
          <p:cNvPr id="27" name="Text Placeholder 24"/>
          <p:cNvSpPr>
            <a:spLocks noGrp="1"/>
          </p:cNvSpPr>
          <p:nvPr>
            <p:ph type="body" sz="quarter" idx="16"/>
          </p:nvPr>
        </p:nvSpPr>
        <p:spPr>
          <a:xfrm>
            <a:off x="4793445" y="3304795"/>
            <a:ext cx="1821099" cy="914400"/>
          </a:xfrm>
        </p:spPr>
        <p:txBody>
          <a:bodyPr>
            <a:noAutofit/>
          </a:bodyPr>
          <a:lstStyle>
            <a:lvl1pPr marL="0" indent="0">
              <a:spcBef>
                <a:spcPts val="500"/>
              </a:spcBef>
              <a:buNone/>
              <a:defRPr sz="1800" baseline="0"/>
            </a:lvl1pPr>
          </a:lstStyle>
          <a:p>
            <a:pPr lvl="0"/>
            <a:r>
              <a:rPr lang="en-US" dirty="0" smtClean="0"/>
              <a:t>Click to edit Master text styles</a:t>
            </a:r>
          </a:p>
        </p:txBody>
      </p:sp>
      <p:sp>
        <p:nvSpPr>
          <p:cNvPr id="43" name="Picture Placeholder 19"/>
          <p:cNvSpPr>
            <a:spLocks noGrp="1"/>
          </p:cNvSpPr>
          <p:nvPr>
            <p:ph type="pic" sz="quarter" idx="17"/>
          </p:nvPr>
        </p:nvSpPr>
        <p:spPr>
          <a:xfrm>
            <a:off x="7189786" y="1217303"/>
            <a:ext cx="1597427" cy="2055124"/>
          </a:xfrm>
          <a:ln w="12700">
            <a:solidFill>
              <a:srgbClr val="6C6C6C"/>
            </a:solidFill>
          </a:ln>
        </p:spPr>
        <p:txBody>
          <a:bodyPr>
            <a:normAutofit/>
          </a:bodyPr>
          <a:lstStyle>
            <a:lvl1pPr marL="0" indent="0">
              <a:buNone/>
              <a:defRPr sz="1200"/>
            </a:lvl1pPr>
          </a:lstStyle>
          <a:p>
            <a:endParaRPr lang="en-US" dirty="0"/>
          </a:p>
        </p:txBody>
      </p:sp>
      <p:sp>
        <p:nvSpPr>
          <p:cNvPr id="44" name="Text Placeholder 24"/>
          <p:cNvSpPr>
            <a:spLocks noGrp="1"/>
          </p:cNvSpPr>
          <p:nvPr>
            <p:ph type="body" sz="quarter" idx="18"/>
          </p:nvPr>
        </p:nvSpPr>
        <p:spPr>
          <a:xfrm>
            <a:off x="7084591" y="3320979"/>
            <a:ext cx="1821097" cy="914400"/>
          </a:xfrm>
        </p:spPr>
        <p:txBody>
          <a:bodyPr>
            <a:noAutofit/>
          </a:bodyPr>
          <a:lstStyle>
            <a:lvl1pPr marL="0" indent="0">
              <a:spcBef>
                <a:spcPts val="500"/>
              </a:spcBef>
              <a:buNone/>
              <a:defRPr sz="1800" baseline="0"/>
            </a:lvl1pPr>
          </a:lstStyle>
          <a:p>
            <a:pPr lvl="0"/>
            <a:r>
              <a:rPr lang="en-US" dirty="0" smtClean="0"/>
              <a:t>Click to edit Master text styles</a:t>
            </a:r>
          </a:p>
        </p:txBody>
      </p:sp>
    </p:spTree>
    <p:extLst>
      <p:ext uri="{BB962C8B-B14F-4D97-AF65-F5344CB8AC3E}">
        <p14:creationId xmlns:p14="http://schemas.microsoft.com/office/powerpoint/2010/main" val="10528909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2"/>
          <p:cNvSpPr>
            <a:spLocks noGrp="1"/>
          </p:cNvSpPr>
          <p:nvPr>
            <p:ph idx="10" hasCustomPrompt="1"/>
          </p:nvPr>
        </p:nvSpPr>
        <p:spPr>
          <a:xfrm>
            <a:off x="4661012" y="1202681"/>
            <a:ext cx="4025788" cy="3328859"/>
          </a:xfrm>
          <a:prstGeom prst="rect">
            <a:avLst/>
          </a:prstGeom>
        </p:spPr>
        <p:txBody>
          <a:bodyPr vert="horz" lIns="91440" tIns="45720" rIns="91440" bIns="45720" rtlCol="0">
            <a:normAutofit/>
          </a:bodyPr>
          <a:lstStyle>
            <a:lvl1pPr>
              <a:defRPr>
                <a:latin typeface="Trebuchet MS" charset="0"/>
              </a:defRPr>
            </a:lvl1pPr>
            <a:lvl2pPr>
              <a:defRPr>
                <a:latin typeface="Trebuchet MS" charset="0"/>
              </a:defRPr>
            </a:lvl2pPr>
            <a:lvl3pPr>
              <a:defRPr>
                <a:latin typeface="Trebuchet MS" charset="0"/>
              </a:defRPr>
            </a:lvl3pPr>
            <a:lvl4pPr>
              <a:defRPr>
                <a:latin typeface="Trebuchet MS"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14"/>
          <p:cNvSpPr>
            <a:spLocks noGrp="1"/>
          </p:cNvSpPr>
          <p:nvPr>
            <p:ph sz="quarter" idx="13"/>
          </p:nvPr>
        </p:nvSpPr>
        <p:spPr>
          <a:xfrm>
            <a:off x="457200" y="1200150"/>
            <a:ext cx="4025788" cy="3331389"/>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81380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346579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Content Placeholder 9"/>
          <p:cNvSpPr>
            <a:spLocks noGrp="1"/>
          </p:cNvSpPr>
          <p:nvPr>
            <p:ph sz="quarter" idx="17"/>
          </p:nvPr>
        </p:nvSpPr>
        <p:spPr>
          <a:xfrm>
            <a:off x="1" y="-1"/>
            <a:ext cx="2286000" cy="2569303"/>
          </a:xfrm>
          <a:ln w="12700">
            <a:noFill/>
          </a:ln>
        </p:spPr>
        <p:txBody>
          <a:bodyPr/>
          <a:lstStyle/>
          <a:p>
            <a:pPr lvl="0"/>
            <a:r>
              <a:rPr lang="en-US" dirty="0" smtClean="0"/>
              <a:t>Click to edit Master text styles</a:t>
            </a:r>
          </a:p>
        </p:txBody>
      </p:sp>
      <p:sp>
        <p:nvSpPr>
          <p:cNvPr id="4" name="Content Placeholder 9"/>
          <p:cNvSpPr>
            <a:spLocks noGrp="1"/>
          </p:cNvSpPr>
          <p:nvPr>
            <p:ph sz="quarter" idx="18"/>
          </p:nvPr>
        </p:nvSpPr>
        <p:spPr>
          <a:xfrm>
            <a:off x="0" y="2574197"/>
            <a:ext cx="2286001" cy="2569303"/>
          </a:xfrm>
          <a:ln w="12700">
            <a:noFill/>
          </a:ln>
        </p:spPr>
        <p:txBody>
          <a:bodyPr/>
          <a:lstStyle/>
          <a:p>
            <a:pPr lvl="0"/>
            <a:r>
              <a:rPr lang="en-US" dirty="0" smtClean="0"/>
              <a:t>Click to edit Master text styles</a:t>
            </a:r>
          </a:p>
        </p:txBody>
      </p:sp>
      <p:sp>
        <p:nvSpPr>
          <p:cNvPr id="6" name="Content Placeholder 9"/>
          <p:cNvSpPr>
            <a:spLocks noGrp="1"/>
          </p:cNvSpPr>
          <p:nvPr>
            <p:ph sz="quarter" idx="19"/>
          </p:nvPr>
        </p:nvSpPr>
        <p:spPr>
          <a:xfrm>
            <a:off x="2286000" y="-1"/>
            <a:ext cx="2286000" cy="2569303"/>
          </a:xfrm>
          <a:ln w="12700">
            <a:noFill/>
          </a:ln>
        </p:spPr>
        <p:txBody>
          <a:bodyPr/>
          <a:lstStyle/>
          <a:p>
            <a:pPr lvl="0"/>
            <a:r>
              <a:rPr lang="en-US" dirty="0" smtClean="0"/>
              <a:t>Click to edit Master text styles</a:t>
            </a:r>
          </a:p>
        </p:txBody>
      </p:sp>
      <p:sp>
        <p:nvSpPr>
          <p:cNvPr id="7" name="Content Placeholder 9"/>
          <p:cNvSpPr>
            <a:spLocks noGrp="1"/>
          </p:cNvSpPr>
          <p:nvPr>
            <p:ph sz="quarter" idx="20"/>
          </p:nvPr>
        </p:nvSpPr>
        <p:spPr>
          <a:xfrm>
            <a:off x="2285999" y="2574197"/>
            <a:ext cx="2286001" cy="2569303"/>
          </a:xfrm>
          <a:ln w="12700">
            <a:noFill/>
          </a:ln>
        </p:spPr>
        <p:txBody>
          <a:bodyPr/>
          <a:lstStyle/>
          <a:p>
            <a:pPr lvl="0"/>
            <a:r>
              <a:rPr lang="en-US" dirty="0" smtClean="0"/>
              <a:t>Click to edit Master text styles</a:t>
            </a:r>
          </a:p>
        </p:txBody>
      </p:sp>
      <p:sp>
        <p:nvSpPr>
          <p:cNvPr id="10" name="Content Placeholder 9"/>
          <p:cNvSpPr>
            <a:spLocks noGrp="1"/>
          </p:cNvSpPr>
          <p:nvPr>
            <p:ph sz="quarter" idx="21"/>
          </p:nvPr>
        </p:nvSpPr>
        <p:spPr>
          <a:xfrm>
            <a:off x="4572000" y="-1"/>
            <a:ext cx="2286000" cy="2569303"/>
          </a:xfrm>
          <a:ln w="12700">
            <a:noFill/>
          </a:ln>
        </p:spPr>
        <p:txBody>
          <a:bodyPr/>
          <a:lstStyle/>
          <a:p>
            <a:pPr lvl="0"/>
            <a:r>
              <a:rPr lang="en-US" dirty="0" smtClean="0"/>
              <a:t>Click to edit Master text styles</a:t>
            </a:r>
          </a:p>
        </p:txBody>
      </p:sp>
      <p:sp>
        <p:nvSpPr>
          <p:cNvPr id="11" name="Content Placeholder 9"/>
          <p:cNvSpPr>
            <a:spLocks noGrp="1"/>
          </p:cNvSpPr>
          <p:nvPr>
            <p:ph sz="quarter" idx="22"/>
          </p:nvPr>
        </p:nvSpPr>
        <p:spPr>
          <a:xfrm>
            <a:off x="4571999" y="2574197"/>
            <a:ext cx="2286001" cy="2569303"/>
          </a:xfrm>
          <a:ln w="12700">
            <a:noFill/>
          </a:ln>
        </p:spPr>
        <p:txBody>
          <a:bodyPr/>
          <a:lstStyle/>
          <a:p>
            <a:pPr lvl="0"/>
            <a:r>
              <a:rPr lang="en-US" dirty="0" smtClean="0"/>
              <a:t>Click to edit Master text styles</a:t>
            </a:r>
          </a:p>
        </p:txBody>
      </p:sp>
      <p:sp>
        <p:nvSpPr>
          <p:cNvPr id="12" name="Content Placeholder 9"/>
          <p:cNvSpPr>
            <a:spLocks noGrp="1"/>
          </p:cNvSpPr>
          <p:nvPr>
            <p:ph sz="quarter" idx="23"/>
          </p:nvPr>
        </p:nvSpPr>
        <p:spPr>
          <a:xfrm>
            <a:off x="6858000" y="-1"/>
            <a:ext cx="2286000" cy="2569303"/>
          </a:xfrm>
          <a:ln w="12700">
            <a:noFill/>
          </a:ln>
        </p:spPr>
        <p:txBody>
          <a:bodyPr/>
          <a:lstStyle/>
          <a:p>
            <a:pPr lvl="0"/>
            <a:r>
              <a:rPr lang="en-US" dirty="0" smtClean="0"/>
              <a:t>Click to edit Master text styles</a:t>
            </a:r>
          </a:p>
        </p:txBody>
      </p:sp>
      <p:sp>
        <p:nvSpPr>
          <p:cNvPr id="13" name="Content Placeholder 9"/>
          <p:cNvSpPr>
            <a:spLocks noGrp="1"/>
          </p:cNvSpPr>
          <p:nvPr>
            <p:ph sz="quarter" idx="24"/>
          </p:nvPr>
        </p:nvSpPr>
        <p:spPr>
          <a:xfrm>
            <a:off x="6857999" y="2574197"/>
            <a:ext cx="2286001" cy="2569303"/>
          </a:xfrm>
          <a:ln w="12700">
            <a:noFill/>
          </a:ln>
        </p:spPr>
        <p:txBody>
          <a:bodyPr/>
          <a:lstStyle/>
          <a:p>
            <a:pPr lvl="0"/>
            <a:r>
              <a:rPr lang="en-US" dirty="0" smtClean="0"/>
              <a:t>Click to edit Master text styles</a:t>
            </a:r>
          </a:p>
        </p:txBody>
      </p:sp>
    </p:spTree>
    <p:extLst>
      <p:ext uri="{BB962C8B-B14F-4D97-AF65-F5344CB8AC3E}">
        <p14:creationId xmlns:p14="http://schemas.microsoft.com/office/powerpoint/2010/main" val="21418957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173897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0" r:id="rId4"/>
    <p:sldLayoutId id="2147483656" r:id="rId5"/>
    <p:sldLayoutId id="2147483652" r:id="rId6"/>
    <p:sldLayoutId id="2147483657" r:id="rId7"/>
    <p:sldLayoutId id="2147483658" r:id="rId8"/>
    <p:sldLayoutId id="2147483659" r:id="rId9"/>
  </p:sldLayoutIdLst>
  <p:timing>
    <p:tnLst>
      <p:par>
        <p:cTn id="1" dur="indefinite" restart="never" nodeType="tmRoot"/>
      </p:par>
    </p:tnLst>
  </p:timing>
  <p:txStyles>
    <p:titleStyle>
      <a:lvl1pPr algn="ctr" defTabSz="457200" rtl="0" eaLnBrk="1" latinLnBrk="0" hangingPunct="1">
        <a:spcBef>
          <a:spcPct val="0"/>
        </a:spcBef>
        <a:buNone/>
        <a:defRPr sz="3000" b="0" i="0" kern="1200" spc="300" baseline="0">
          <a:solidFill>
            <a:srgbClr val="0071AD"/>
          </a:solidFill>
          <a:latin typeface="Trebuchet MS" charset="0"/>
          <a:ea typeface="Trebuchet MS" charset="0"/>
          <a:cs typeface="Trebuchet MS" charset="0"/>
        </a:defRPr>
      </a:lvl1pPr>
    </p:titleStyle>
    <p:bodyStyle>
      <a:lvl1pPr marL="342900" indent="-342900" algn="l" defTabSz="457200" rtl="0" eaLnBrk="1" latinLnBrk="0" hangingPunct="1">
        <a:spcBef>
          <a:spcPct val="20000"/>
        </a:spcBef>
        <a:buFont typeface="Arial"/>
        <a:buChar char="•"/>
        <a:defRPr sz="1800" b="0" i="0" kern="1200" baseline="0">
          <a:solidFill>
            <a:srgbClr val="6C6C6C"/>
          </a:solidFill>
          <a:latin typeface="Trebuchet MS" charset="0"/>
          <a:ea typeface="+mn-ea"/>
          <a:cs typeface="Trebuchet MS"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Trebuchet MS" charset="0"/>
          <a:ea typeface="+mn-ea"/>
          <a:cs typeface="Trebuchet MS"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Trebuchet MS" charset="0"/>
          <a:ea typeface="+mn-ea"/>
          <a:cs typeface="Trebuchet MS"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Trebuchet MS" charset="0"/>
          <a:ea typeface="+mn-ea"/>
          <a:cs typeface="Trebuchet MS"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6.pn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tiff"/><Relationship Id="rId8" Type="http://schemas.openxmlformats.org/officeDocument/2006/relationships/image" Target="../media/image64.jpg"/><Relationship Id="rId9" Type="http://schemas.openxmlformats.org/officeDocument/2006/relationships/image" Target="../media/image65.jpg"/><Relationship Id="rId10" Type="http://schemas.openxmlformats.org/officeDocument/2006/relationships/image" Target="../media/image66.tiff"/><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7.tif"/><Relationship Id="rId4" Type="http://schemas.openxmlformats.org/officeDocument/2006/relationships/image" Target="../media/image68.tif"/><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image" Target="../media/image73.jpeg"/><Relationship Id="rId10" Type="http://schemas.openxmlformats.org/officeDocument/2006/relationships/image" Target="../media/image74.jpe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png"/><Relationship Id="rId7" Type="http://schemas.openxmlformats.org/officeDocument/2006/relationships/image" Target="../media/image89.jpg"/><Relationship Id="rId8" Type="http://schemas.openxmlformats.org/officeDocument/2006/relationships/image" Target="../media/image90.jpeg"/><Relationship Id="rId9" Type="http://schemas.openxmlformats.org/officeDocument/2006/relationships/image" Target="../media/image91.jpeg"/><Relationship Id="rId10" Type="http://schemas.openxmlformats.org/officeDocument/2006/relationships/image" Target="../media/image92.jpg"/><Relationship Id="rId11" Type="http://schemas.openxmlformats.org/officeDocument/2006/relationships/image" Target="../media/image93.jpe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png"/><Relationship Id="rId5" Type="http://schemas.openxmlformats.org/officeDocument/2006/relationships/image" Target="../media/image110.jpe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3.jpe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8" Type="http://schemas.openxmlformats.org/officeDocument/2006/relationships/image" Target="../media/image122.jpeg"/><Relationship Id="rId9" Type="http://schemas.openxmlformats.org/officeDocument/2006/relationships/image" Target="../media/image123.jpe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emf"/><Relationship Id="rId6" Type="http://schemas.openxmlformats.org/officeDocument/2006/relationships/image" Target="../media/image134.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pn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61.jpeg"/><Relationship Id="rId7" Type="http://schemas.openxmlformats.org/officeDocument/2006/relationships/image" Target="../media/image162.jpeg"/><Relationship Id="rId8" Type="http://schemas.openxmlformats.org/officeDocument/2006/relationships/image" Target="../media/image163.jpeg"/><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png"/><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52121" y="934199"/>
            <a:ext cx="5719921" cy="668321"/>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3600" b="0" i="0" kern="1200" baseline="0">
                <a:solidFill>
                  <a:srgbClr val="FFFFFF"/>
                </a:solidFill>
                <a:latin typeface="Helvetica" charset="0"/>
                <a:ea typeface="+mj-ea"/>
                <a:cs typeface="Helvetica" charset="0"/>
              </a:defRPr>
            </a:lvl1pPr>
          </a:lstStyle>
          <a:p>
            <a:r>
              <a:rPr lang="en-US" sz="3000" b="1" spc="300" dirty="0" smtClean="0">
                <a:latin typeface="Trebuchet MS" charset="0"/>
                <a:ea typeface="Trebuchet MS" charset="0"/>
                <a:cs typeface="Trebuchet MS" charset="0"/>
              </a:rPr>
              <a:t>THE ASEA </a:t>
            </a:r>
            <a:r>
              <a:rPr lang="en-US" sz="3000" spc="300" dirty="0" smtClean="0">
                <a:latin typeface="Trebuchet MS" charset="0"/>
                <a:ea typeface="Trebuchet MS" charset="0"/>
                <a:cs typeface="Trebuchet MS" charset="0"/>
              </a:rPr>
              <a:t>OPPORTUNITY</a:t>
            </a:r>
            <a:endParaRPr lang="en-US" sz="3000" spc="300" dirty="0">
              <a:latin typeface="Trebuchet MS" charset="0"/>
              <a:ea typeface="Trebuchet MS" charset="0"/>
              <a:cs typeface="Trebuchet MS" charset="0"/>
            </a:endParaRPr>
          </a:p>
        </p:txBody>
      </p:sp>
      <p:cxnSp>
        <p:nvCxnSpPr>
          <p:cNvPr id="4" name="Straight Connector 3"/>
          <p:cNvCxnSpPr/>
          <p:nvPr/>
        </p:nvCxnSpPr>
        <p:spPr>
          <a:xfrm>
            <a:off x="2790209" y="928328"/>
            <a:ext cx="0" cy="69457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041" y="940425"/>
            <a:ext cx="1733734" cy="663002"/>
          </a:xfrm>
          <a:prstGeom prst="rect">
            <a:avLst/>
          </a:prstGeom>
        </p:spPr>
      </p:pic>
    </p:spTree>
    <p:extLst>
      <p:ext uri="{BB962C8B-B14F-4D97-AF65-F5344CB8AC3E}">
        <p14:creationId xmlns:p14="http://schemas.microsoft.com/office/powerpoint/2010/main" val="815774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GLOBAL ENTREPRENEURS EMBRACE </a:t>
            </a:r>
            <a:r>
              <a:rPr lang="en-US" sz="2800" b="1" dirty="0" smtClean="0"/>
              <a:t>NETWORK </a:t>
            </a:r>
            <a:r>
              <a:rPr lang="en-US" sz="2800" b="1" dirty="0"/>
              <a:t>MARKETING</a:t>
            </a:r>
            <a:endParaRPr lang="en-US" sz="2800" dirty="0"/>
          </a:p>
        </p:txBody>
      </p:sp>
      <p:sp>
        <p:nvSpPr>
          <p:cNvPr id="3" name="Text Placeholder 2"/>
          <p:cNvSpPr>
            <a:spLocks noGrp="1"/>
          </p:cNvSpPr>
          <p:nvPr>
            <p:ph type="body" sz="quarter" idx="14"/>
          </p:nvPr>
        </p:nvSpPr>
        <p:spPr>
          <a:xfrm>
            <a:off x="782638" y="3597366"/>
            <a:ext cx="2280431" cy="1064904"/>
          </a:xfrm>
        </p:spPr>
        <p:txBody>
          <a:bodyPr/>
          <a:lstStyle/>
          <a:p>
            <a:r>
              <a:rPr lang="en-US" dirty="0" smtClean="0"/>
              <a:t>Warren Buffett</a:t>
            </a:r>
            <a:endParaRPr lang="en-US" dirty="0"/>
          </a:p>
        </p:txBody>
      </p:sp>
      <p:sp>
        <p:nvSpPr>
          <p:cNvPr id="4" name="Text Placeholder 3"/>
          <p:cNvSpPr>
            <a:spLocks noGrp="1"/>
          </p:cNvSpPr>
          <p:nvPr>
            <p:ph type="body" sz="quarter" idx="15"/>
          </p:nvPr>
        </p:nvSpPr>
        <p:spPr>
          <a:xfrm>
            <a:off x="3532351" y="3619903"/>
            <a:ext cx="2285565" cy="914400"/>
          </a:xfrm>
        </p:spPr>
        <p:txBody>
          <a:bodyPr/>
          <a:lstStyle/>
          <a:p>
            <a:r>
              <a:rPr lang="en-US" dirty="0" smtClean="0"/>
              <a:t>Robert </a:t>
            </a:r>
            <a:r>
              <a:rPr lang="en-US" dirty="0" err="1" smtClean="0"/>
              <a:t>Kiyosaki</a:t>
            </a:r>
            <a:endParaRPr lang="en-US" dirty="0" smtClean="0"/>
          </a:p>
        </p:txBody>
      </p:sp>
      <p:sp>
        <p:nvSpPr>
          <p:cNvPr id="5" name="Text Placeholder 4"/>
          <p:cNvSpPr>
            <a:spLocks noGrp="1"/>
          </p:cNvSpPr>
          <p:nvPr>
            <p:ph type="body" sz="quarter" idx="16"/>
          </p:nvPr>
        </p:nvSpPr>
        <p:spPr>
          <a:xfrm>
            <a:off x="6189700" y="3642440"/>
            <a:ext cx="2536404" cy="914400"/>
          </a:xfrm>
        </p:spPr>
        <p:txBody>
          <a:bodyPr/>
          <a:lstStyle/>
          <a:p>
            <a:r>
              <a:rPr lang="en-US" sz="1400" dirty="0"/>
              <a:t>Did you know that 52</a:t>
            </a:r>
            <a:r>
              <a:rPr lang="en-US" sz="1400" dirty="0" smtClean="0"/>
              <a:t>%</a:t>
            </a:r>
            <a:br>
              <a:rPr lang="en-US" sz="1400" dirty="0" smtClean="0"/>
            </a:br>
            <a:r>
              <a:rPr lang="en-US" sz="1400" dirty="0" smtClean="0"/>
              <a:t>of </a:t>
            </a:r>
            <a:r>
              <a:rPr lang="en-US" sz="1400" dirty="0"/>
              <a:t>small businesses </a:t>
            </a:r>
            <a:r>
              <a:rPr lang="en-US" sz="1400" dirty="0" smtClean="0"/>
              <a:t>in</a:t>
            </a:r>
            <a:br>
              <a:rPr lang="en-US" sz="1400" dirty="0" smtClean="0"/>
            </a:br>
            <a:r>
              <a:rPr lang="en-US" sz="1400" dirty="0" smtClean="0"/>
              <a:t>the US </a:t>
            </a:r>
            <a:r>
              <a:rPr lang="en-US" sz="1400" dirty="0"/>
              <a:t>(fewer than 500 employees) are home-based? </a:t>
            </a:r>
          </a:p>
        </p:txBody>
      </p:sp>
      <p:pic>
        <p:nvPicPr>
          <p:cNvPr id="9" name="Content Placeholder 8"/>
          <p:cNvPicPr>
            <a:picLocks noGrp="1" noChangeAspect="1"/>
          </p:cNvPicPr>
          <p:nvPr>
            <p:ph sz="quarter" idx="17"/>
          </p:nvPr>
        </p:nvPicPr>
        <p:blipFill rotWithShape="1">
          <a:blip r:embed="rId3" cstate="print">
            <a:extLst>
              <a:ext uri="{28A0092B-C50C-407E-A947-70E740481C1C}">
                <a14:useLocalDpi xmlns:a14="http://schemas.microsoft.com/office/drawing/2010/main"/>
              </a:ext>
            </a:extLst>
          </a:blip>
          <a:srcRect t="6" b="6"/>
          <a:stretch/>
        </p:blipFill>
        <p:spPr>
          <a:xfrm>
            <a:off x="782638" y="1462237"/>
            <a:ext cx="2060575" cy="2054225"/>
          </a:xfrm>
        </p:spPr>
      </p:pic>
      <p:pic>
        <p:nvPicPr>
          <p:cNvPr id="10" name="Content Placeholder 9"/>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3532351" y="1462961"/>
            <a:ext cx="2053501" cy="2053501"/>
          </a:xfrm>
        </p:spPr>
      </p:pic>
      <p:cxnSp>
        <p:nvCxnSpPr>
          <p:cNvPr id="11" name="Straight Connector 10"/>
          <p:cNvCxnSpPr/>
          <p:nvPr/>
        </p:nvCxnSpPr>
        <p:spPr>
          <a:xfrm>
            <a:off x="3172230" y="1193370"/>
            <a:ext cx="0" cy="3184764"/>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49167" y="1193370"/>
            <a:ext cx="0" cy="319587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15" name="Content Placeholder 14"/>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6312483" y="1462237"/>
            <a:ext cx="1558198" cy="2054225"/>
          </a:xfrm>
        </p:spPr>
      </p:pic>
    </p:spTree>
    <p:extLst>
      <p:ext uri="{BB962C8B-B14F-4D97-AF65-F5344CB8AC3E}">
        <p14:creationId xmlns:p14="http://schemas.microsoft.com/office/powerpoint/2010/main" val="31890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up)">
                                      <p:cBhvr>
                                        <p:cTn id="21" dur="500"/>
                                        <p:tgtEl>
                                          <p:spTgt spid="4">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quarter" idx="10"/>
          </p:nvPr>
        </p:nvSpPr>
        <p:spPr>
          <a:xfrm>
            <a:off x="4329229" y="1326689"/>
            <a:ext cx="4113502" cy="2375179"/>
          </a:xfrm>
        </p:spPr>
        <p:txBody>
          <a:bodyPr>
            <a:normAutofit/>
          </a:bodyPr>
          <a:lstStyle/>
          <a:p>
            <a:r>
              <a:rPr lang="en-US" sz="1600" dirty="0" smtClean="0"/>
              <a:t>Be your own boss</a:t>
            </a:r>
            <a:endParaRPr lang="en-US" sz="1600" dirty="0"/>
          </a:p>
          <a:p>
            <a:r>
              <a:rPr lang="en-US" sz="1600" dirty="0" smtClean="0"/>
              <a:t>Low start-up costs</a:t>
            </a:r>
            <a:endParaRPr lang="en-US" sz="1600" dirty="0"/>
          </a:p>
          <a:p>
            <a:r>
              <a:rPr lang="en-US" sz="1600" dirty="0" smtClean="0"/>
              <a:t>Flexibility and time freedom</a:t>
            </a:r>
          </a:p>
          <a:p>
            <a:r>
              <a:rPr lang="en-US" sz="1600" dirty="0" smtClean="0"/>
              <a:t>Work with like-minded entrepreneurs</a:t>
            </a:r>
          </a:p>
          <a:p>
            <a:r>
              <a:rPr lang="en-US" sz="1600" dirty="0" smtClean="0"/>
              <a:t>Personal and professional training</a:t>
            </a:r>
            <a:br>
              <a:rPr lang="en-US" sz="1600" dirty="0" smtClean="0"/>
            </a:br>
            <a:r>
              <a:rPr lang="en-US" sz="1600" dirty="0" smtClean="0"/>
              <a:t>and development</a:t>
            </a:r>
          </a:p>
          <a:p>
            <a:r>
              <a:rPr lang="en-US" sz="1600" dirty="0" smtClean="0"/>
              <a:t>Opportunity to earn part-time,</a:t>
            </a:r>
            <a:br>
              <a:rPr lang="en-US" sz="1600" dirty="0" smtClean="0"/>
            </a:br>
            <a:r>
              <a:rPr lang="en-US" sz="1600" dirty="0" smtClean="0"/>
              <a:t>full-time, or legacy income</a:t>
            </a:r>
          </a:p>
          <a:p>
            <a:endParaRPr lang="en-US" sz="1600" dirty="0"/>
          </a:p>
        </p:txBody>
      </p:sp>
      <p:sp>
        <p:nvSpPr>
          <p:cNvPr id="12" name="Title 9"/>
          <p:cNvSpPr>
            <a:spLocks noGrp="1"/>
          </p:cNvSpPr>
          <p:nvPr>
            <p:ph type="title"/>
          </p:nvPr>
        </p:nvSpPr>
        <p:spPr>
          <a:xfrm>
            <a:off x="220006" y="205979"/>
            <a:ext cx="8686800" cy="857250"/>
          </a:xfrm>
        </p:spPr>
        <p:txBody>
          <a:bodyPr/>
          <a:lstStyle/>
          <a:p>
            <a:r>
              <a:rPr lang="en-US" b="1" dirty="0"/>
              <a:t>BENEFITS OF </a:t>
            </a:r>
            <a:r>
              <a:rPr lang="en-US" dirty="0"/>
              <a:t>NETWORK MARKETING</a:t>
            </a:r>
          </a:p>
        </p:txBody>
      </p:sp>
      <p:sp>
        <p:nvSpPr>
          <p:cNvPr id="13" name="TextBox 12"/>
          <p:cNvSpPr txBox="1"/>
          <p:nvPr/>
        </p:nvSpPr>
        <p:spPr>
          <a:xfrm>
            <a:off x="544258" y="3989811"/>
            <a:ext cx="8123518" cy="646331"/>
          </a:xfrm>
          <a:prstGeom prst="rect">
            <a:avLst/>
          </a:prstGeom>
          <a:noFill/>
        </p:spPr>
        <p:txBody>
          <a:bodyPr wrap="square" rtlCol="0">
            <a:spAutoFit/>
          </a:bodyPr>
          <a:lstStyle/>
          <a:p>
            <a:r>
              <a:rPr lang="en-US" b="1" dirty="0" smtClean="0">
                <a:solidFill>
                  <a:srgbClr val="3DA547"/>
                </a:solidFill>
                <a:latin typeface="Trebuchet MS" charset="0"/>
                <a:ea typeface="Trebuchet MS" charset="0"/>
                <a:cs typeface="Trebuchet MS" charset="0"/>
              </a:rPr>
              <a:t>Network marketing allows you to enjoy the benefits of owning your own business without taking on the risks of a traditional business.</a:t>
            </a:r>
            <a:endParaRPr lang="en-US" b="1" dirty="0">
              <a:solidFill>
                <a:srgbClr val="3DA547"/>
              </a:solidFill>
              <a:latin typeface="Trebuchet MS" charset="0"/>
              <a:ea typeface="Trebuchet MS" charset="0"/>
              <a:cs typeface="Trebuchet MS" charset="0"/>
            </a:endParaRPr>
          </a:p>
        </p:txBody>
      </p:sp>
      <p:pic>
        <p:nvPicPr>
          <p:cNvPr id="14" name="Picture 13" descr="Screen Shot 2015-09-10 at 10.38.41 PM.png"/>
          <p:cNvPicPr>
            <a:picLocks noChangeAspect="1"/>
          </p:cNvPicPr>
          <p:nvPr/>
        </p:nvPicPr>
        <p:blipFill rotWithShape="1">
          <a:blip r:embed="rId3">
            <a:extLst>
              <a:ext uri="{28A0092B-C50C-407E-A947-70E740481C1C}">
                <a14:useLocalDpi xmlns:a14="http://schemas.microsoft.com/office/drawing/2010/main" val="0"/>
              </a:ext>
            </a:extLst>
          </a:blip>
          <a:srcRect t="8908" b="4545"/>
          <a:stretch/>
        </p:blipFill>
        <p:spPr>
          <a:xfrm>
            <a:off x="656536" y="1254920"/>
            <a:ext cx="3082166" cy="2471431"/>
          </a:xfrm>
          <a:prstGeom prst="rect">
            <a:avLst/>
          </a:prstGeom>
          <a:ln>
            <a:solidFill>
              <a:srgbClr val="6C6C6C"/>
            </a:solidFill>
          </a:ln>
        </p:spPr>
      </p:pic>
    </p:spTree>
    <p:extLst>
      <p:ext uri="{BB962C8B-B14F-4D97-AF65-F5344CB8AC3E}">
        <p14:creationId xmlns:p14="http://schemas.microsoft.com/office/powerpoint/2010/main" val="183183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EXTRAORDINARY </a:t>
            </a:r>
            <a:br>
              <a:rPr lang="en-US" b="1" dirty="0" smtClean="0"/>
            </a:br>
            <a:r>
              <a:rPr lang="en-US" dirty="0" smtClean="0"/>
              <a:t>OPPORTUNITY FOR EVERYONE</a:t>
            </a:r>
            <a:endParaRPr lang="en-US" dirty="0"/>
          </a:p>
        </p:txBody>
      </p:sp>
      <p:grpSp>
        <p:nvGrpSpPr>
          <p:cNvPr id="23" name="Group 22"/>
          <p:cNvGrpSpPr/>
          <p:nvPr/>
        </p:nvGrpSpPr>
        <p:grpSpPr>
          <a:xfrm>
            <a:off x="1194538" y="1164512"/>
            <a:ext cx="6746747" cy="3782058"/>
            <a:chOff x="1194538" y="1203257"/>
            <a:chExt cx="6746747" cy="3782058"/>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358" y="1235814"/>
              <a:ext cx="533644" cy="15550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1567" y="3322131"/>
              <a:ext cx="594990" cy="14378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9039" y="1203257"/>
              <a:ext cx="521504" cy="16186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24452" y="1256564"/>
              <a:ext cx="501027" cy="14986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0728" y="1272064"/>
              <a:ext cx="487967" cy="149860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35932" y="1272061"/>
              <a:ext cx="444797" cy="149860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06543" y="3329884"/>
              <a:ext cx="455120" cy="144157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7726" y="3242952"/>
              <a:ext cx="566381" cy="155994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96400" y="3228084"/>
              <a:ext cx="533781" cy="1605809"/>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75364" y="3203782"/>
              <a:ext cx="593467" cy="1593820"/>
            </a:xfrm>
            <a:prstGeom prst="rect">
              <a:avLst/>
            </a:prstGeom>
          </p:spPr>
        </p:pic>
        <p:sp>
          <p:nvSpPr>
            <p:cNvPr id="13" name="AutoShape 4"/>
            <p:cNvSpPr>
              <a:spLocks/>
            </p:cNvSpPr>
            <p:nvPr/>
          </p:nvSpPr>
          <p:spPr bwMode="auto">
            <a:xfrm>
              <a:off x="3970561" y="2813940"/>
              <a:ext cx="1122867" cy="997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ARTIST</a:t>
              </a:r>
              <a:endParaRPr lang="en-US" altLang="en-US" sz="1000" dirty="0">
                <a:solidFill>
                  <a:srgbClr val="FFFFFF">
                    <a:lumMod val="50000"/>
                  </a:srgbClr>
                </a:solidFill>
                <a:latin typeface="Trebuchet MS" charset="0"/>
                <a:ea typeface="Trebuchet MS" charset="0"/>
                <a:cs typeface="Trebuchet MS" charset="0"/>
              </a:endParaRPr>
            </a:p>
          </p:txBody>
        </p:sp>
        <p:sp>
          <p:nvSpPr>
            <p:cNvPr id="14" name="AutoShape 4"/>
            <p:cNvSpPr>
              <a:spLocks/>
            </p:cNvSpPr>
            <p:nvPr/>
          </p:nvSpPr>
          <p:spPr bwMode="auto">
            <a:xfrm>
              <a:off x="2610698" y="2813940"/>
              <a:ext cx="1122867" cy="997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HOMEMAKER</a:t>
              </a:r>
              <a:endParaRPr lang="en-US" altLang="en-US" sz="1000" dirty="0">
                <a:solidFill>
                  <a:srgbClr val="FFFFFF">
                    <a:lumMod val="50000"/>
                  </a:srgbClr>
                </a:solidFill>
                <a:latin typeface="Trebuchet MS" charset="0"/>
                <a:ea typeface="Trebuchet MS" charset="0"/>
                <a:cs typeface="Trebuchet MS" charset="0"/>
              </a:endParaRPr>
            </a:p>
          </p:txBody>
        </p:sp>
        <p:sp>
          <p:nvSpPr>
            <p:cNvPr id="15" name="AutoShape 4"/>
            <p:cNvSpPr>
              <a:spLocks/>
            </p:cNvSpPr>
            <p:nvPr/>
          </p:nvSpPr>
          <p:spPr bwMode="auto">
            <a:xfrm>
              <a:off x="1194538" y="2821689"/>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CONSTRUCTION WORKER</a:t>
              </a:r>
              <a:endParaRPr lang="en-US" altLang="en-US" sz="1000" dirty="0">
                <a:solidFill>
                  <a:srgbClr val="FFFFFF">
                    <a:lumMod val="50000"/>
                  </a:srgbClr>
                </a:solidFill>
                <a:latin typeface="Trebuchet MS" charset="0"/>
                <a:ea typeface="Trebuchet MS" charset="0"/>
                <a:cs typeface="Trebuchet MS" charset="0"/>
              </a:endParaRPr>
            </a:p>
          </p:txBody>
        </p:sp>
        <p:sp>
          <p:nvSpPr>
            <p:cNvPr id="16" name="AutoShape 4"/>
            <p:cNvSpPr>
              <a:spLocks/>
            </p:cNvSpPr>
            <p:nvPr/>
          </p:nvSpPr>
          <p:spPr bwMode="auto">
            <a:xfrm>
              <a:off x="5429076" y="2821689"/>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t>MEDICAL</a:t>
              </a:r>
              <a:b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br>
              <a: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t>DOCTOR</a:t>
              </a:r>
              <a:endParaRPr lang="en-US" altLang="en-US" sz="1000" dirty="0">
                <a:solidFill>
                  <a:srgbClr val="FFFFFF">
                    <a:lumMod val="50000"/>
                  </a:srgbClr>
                </a:solidFill>
                <a:latin typeface="Trebuchet MS" charset="0"/>
                <a:ea typeface="Trebuchet MS" charset="0"/>
                <a:cs typeface="Trebuchet MS" charset="0"/>
              </a:endParaRPr>
            </a:p>
          </p:txBody>
        </p:sp>
        <p:sp>
          <p:nvSpPr>
            <p:cNvPr id="17" name="AutoShape 4"/>
            <p:cNvSpPr>
              <a:spLocks/>
            </p:cNvSpPr>
            <p:nvPr/>
          </p:nvSpPr>
          <p:spPr bwMode="auto">
            <a:xfrm>
              <a:off x="6818418" y="2821689"/>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FINANCIAL ADVISOR</a:t>
              </a:r>
              <a:endParaRPr lang="en-US" altLang="en-US" sz="1000" dirty="0">
                <a:solidFill>
                  <a:srgbClr val="FFFFFF">
                    <a:lumMod val="50000"/>
                  </a:srgbClr>
                </a:solidFill>
                <a:latin typeface="Trebuchet MS" charset="0"/>
                <a:ea typeface="Trebuchet MS" charset="0"/>
                <a:cs typeface="Trebuchet MS" charset="0"/>
              </a:endParaRPr>
            </a:p>
          </p:txBody>
        </p:sp>
        <p:sp>
          <p:nvSpPr>
            <p:cNvPr id="18" name="AutoShape 4"/>
            <p:cNvSpPr>
              <a:spLocks/>
            </p:cNvSpPr>
            <p:nvPr/>
          </p:nvSpPr>
          <p:spPr bwMode="auto">
            <a:xfrm>
              <a:off x="119453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WAITRESS</a:t>
              </a:r>
              <a:endParaRPr lang="en-US" altLang="en-US" sz="1000" dirty="0">
                <a:solidFill>
                  <a:srgbClr val="FFFFFF">
                    <a:lumMod val="50000"/>
                  </a:srgbClr>
                </a:solidFill>
                <a:latin typeface="Trebuchet MS" charset="0"/>
                <a:ea typeface="Trebuchet MS" charset="0"/>
                <a:cs typeface="Trebuchet MS" charset="0"/>
              </a:endParaRPr>
            </a:p>
          </p:txBody>
        </p:sp>
        <p:sp>
          <p:nvSpPr>
            <p:cNvPr id="19" name="AutoShape 4"/>
            <p:cNvSpPr>
              <a:spLocks/>
            </p:cNvSpPr>
            <p:nvPr/>
          </p:nvSpPr>
          <p:spPr bwMode="auto">
            <a:xfrm>
              <a:off x="261069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BODYBUILDER</a:t>
              </a:r>
              <a:endParaRPr lang="en-US" altLang="en-US" sz="1000" dirty="0">
                <a:solidFill>
                  <a:srgbClr val="FFFFFF">
                    <a:lumMod val="50000"/>
                  </a:srgbClr>
                </a:solidFill>
                <a:latin typeface="Trebuchet MS" charset="0"/>
                <a:ea typeface="Trebuchet MS" charset="0"/>
                <a:cs typeface="Trebuchet MS" charset="0"/>
              </a:endParaRPr>
            </a:p>
          </p:txBody>
        </p:sp>
        <p:sp>
          <p:nvSpPr>
            <p:cNvPr id="20" name="AutoShape 4"/>
            <p:cNvSpPr>
              <a:spLocks/>
            </p:cNvSpPr>
            <p:nvPr/>
          </p:nvSpPr>
          <p:spPr bwMode="auto">
            <a:xfrm>
              <a:off x="4040302"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RECEPTIONIST</a:t>
              </a:r>
              <a:endParaRPr lang="en-US" altLang="en-US" sz="1000" dirty="0">
                <a:solidFill>
                  <a:srgbClr val="FFFFFF">
                    <a:lumMod val="50000"/>
                  </a:srgbClr>
                </a:solidFill>
                <a:latin typeface="Trebuchet MS" charset="0"/>
                <a:ea typeface="Trebuchet MS" charset="0"/>
                <a:cs typeface="Trebuchet MS" charset="0"/>
              </a:endParaRPr>
            </a:p>
          </p:txBody>
        </p:sp>
        <p:sp>
          <p:nvSpPr>
            <p:cNvPr id="21" name="AutoShape 4"/>
            <p:cNvSpPr>
              <a:spLocks/>
            </p:cNvSpPr>
            <p:nvPr/>
          </p:nvSpPr>
          <p:spPr bwMode="auto">
            <a:xfrm>
              <a:off x="5429076"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SKI INSTRUCTOR</a:t>
              </a:r>
              <a:endParaRPr lang="en-US" altLang="en-US" sz="1000" dirty="0">
                <a:solidFill>
                  <a:srgbClr val="FFFFFF">
                    <a:lumMod val="50000"/>
                  </a:srgbClr>
                </a:solidFill>
                <a:latin typeface="Trebuchet MS" charset="0"/>
                <a:ea typeface="Trebuchet MS" charset="0"/>
                <a:cs typeface="Trebuchet MS" charset="0"/>
              </a:endParaRPr>
            </a:p>
          </p:txBody>
        </p:sp>
        <p:sp>
          <p:nvSpPr>
            <p:cNvPr id="22" name="AutoShape 4"/>
            <p:cNvSpPr>
              <a:spLocks/>
            </p:cNvSpPr>
            <p:nvPr/>
          </p:nvSpPr>
          <p:spPr bwMode="auto">
            <a:xfrm>
              <a:off x="681841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SINGLE MOM</a:t>
              </a:r>
              <a:endParaRPr lang="en-US" altLang="en-US" sz="1000" dirty="0">
                <a:solidFill>
                  <a:srgbClr val="FFFFFF">
                    <a:lumMod val="50000"/>
                  </a:srgbClr>
                </a:solidFill>
                <a:latin typeface="Trebuchet MS" charset="0"/>
                <a:ea typeface="Trebuchet MS" charset="0"/>
                <a:cs typeface="Trebuchet MS" charset="0"/>
              </a:endParaRPr>
            </a:p>
          </p:txBody>
        </p:sp>
      </p:grpSp>
    </p:spTree>
    <p:extLst>
      <p:ext uri="{BB962C8B-B14F-4D97-AF65-F5344CB8AC3E}">
        <p14:creationId xmlns:p14="http://schemas.microsoft.com/office/powerpoint/2010/main" val="9599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347275" y="1836549"/>
            <a:ext cx="4091552" cy="1387098"/>
          </a:xfrm>
          <a:noFill/>
        </p:spPr>
        <p:txBody>
          <a:bodyPr>
            <a:noAutofit/>
          </a:bodyPr>
          <a:lstStyle/>
          <a:p>
            <a:pPr marL="0" indent="0">
              <a:spcBef>
                <a:spcPts val="0"/>
              </a:spcBef>
              <a:buNone/>
            </a:pPr>
            <a:r>
              <a:rPr lang="en-US" sz="2000" dirty="0" smtClean="0">
                <a:solidFill>
                  <a:schemeClr val="bg1"/>
                </a:solidFill>
              </a:rPr>
              <a:t>There are over </a:t>
            </a:r>
            <a:r>
              <a:rPr lang="en-US" sz="2000" b="1" dirty="0" smtClean="0">
                <a:solidFill>
                  <a:schemeClr val="bg1"/>
                </a:solidFill>
              </a:rPr>
              <a:t>3,000</a:t>
            </a:r>
            <a:r>
              <a:rPr lang="en-US" sz="2000" dirty="0" smtClean="0">
                <a:solidFill>
                  <a:schemeClr val="bg1"/>
                </a:solidFill>
              </a:rPr>
              <a:t> network marketing companies worldwide.</a:t>
            </a:r>
            <a:endParaRPr lang="en-US" sz="2000" dirty="0">
              <a:solidFill>
                <a:schemeClr val="bg1"/>
              </a:solidFill>
            </a:endParaRPr>
          </a:p>
        </p:txBody>
      </p:sp>
      <p:sp>
        <p:nvSpPr>
          <p:cNvPr id="3" name="Title 1"/>
          <p:cNvSpPr>
            <a:spLocks noGrp="1"/>
          </p:cNvSpPr>
          <p:nvPr>
            <p:ph type="title"/>
          </p:nvPr>
        </p:nvSpPr>
        <p:spPr>
          <a:xfrm>
            <a:off x="2619214" y="337715"/>
            <a:ext cx="6183824" cy="857250"/>
          </a:xfrm>
        </p:spPr>
        <p:txBody>
          <a:bodyPr>
            <a:normAutofit fontScale="90000"/>
          </a:bodyPr>
          <a:lstStyle/>
          <a:p>
            <a:r>
              <a:rPr lang="en-US" b="1" dirty="0">
                <a:solidFill>
                  <a:schemeClr val="bg1"/>
                </a:solidFill>
              </a:rPr>
              <a:t>HOW DO YOU CHOOSE A </a:t>
            </a:r>
            <a:r>
              <a:rPr lang="en-US" dirty="0" smtClean="0">
                <a:solidFill>
                  <a:schemeClr val="bg1"/>
                </a:solidFill>
              </a:rPr>
              <a:t/>
            </a:r>
            <a:br>
              <a:rPr lang="en-US" dirty="0" smtClean="0">
                <a:solidFill>
                  <a:schemeClr val="bg1"/>
                </a:solidFill>
              </a:rPr>
            </a:br>
            <a:r>
              <a:rPr lang="en-US" dirty="0" smtClean="0">
                <a:solidFill>
                  <a:schemeClr val="bg1"/>
                </a:solidFill>
              </a:rPr>
              <a:t>COMPANY TO </a:t>
            </a:r>
            <a:r>
              <a:rPr lang="en-US" dirty="0">
                <a:solidFill>
                  <a:schemeClr val="bg1"/>
                </a:solidFill>
              </a:rPr>
              <a:t>PARTNER WITH?</a:t>
            </a:r>
          </a:p>
        </p:txBody>
      </p:sp>
    </p:spTree>
    <p:extLst>
      <p:ext uri="{BB962C8B-B14F-4D97-AF65-F5344CB8AC3E}">
        <p14:creationId xmlns:p14="http://schemas.microsoft.com/office/powerpoint/2010/main" val="10315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TIMING</a:t>
            </a:r>
            <a:endParaRPr lang="en-US" altLang="en-US" sz="1200" dirty="0">
              <a:solidFill>
                <a:srgbClr val="FFFFFF">
                  <a:lumMod val="50000"/>
                </a:srgbClr>
              </a:solidFill>
              <a:latin typeface="Trebuchet MS" charset="0"/>
              <a:ea typeface="Trebuchet MS" charset="0"/>
              <a:cs typeface="Trebuchet MS" charset="0"/>
            </a:endParaRPr>
          </a:p>
        </p:txBody>
      </p:sp>
      <p:pic>
        <p:nvPicPr>
          <p:cNvPr id="15" name="Picture 14"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16"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pic>
        <p:nvPicPr>
          <p:cNvPr id="18" name="Picture 17" descr="compensat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2112" y="1533222"/>
            <a:ext cx="1139817" cy="1139817"/>
          </a:xfrm>
          <a:prstGeom prst="rect">
            <a:avLst/>
          </a:prstGeom>
        </p:spPr>
      </p:pic>
      <p:pic>
        <p:nvPicPr>
          <p:cNvPr id="19" name="Picture 18" descr="company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1238" y="1533222"/>
            <a:ext cx="1140462" cy="1140462"/>
          </a:xfrm>
          <a:prstGeom prst="rect">
            <a:avLst/>
          </a:prstGeom>
        </p:spPr>
      </p:pic>
      <p:sp>
        <p:nvSpPr>
          <p:cNvPr id="20" name="AutoShape 4"/>
          <p:cNvSpPr>
            <a:spLocks/>
          </p:cNvSpPr>
          <p:nvPr/>
        </p:nvSpPr>
        <p:spPr bwMode="auto">
          <a:xfrm>
            <a:off x="5743758"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sp>
        <p:nvSpPr>
          <p:cNvPr id="21"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pic>
        <p:nvPicPr>
          <p:cNvPr id="22" name="Picture 21" descr="timing.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440" y="3552911"/>
            <a:ext cx="1143728" cy="1142122"/>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7645" y="3552382"/>
            <a:ext cx="1142651" cy="1142651"/>
          </a:xfrm>
          <a:prstGeom prst="rect">
            <a:avLst/>
          </a:prstGeom>
        </p:spPr>
      </p:pic>
      <p:sp>
        <p:nvSpPr>
          <p:cNvPr id="24" name="AutoShape 4"/>
          <p:cNvSpPr>
            <a:spLocks/>
          </p:cNvSpPr>
          <p:nvPr/>
        </p:nvSpPr>
        <p:spPr bwMode="auto">
          <a:xfrm>
            <a:off x="2834927" y="4835655"/>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SYSTEMS &amp; SUPPORT</a:t>
            </a:r>
            <a:endParaRPr lang="en-US" altLang="en-US" sz="1200" dirty="0">
              <a:solidFill>
                <a:srgbClr val="FFFFFF">
                  <a:lumMod val="50000"/>
                </a:srgbClr>
              </a:solidFill>
              <a:latin typeface="Trebuchet MS" charset="0"/>
              <a:ea typeface="Trebuchet MS" charset="0"/>
              <a:cs typeface="Trebuchet MS" charset="0"/>
            </a:endParaRPr>
          </a:p>
        </p:txBody>
      </p:sp>
    </p:spTree>
    <p:extLst>
      <p:ext uri="{BB962C8B-B14F-4D97-AF65-F5344CB8AC3E}">
        <p14:creationId xmlns:p14="http://schemas.microsoft.com/office/powerpoint/2010/main" val="3128865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10"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spTree>
    <p:extLst>
      <p:ext uri="{BB962C8B-B14F-4D97-AF65-F5344CB8AC3E}">
        <p14:creationId xmlns:p14="http://schemas.microsoft.com/office/powerpoint/2010/main" val="168562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smtClean="0"/>
              <a:t>THE</a:t>
            </a:r>
            <a:r>
              <a:rPr lang="en-US" spc="300" dirty="0" smtClean="0"/>
              <a:t> </a:t>
            </a:r>
            <a:r>
              <a:rPr lang="en-US" b="1" spc="300" dirty="0" smtClean="0"/>
              <a:t>PRODUCTS</a:t>
            </a:r>
            <a:endParaRPr lang="en-US" b="1" spc="300" dirty="0"/>
          </a:p>
        </p:txBody>
      </p:sp>
      <p:grpSp>
        <p:nvGrpSpPr>
          <p:cNvPr id="4" name="Group 3"/>
          <p:cNvGrpSpPr/>
          <p:nvPr/>
        </p:nvGrpSpPr>
        <p:grpSpPr>
          <a:xfrm>
            <a:off x="3886970" y="1343426"/>
            <a:ext cx="1473298" cy="1473296"/>
            <a:chOff x="3835351" y="1258760"/>
            <a:chExt cx="1473298" cy="1473296"/>
          </a:xfrm>
        </p:grpSpPr>
        <p:sp>
          <p:nvSpPr>
            <p:cNvPr id="6" name="Oval 5"/>
            <p:cNvSpPr/>
            <p:nvPr/>
          </p:nvSpPr>
          <p:spPr>
            <a:xfrm>
              <a:off x="3835351" y="1258760"/>
              <a:ext cx="1473298" cy="1473296"/>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7" name="TextBox 6"/>
            <p:cNvSpPr txBox="1"/>
            <p:nvPr/>
          </p:nvSpPr>
          <p:spPr>
            <a:xfrm>
              <a:off x="3847163" y="1672240"/>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CUTTING</a:t>
              </a:r>
              <a:r>
                <a:rPr lang="en-US" dirty="0" smtClean="0">
                  <a:solidFill>
                    <a:srgbClr val="0071AD"/>
                  </a:solidFill>
                  <a:latin typeface="Trebuchet MS" charset="0"/>
                  <a:ea typeface="Trebuchet MS" charset="0"/>
                  <a:cs typeface="Trebuchet MS" charset="0"/>
                </a:rPr>
                <a:t> EDGE</a:t>
              </a:r>
              <a:endParaRPr lang="en-US" dirty="0">
                <a:solidFill>
                  <a:srgbClr val="0071AD"/>
                </a:solidFill>
                <a:latin typeface="Trebuchet MS" charset="0"/>
                <a:ea typeface="Trebuchet MS" charset="0"/>
                <a:cs typeface="Trebuchet MS" charset="0"/>
              </a:endParaRPr>
            </a:p>
          </p:txBody>
        </p:sp>
      </p:grpSp>
      <p:grpSp>
        <p:nvGrpSpPr>
          <p:cNvPr id="25" name="Group 24"/>
          <p:cNvGrpSpPr/>
          <p:nvPr/>
        </p:nvGrpSpPr>
        <p:grpSpPr>
          <a:xfrm>
            <a:off x="5822627" y="1258758"/>
            <a:ext cx="1473300" cy="1473298"/>
            <a:chOff x="5822627" y="1258758"/>
            <a:chExt cx="1473300" cy="1473298"/>
          </a:xfrm>
        </p:grpSpPr>
        <p:sp>
          <p:nvSpPr>
            <p:cNvPr id="11" name="Oval 10"/>
            <p:cNvSpPr/>
            <p:nvPr/>
          </p:nvSpPr>
          <p:spPr>
            <a:xfrm>
              <a:off x="5822627"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2" name="TextBox 11"/>
            <p:cNvSpPr txBox="1"/>
            <p:nvPr/>
          </p:nvSpPr>
          <p:spPr>
            <a:xfrm>
              <a:off x="5830376" y="1672240"/>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MASSIVE</a:t>
              </a:r>
              <a:r>
                <a:rPr lang="en-US" dirty="0" smtClean="0">
                  <a:solidFill>
                    <a:srgbClr val="0071AD"/>
                  </a:solidFill>
                  <a:latin typeface="Trebuchet MS" charset="0"/>
                  <a:ea typeface="Trebuchet MS" charset="0"/>
                  <a:cs typeface="Trebuchet MS" charset="0"/>
                </a:rPr>
                <a:t> DEMAND</a:t>
              </a:r>
              <a:endParaRPr lang="en-US" dirty="0">
                <a:solidFill>
                  <a:srgbClr val="0071AD"/>
                </a:solidFill>
                <a:latin typeface="Trebuchet MS" charset="0"/>
                <a:ea typeface="Trebuchet MS" charset="0"/>
                <a:cs typeface="Trebuchet MS" charset="0"/>
              </a:endParaRPr>
            </a:p>
          </p:txBody>
        </p:sp>
      </p:grpSp>
      <p:grpSp>
        <p:nvGrpSpPr>
          <p:cNvPr id="27" name="Group 26"/>
          <p:cNvGrpSpPr/>
          <p:nvPr/>
        </p:nvGrpSpPr>
        <p:grpSpPr>
          <a:xfrm>
            <a:off x="3645735" y="3203795"/>
            <a:ext cx="1852529" cy="1473300"/>
            <a:chOff x="3645735" y="3203795"/>
            <a:chExt cx="1852529" cy="1473300"/>
          </a:xfrm>
        </p:grpSpPr>
        <p:sp>
          <p:nvSpPr>
            <p:cNvPr id="14" name="Oval 13"/>
            <p:cNvSpPr/>
            <p:nvPr/>
          </p:nvSpPr>
          <p:spPr>
            <a:xfrm>
              <a:off x="3835349" y="3203795"/>
              <a:ext cx="1473302" cy="1473300"/>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5" name="TextBox 14"/>
            <p:cNvSpPr txBox="1"/>
            <p:nvPr/>
          </p:nvSpPr>
          <p:spPr>
            <a:xfrm>
              <a:off x="3645735" y="3776548"/>
              <a:ext cx="1852529" cy="307777"/>
            </a:xfrm>
            <a:prstGeom prst="rect">
              <a:avLst/>
            </a:prstGeom>
            <a:noFill/>
          </p:spPr>
          <p:txBody>
            <a:bodyPr wrap="square" rtlCol="0">
              <a:spAutoFit/>
            </a:bodyPr>
            <a:lstStyle/>
            <a:p>
              <a:pPr algn="ctr">
                <a:spcBef>
                  <a:spcPts val="0"/>
                </a:spcBef>
              </a:pPr>
              <a:r>
                <a:rPr lang="en-US" sz="1400" b="1" dirty="0" smtClean="0">
                  <a:solidFill>
                    <a:srgbClr val="0071AD"/>
                  </a:solidFill>
                  <a:latin typeface="Trebuchet MS" charset="0"/>
                  <a:ea typeface="Trebuchet MS" charset="0"/>
                  <a:cs typeface="Trebuchet MS" charset="0"/>
                </a:rPr>
                <a:t>CONSUMABLE</a:t>
              </a:r>
              <a:endParaRPr lang="en-US" sz="1400" b="1" dirty="0">
                <a:solidFill>
                  <a:srgbClr val="0071AD"/>
                </a:solidFill>
                <a:latin typeface="Trebuchet MS" charset="0"/>
                <a:ea typeface="Trebuchet MS" charset="0"/>
                <a:cs typeface="Trebuchet MS" charset="0"/>
              </a:endParaRPr>
            </a:p>
          </p:txBody>
        </p:sp>
      </p:grpSp>
      <p:grpSp>
        <p:nvGrpSpPr>
          <p:cNvPr id="28" name="Group 27"/>
          <p:cNvGrpSpPr/>
          <p:nvPr/>
        </p:nvGrpSpPr>
        <p:grpSpPr>
          <a:xfrm>
            <a:off x="5822626" y="3203796"/>
            <a:ext cx="1473300" cy="1473298"/>
            <a:chOff x="5822626" y="3203796"/>
            <a:chExt cx="1473300" cy="1473298"/>
          </a:xfrm>
        </p:grpSpPr>
        <p:sp>
          <p:nvSpPr>
            <p:cNvPr id="17" name="Oval 16"/>
            <p:cNvSpPr/>
            <p:nvPr/>
          </p:nvSpPr>
          <p:spPr>
            <a:xfrm>
              <a:off x="5822626" y="3203796"/>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8" name="TextBox 17"/>
            <p:cNvSpPr txBox="1"/>
            <p:nvPr/>
          </p:nvSpPr>
          <p:spPr>
            <a:xfrm>
              <a:off x="5842189" y="3583805"/>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PATENTED</a:t>
              </a:r>
              <a:r>
                <a:rPr lang="en-US" dirty="0" smtClean="0">
                  <a:solidFill>
                    <a:srgbClr val="0071AD"/>
                  </a:solidFill>
                  <a:latin typeface="Trebuchet MS" charset="0"/>
                  <a:ea typeface="Trebuchet MS" charset="0"/>
                  <a:cs typeface="Trebuchet MS" charset="0"/>
                </a:rPr>
                <a:t> VALIDATED</a:t>
              </a:r>
              <a:endParaRPr lang="en-US" dirty="0">
                <a:solidFill>
                  <a:srgbClr val="0071AD"/>
                </a:solidFill>
                <a:latin typeface="Trebuchet MS" charset="0"/>
                <a:ea typeface="Trebuchet MS" charset="0"/>
                <a:cs typeface="Trebuchet MS" charset="0"/>
              </a:endParaRPr>
            </a:p>
          </p:txBody>
        </p:sp>
      </p:grpSp>
      <p:grpSp>
        <p:nvGrpSpPr>
          <p:cNvPr id="3" name="Group 2"/>
          <p:cNvGrpSpPr/>
          <p:nvPr/>
        </p:nvGrpSpPr>
        <p:grpSpPr>
          <a:xfrm>
            <a:off x="1848073" y="1258758"/>
            <a:ext cx="1473300" cy="1473298"/>
            <a:chOff x="1848073" y="1258758"/>
            <a:chExt cx="1473300" cy="1473298"/>
          </a:xfrm>
        </p:grpSpPr>
        <p:sp>
          <p:nvSpPr>
            <p:cNvPr id="20" name="Oval 19"/>
            <p:cNvSpPr/>
            <p:nvPr/>
          </p:nvSpPr>
          <p:spPr>
            <a:xfrm>
              <a:off x="1848073"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1" name="TextBox 20"/>
            <p:cNvSpPr txBox="1"/>
            <p:nvPr/>
          </p:nvSpPr>
          <p:spPr>
            <a:xfrm>
              <a:off x="1855822" y="1672241"/>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ONE OF</a:t>
              </a:r>
            </a:p>
            <a:p>
              <a:pPr algn="ctr">
                <a:spcBef>
                  <a:spcPts val="0"/>
                </a:spcBef>
              </a:pPr>
              <a:r>
                <a:rPr lang="en-US" dirty="0" smtClean="0">
                  <a:solidFill>
                    <a:srgbClr val="0071AD"/>
                  </a:solidFill>
                  <a:latin typeface="Trebuchet MS" charset="0"/>
                  <a:ea typeface="Trebuchet MS" charset="0"/>
                  <a:cs typeface="Trebuchet MS" charset="0"/>
                </a:rPr>
                <a:t>A KIND</a:t>
              </a:r>
              <a:endParaRPr lang="en-US" dirty="0">
                <a:solidFill>
                  <a:srgbClr val="0071AD"/>
                </a:solidFill>
                <a:latin typeface="Trebuchet MS" charset="0"/>
                <a:ea typeface="Trebuchet MS" charset="0"/>
                <a:cs typeface="Trebuchet MS" charset="0"/>
              </a:endParaRPr>
            </a:p>
          </p:txBody>
        </p:sp>
      </p:grpSp>
      <p:grpSp>
        <p:nvGrpSpPr>
          <p:cNvPr id="26" name="Group 25"/>
          <p:cNvGrpSpPr/>
          <p:nvPr/>
        </p:nvGrpSpPr>
        <p:grpSpPr>
          <a:xfrm>
            <a:off x="1848073" y="3203795"/>
            <a:ext cx="1473300" cy="1473298"/>
            <a:chOff x="1848073" y="3203795"/>
            <a:chExt cx="1473300" cy="1473298"/>
          </a:xfrm>
        </p:grpSpPr>
        <p:sp>
          <p:nvSpPr>
            <p:cNvPr id="23" name="Oval 22"/>
            <p:cNvSpPr/>
            <p:nvPr/>
          </p:nvSpPr>
          <p:spPr>
            <a:xfrm>
              <a:off x="1848073" y="3203795"/>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4" name="TextBox 23"/>
            <p:cNvSpPr txBox="1"/>
            <p:nvPr/>
          </p:nvSpPr>
          <p:spPr>
            <a:xfrm>
              <a:off x="1867636" y="3583805"/>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HIGH</a:t>
              </a:r>
              <a:r>
                <a:rPr lang="en-US" dirty="0" smtClean="0">
                  <a:solidFill>
                    <a:srgbClr val="0071AD"/>
                  </a:solidFill>
                  <a:latin typeface="Trebuchet MS" charset="0"/>
                  <a:ea typeface="Trebuchet MS" charset="0"/>
                  <a:cs typeface="Trebuchet MS" charset="0"/>
                </a:rPr>
                <a:t> IMPACT</a:t>
              </a:r>
              <a:endParaRPr lang="en-US" dirty="0">
                <a:solidFill>
                  <a:srgbClr val="0071AD"/>
                </a:solidFill>
                <a:latin typeface="Trebuchet MS" charset="0"/>
                <a:ea typeface="Trebuchet MS" charset="0"/>
                <a:cs typeface="Trebuchet MS" charset="0"/>
              </a:endParaRPr>
            </a:p>
          </p:txBody>
        </p:sp>
      </p:gr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3896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05979"/>
            <a:ext cx="9144000" cy="857250"/>
          </a:xfrm>
        </p:spPr>
        <p:txBody>
          <a:bodyPr>
            <a:normAutofit/>
          </a:bodyPr>
          <a:lstStyle/>
          <a:p>
            <a:r>
              <a:rPr lang="en-US" spc="300" dirty="0" smtClean="0"/>
              <a:t>HEALTH</a:t>
            </a:r>
            <a:r>
              <a:rPr lang="en-US" b="1" spc="300" dirty="0" smtClean="0"/>
              <a:t> </a:t>
            </a:r>
            <a:r>
              <a:rPr lang="en-US" spc="300" dirty="0" smtClean="0"/>
              <a:t>AT THE </a:t>
            </a:r>
            <a:r>
              <a:rPr lang="en-US" b="1" spc="300" dirty="0" smtClean="0"/>
              <a:t>CELLULAR LEVEL</a:t>
            </a:r>
            <a:endParaRPr lang="en-US" b="1" spc="300" dirty="0"/>
          </a:p>
        </p:txBody>
      </p:sp>
      <p:sp>
        <p:nvSpPr>
          <p:cNvPr id="5" name="Triangle 4"/>
          <p:cNvSpPr/>
          <p:nvPr/>
        </p:nvSpPr>
        <p:spPr>
          <a:xfrm>
            <a:off x="2493652" y="1163208"/>
            <a:ext cx="4156696" cy="3583359"/>
          </a:xfrm>
          <a:prstGeom prst="triangle">
            <a:avLst/>
          </a:prstGeom>
          <a:gradFill>
            <a:gsLst>
              <a:gs pos="0">
                <a:srgbClr val="3DA547"/>
              </a:gs>
              <a:gs pos="100000">
                <a:schemeClr val="accent3">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cxnSp>
        <p:nvCxnSpPr>
          <p:cNvPr id="6" name="Straight Connector 5"/>
          <p:cNvCxnSpPr/>
          <p:nvPr/>
        </p:nvCxnSpPr>
        <p:spPr>
          <a:xfrm>
            <a:off x="3649287" y="2039675"/>
            <a:ext cx="1845426"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00404" y="2591369"/>
            <a:ext cx="2343193"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96491" y="3136188"/>
            <a:ext cx="2951018"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672542" y="3687882"/>
            <a:ext cx="3798917"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65419" y="3766685"/>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CELLS</a:t>
            </a:r>
            <a:endParaRPr lang="en-US" dirty="0">
              <a:solidFill>
                <a:schemeClr val="bg1"/>
              </a:solidFill>
              <a:latin typeface="Trebuchet MS" charset="0"/>
              <a:ea typeface="Trebuchet MS" charset="0"/>
              <a:cs typeface="Trebuchet MS" charset="0"/>
            </a:endParaRPr>
          </a:p>
        </p:txBody>
      </p:sp>
      <p:sp>
        <p:nvSpPr>
          <p:cNvPr id="11" name="TextBox 10"/>
          <p:cNvSpPr txBox="1"/>
          <p:nvPr/>
        </p:nvSpPr>
        <p:spPr>
          <a:xfrm>
            <a:off x="3865419" y="3223122"/>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TISSUES</a:t>
            </a:r>
            <a:endParaRPr lang="en-US" dirty="0">
              <a:solidFill>
                <a:schemeClr val="bg1"/>
              </a:solidFill>
              <a:latin typeface="Trebuchet MS" charset="0"/>
              <a:ea typeface="Trebuchet MS" charset="0"/>
              <a:cs typeface="Trebuchet MS" charset="0"/>
            </a:endParaRPr>
          </a:p>
        </p:txBody>
      </p:sp>
      <p:sp>
        <p:nvSpPr>
          <p:cNvPr id="12" name="TextBox 11"/>
          <p:cNvSpPr txBox="1"/>
          <p:nvPr/>
        </p:nvSpPr>
        <p:spPr>
          <a:xfrm>
            <a:off x="3865419" y="2674232"/>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ORGANS</a:t>
            </a:r>
            <a:endParaRPr lang="en-US" dirty="0">
              <a:solidFill>
                <a:schemeClr val="bg1"/>
              </a:solidFill>
              <a:latin typeface="Trebuchet MS" charset="0"/>
              <a:ea typeface="Trebuchet MS" charset="0"/>
              <a:cs typeface="Trebuchet MS" charset="0"/>
            </a:endParaRPr>
          </a:p>
        </p:txBody>
      </p:sp>
      <p:sp>
        <p:nvSpPr>
          <p:cNvPr id="13" name="TextBox 12"/>
          <p:cNvSpPr txBox="1"/>
          <p:nvPr/>
        </p:nvSpPr>
        <p:spPr>
          <a:xfrm>
            <a:off x="3865419" y="2143229"/>
            <a:ext cx="1413163" cy="369332"/>
          </a:xfrm>
          <a:prstGeom prst="rect">
            <a:avLst/>
          </a:prstGeom>
          <a:noFill/>
        </p:spPr>
        <p:txBody>
          <a:bodyPr wrap="square" rtlCol="0">
            <a:spAutoFit/>
          </a:bodyPr>
          <a:lstStyle/>
          <a:p>
            <a:pPr algn="ctr"/>
            <a:r>
              <a:rPr lang="en-US" dirty="0">
                <a:solidFill>
                  <a:schemeClr val="bg1"/>
                </a:solidFill>
                <a:latin typeface="Trebuchet MS" charset="0"/>
                <a:ea typeface="Trebuchet MS" charset="0"/>
                <a:cs typeface="Trebuchet MS" charset="0"/>
              </a:rPr>
              <a:t>SYSTEMS</a:t>
            </a:r>
          </a:p>
        </p:txBody>
      </p:sp>
      <p:sp>
        <p:nvSpPr>
          <p:cNvPr id="14" name="TextBox 13"/>
          <p:cNvSpPr txBox="1"/>
          <p:nvPr/>
        </p:nvSpPr>
        <p:spPr>
          <a:xfrm>
            <a:off x="3865419" y="1617525"/>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YOU</a:t>
            </a:r>
            <a:endParaRPr lang="en-US" dirty="0">
              <a:solidFill>
                <a:schemeClr val="bg1"/>
              </a:solidFill>
              <a:latin typeface="Trebuchet MS" charset="0"/>
              <a:ea typeface="Trebuchet MS" charset="0"/>
              <a:cs typeface="Trebuchet MS" charset="0"/>
            </a:endParaRPr>
          </a:p>
        </p:txBody>
      </p:sp>
      <p:cxnSp>
        <p:nvCxnSpPr>
          <p:cNvPr id="15" name="Straight Connector 14"/>
          <p:cNvCxnSpPr/>
          <p:nvPr/>
        </p:nvCxnSpPr>
        <p:spPr>
          <a:xfrm>
            <a:off x="2672542" y="4217272"/>
            <a:ext cx="3798917"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390249" y="4309825"/>
            <a:ext cx="2363501"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REDOX SIGNALING</a:t>
            </a:r>
            <a:endParaRPr lang="en-US" dirty="0">
              <a:solidFill>
                <a:schemeClr val="bg1"/>
              </a:solidFill>
              <a:latin typeface="Trebuchet MS" charset="0"/>
              <a:ea typeface="Trebuchet MS" charset="0"/>
              <a:cs typeface="Trebuchet MS" charset="0"/>
            </a:endParaRPr>
          </a:p>
        </p:txBody>
      </p:sp>
      <p:sp>
        <p:nvSpPr>
          <p:cNvPr id="17" name="TextBox 16"/>
          <p:cNvSpPr txBox="1"/>
          <p:nvPr/>
        </p:nvSpPr>
        <p:spPr>
          <a:xfrm>
            <a:off x="1501429" y="1562281"/>
            <a:ext cx="1626975" cy="923330"/>
          </a:xfrm>
          <a:prstGeom prst="rect">
            <a:avLst/>
          </a:prstGeom>
          <a:noFill/>
        </p:spPr>
        <p:txBody>
          <a:bodyPr wrap="square" rtlCol="0">
            <a:spAutoFit/>
          </a:bodyPr>
          <a:lstStyle/>
          <a:p>
            <a:pPr algn="ctr"/>
            <a:r>
              <a:rPr lang="en-US" dirty="0" smtClean="0">
                <a:solidFill>
                  <a:srgbClr val="6C6C6C"/>
                </a:solidFill>
                <a:latin typeface="Trebuchet MS" charset="0"/>
                <a:ea typeface="Trebuchet MS" charset="0"/>
                <a:cs typeface="Trebuchet MS" charset="0"/>
              </a:rPr>
              <a:t>We live and die at the cellular level</a:t>
            </a:r>
            <a:endParaRPr lang="en-US" dirty="0">
              <a:solidFill>
                <a:srgbClr val="6C6C6C"/>
              </a:solidFill>
              <a:latin typeface="Trebuchet MS" charset="0"/>
              <a:ea typeface="Trebuchet MS" charset="0"/>
              <a:cs typeface="Trebuchet MS" charset="0"/>
            </a:endParaRPr>
          </a:p>
        </p:txBody>
      </p:sp>
      <p:sp>
        <p:nvSpPr>
          <p:cNvPr id="18" name="TextBox 17"/>
          <p:cNvSpPr txBox="1"/>
          <p:nvPr/>
        </p:nvSpPr>
        <p:spPr>
          <a:xfrm>
            <a:off x="6015596" y="1562281"/>
            <a:ext cx="1701765" cy="923330"/>
          </a:xfrm>
          <a:prstGeom prst="rect">
            <a:avLst/>
          </a:prstGeom>
          <a:noFill/>
        </p:spPr>
        <p:txBody>
          <a:bodyPr wrap="square" rtlCol="0">
            <a:spAutoFit/>
          </a:bodyPr>
          <a:lstStyle/>
          <a:p>
            <a:pPr algn="ctr"/>
            <a:r>
              <a:rPr lang="en-US" dirty="0" smtClean="0">
                <a:solidFill>
                  <a:srgbClr val="6C6C6C"/>
                </a:solidFill>
                <a:latin typeface="Trebuchet MS" charset="0"/>
                <a:ea typeface="Trebuchet MS" charset="0"/>
                <a:cs typeface="Trebuchet MS" charset="0"/>
              </a:rPr>
              <a:t>When cells are healthy, we are healthy </a:t>
            </a:r>
            <a:endParaRPr lang="en-US" dirty="0">
              <a:solidFill>
                <a:srgbClr val="6C6C6C"/>
              </a:solidFill>
              <a:latin typeface="Trebuchet MS" charset="0"/>
              <a:ea typeface="Trebuchet MS" charset="0"/>
              <a:cs typeface="Trebuchet MS" charset="0"/>
            </a:endParaRPr>
          </a:p>
        </p:txBody>
      </p:sp>
    </p:spTree>
    <p:extLst>
      <p:ext uri="{BB962C8B-B14F-4D97-AF65-F5344CB8AC3E}">
        <p14:creationId xmlns:p14="http://schemas.microsoft.com/office/powerpoint/2010/main" val="38519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smtClean="0"/>
              <a:t>SCIENTIFIC</a:t>
            </a:r>
            <a:r>
              <a:rPr lang="en-US" spc="300" dirty="0" smtClean="0"/>
              <a:t> VALIDATION</a:t>
            </a:r>
            <a:endParaRPr lang="en-US" spc="300" dirty="0"/>
          </a:p>
        </p:txBody>
      </p:sp>
      <p:grpSp>
        <p:nvGrpSpPr>
          <p:cNvPr id="6" name="Group 5"/>
          <p:cNvGrpSpPr/>
          <p:nvPr/>
        </p:nvGrpSpPr>
        <p:grpSpPr>
          <a:xfrm>
            <a:off x="730193" y="1522913"/>
            <a:ext cx="3434837" cy="2815760"/>
            <a:chOff x="730193" y="1522913"/>
            <a:chExt cx="3434837" cy="281576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51" y="1522914"/>
              <a:ext cx="953330" cy="1428250"/>
            </a:xfrm>
            <a:prstGeom prst="rect">
              <a:avLst/>
            </a:prstGeom>
            <a:ln w="3175">
              <a:noFill/>
            </a:ln>
            <a:effectLst>
              <a:outerShdw blurRad="50800" dist="25400" dir="2700000" algn="tl" rotWithShape="0">
                <a:prstClr val="black">
                  <a:alpha val="25000"/>
                </a:prst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8883" y="1522913"/>
              <a:ext cx="912697" cy="1441979"/>
            </a:xfrm>
            <a:prstGeom prst="rect">
              <a:avLst/>
            </a:prstGeom>
            <a:ln w="3175">
              <a:noFill/>
            </a:ln>
            <a:effectLst>
              <a:outerShdw blurRad="50800" dist="25400" dir="2700000" algn="tl" rotWithShape="0">
                <a:prstClr val="black">
                  <a:alpha val="25000"/>
                </a:prst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0182" y="1522913"/>
              <a:ext cx="1158222" cy="1428251"/>
            </a:xfrm>
            <a:prstGeom prst="rect">
              <a:avLst/>
            </a:prstGeom>
            <a:ln w="3175">
              <a:noFill/>
            </a:ln>
            <a:effectLst>
              <a:outerShdw blurRad="50800" dist="25400" dir="2700000" algn="tl" rotWithShape="0">
                <a:prstClr val="black">
                  <a:alpha val="25000"/>
                </a:prstClr>
              </a:outerShdw>
            </a:effectLst>
          </p:spPr>
        </p:pic>
        <p:sp>
          <p:nvSpPr>
            <p:cNvPr id="8" name="Content Placeholder 3"/>
            <p:cNvSpPr txBox="1">
              <a:spLocks/>
            </p:cNvSpPr>
            <p:nvPr/>
          </p:nvSpPr>
          <p:spPr>
            <a:xfrm>
              <a:off x="730193" y="3261135"/>
              <a:ext cx="3434837" cy="1077538"/>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Trebuchet MS" charset="0"/>
                  <a:cs typeface="Trebuchet MS" charset="0"/>
                </a:rPr>
                <a:t>10,000+ peer reviewed articles published </a:t>
              </a:r>
              <a:r>
                <a:rPr lang="en-US" dirty="0" smtClean="0">
                  <a:latin typeface="Trebuchet MS" charset="0"/>
                  <a:cs typeface="Trebuchet MS" charset="0"/>
                </a:rPr>
                <a:t>on redox signaling.</a:t>
              </a:r>
              <a:endParaRPr lang="en-US" dirty="0">
                <a:latin typeface="Trebuchet MS" charset="0"/>
                <a:cs typeface="Trebuchet MS" charset="0"/>
              </a:endParaRPr>
            </a:p>
          </p:txBody>
        </p:sp>
      </p:grpSp>
      <p:grpSp>
        <p:nvGrpSpPr>
          <p:cNvPr id="13" name="Group 12"/>
          <p:cNvGrpSpPr/>
          <p:nvPr/>
        </p:nvGrpSpPr>
        <p:grpSpPr>
          <a:xfrm>
            <a:off x="4805093" y="1522913"/>
            <a:ext cx="3599074" cy="2815760"/>
            <a:chOff x="4805093" y="1522913"/>
            <a:chExt cx="3599074" cy="2815760"/>
          </a:xfrm>
        </p:grpSpPr>
        <p:sp>
          <p:nvSpPr>
            <p:cNvPr id="10" name="Content Placeholder 3"/>
            <p:cNvSpPr txBox="1">
              <a:spLocks/>
            </p:cNvSpPr>
            <p:nvPr/>
          </p:nvSpPr>
          <p:spPr>
            <a:xfrm>
              <a:off x="4805093" y="3261135"/>
              <a:ext cx="3599074" cy="1077538"/>
            </a:xfrm>
            <a:prstGeom prst="rect">
              <a:avLst/>
            </a:prstGeom>
          </p:spPr>
          <p:txBody>
            <a:bodyPr>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latin typeface="Trebuchet MS" charset="0"/>
                  <a:cs typeface="Trebuchet MS" charset="0"/>
                </a:rPr>
                <a:t>Nobel </a:t>
              </a:r>
              <a:r>
                <a:rPr lang="en-US" sz="1400" dirty="0" smtClean="0">
                  <a:latin typeface="Trebuchet MS" charset="0"/>
                  <a:cs typeface="Trebuchet MS" charset="0"/>
                </a:rPr>
                <a:t>Prize </a:t>
              </a:r>
              <a:r>
                <a:rPr lang="en-US" sz="1400" dirty="0">
                  <a:latin typeface="Trebuchet MS" charset="0"/>
                  <a:cs typeface="Trebuchet MS" charset="0"/>
                </a:rPr>
                <a:t>in Physiology and Medicine each year dating back to 2011 has been awarded on work discovered or performed at a cellular </a:t>
              </a:r>
              <a:r>
                <a:rPr lang="en-US" sz="1400" dirty="0" smtClean="0">
                  <a:latin typeface="Trebuchet MS" charset="0"/>
                  <a:cs typeface="Trebuchet MS" charset="0"/>
                </a:rPr>
                <a:t>level.</a:t>
              </a:r>
              <a:endParaRPr lang="en-US" sz="1400" dirty="0">
                <a:latin typeface="Trebuchet MS" charset="0"/>
                <a:cs typeface="Trebuchet MS"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8761" y="1522913"/>
              <a:ext cx="3220056" cy="1428251"/>
            </a:xfrm>
            <a:prstGeom prst="rect">
              <a:avLst/>
            </a:prstGeom>
          </p:spPr>
        </p:pic>
      </p:grpSp>
    </p:spTree>
    <p:extLst>
      <p:ext uri="{BB962C8B-B14F-4D97-AF65-F5344CB8AC3E}">
        <p14:creationId xmlns:p14="http://schemas.microsoft.com/office/powerpoint/2010/main" val="38066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4243"/>
            <a:ext cx="8229600" cy="1343851"/>
          </a:xfrm>
        </p:spPr>
        <p:txBody>
          <a:bodyPr>
            <a:normAutofit/>
          </a:bodyPr>
          <a:lstStyle/>
          <a:p>
            <a:r>
              <a:rPr lang="en-US" b="1" dirty="0" smtClean="0"/>
              <a:t>WHAT IS REDOX SIGNALING</a:t>
            </a:r>
            <a:r>
              <a:rPr lang="en-US" dirty="0" smtClean="0"/>
              <a:t/>
            </a:r>
            <a:br>
              <a:rPr lang="en-US" dirty="0" smtClean="0"/>
            </a:br>
            <a:r>
              <a:rPr lang="en-US" dirty="0" smtClean="0"/>
              <a:t>&amp; HOW DOES IT AFFECT ME?</a:t>
            </a:r>
            <a:endParaRPr lang="en-US" dirty="0"/>
          </a:p>
        </p:txBody>
      </p:sp>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299959" y="1502741"/>
            <a:ext cx="5015047" cy="2445341"/>
          </a:xfrm>
        </p:spPr>
      </p:pic>
      <p:sp>
        <p:nvSpPr>
          <p:cNvPr id="4" name="Content Placeholder 3"/>
          <p:cNvSpPr>
            <a:spLocks noGrp="1"/>
          </p:cNvSpPr>
          <p:nvPr>
            <p:ph sz="quarter" idx="11"/>
          </p:nvPr>
        </p:nvSpPr>
        <p:spPr>
          <a:xfrm>
            <a:off x="6010630" y="2094311"/>
            <a:ext cx="2787191" cy="1742044"/>
          </a:xfrm>
        </p:spPr>
        <p:txBody>
          <a:bodyPr>
            <a:normAutofit/>
          </a:bodyPr>
          <a:lstStyle/>
          <a:p>
            <a:pPr marL="0" indent="0">
              <a:spcBef>
                <a:spcPts val="800"/>
              </a:spcBef>
              <a:buNone/>
            </a:pPr>
            <a:r>
              <a:rPr lang="en-US" dirty="0" smtClean="0"/>
              <a:t>As we age, we produce fewer and fewer Redox Signaling </a:t>
            </a:r>
            <a:r>
              <a:rPr lang="en-US" smtClean="0"/>
              <a:t>Molecules.</a:t>
            </a:r>
            <a:endParaRPr lang="en-US" dirty="0"/>
          </a:p>
        </p:txBody>
      </p:sp>
      <p:sp>
        <p:nvSpPr>
          <p:cNvPr id="3" name="Right Arrow 2"/>
          <p:cNvSpPr/>
          <p:nvPr/>
        </p:nvSpPr>
        <p:spPr>
          <a:xfrm>
            <a:off x="-61992" y="4138048"/>
            <a:ext cx="5773118" cy="581693"/>
          </a:xfrm>
          <a:prstGeom prst="rightArrow">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6" name="Rectangle 5"/>
          <p:cNvSpPr/>
          <p:nvPr/>
        </p:nvSpPr>
        <p:spPr>
          <a:xfrm>
            <a:off x="540181" y="4290394"/>
            <a:ext cx="4572000" cy="276999"/>
          </a:xfrm>
          <a:prstGeom prst="rect">
            <a:avLst/>
          </a:prstGeom>
        </p:spPr>
        <p:txBody>
          <a:bodyPr>
            <a:spAutoFit/>
          </a:bodyPr>
          <a:lstStyle/>
          <a:p>
            <a:pPr algn="ctr">
              <a:defRPr/>
            </a:pPr>
            <a:r>
              <a:rPr lang="en-US" sz="1200" dirty="0" smtClean="0">
                <a:solidFill>
                  <a:srgbClr val="FFFFFF"/>
                </a:solidFill>
                <a:latin typeface="Trebuchet MS" charset="0"/>
                <a:ea typeface="Trebuchet MS" charset="0"/>
                <a:cs typeface="Trebuchet MS" charset="0"/>
              </a:rPr>
              <a:t>DEFICIENCIES AND IMBALANCES IN REDOX FUNCTION</a:t>
            </a:r>
            <a:endParaRPr lang="en-US" sz="1200" dirty="0">
              <a:solidFill>
                <a:srgbClr val="FFFFFF"/>
              </a:solidFill>
              <a:latin typeface="Trebuchet MS" charset="0"/>
              <a:ea typeface="Trebuchet MS" charset="0"/>
              <a:cs typeface="Trebuchet MS" charset="0"/>
            </a:endParaRPr>
          </a:p>
        </p:txBody>
      </p:sp>
      <p:sp>
        <p:nvSpPr>
          <p:cNvPr id="8" name="Content Placeholder 3"/>
          <p:cNvSpPr txBox="1">
            <a:spLocks/>
          </p:cNvSpPr>
          <p:nvPr/>
        </p:nvSpPr>
        <p:spPr>
          <a:xfrm>
            <a:off x="5996880" y="4138048"/>
            <a:ext cx="2787191" cy="78458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olidFill>
                  <a:srgbClr val="3DA547"/>
                </a:solidFill>
                <a:latin typeface="Trebuchet MS" charset="0"/>
                <a:cs typeface="Trebuchet MS" charset="0"/>
              </a:rPr>
              <a:t>YOU WILL BEGIN TO SEE AND FEEL THE EFFECTS OF AGING</a:t>
            </a:r>
          </a:p>
        </p:txBody>
      </p:sp>
    </p:spTree>
    <p:extLst>
      <p:ext uri="{BB962C8B-B14F-4D97-AF65-F5344CB8AC3E}">
        <p14:creationId xmlns:p14="http://schemas.microsoft.com/office/powerpoint/2010/main" val="31172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5" y="-843"/>
            <a:ext cx="3033659" cy="2568172"/>
          </a:xfrm>
          <a:prstGeom prst="rect">
            <a:avLst/>
          </a:prstGeom>
          <a:ln w="12700">
            <a:solidFill>
              <a:schemeClr val="tx1"/>
            </a:solidFill>
          </a:ln>
        </p:spPr>
      </p:pic>
      <p:pic>
        <p:nvPicPr>
          <p:cNvPr id="15"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2410" y="0"/>
            <a:ext cx="3035018" cy="2567732"/>
          </a:xfrm>
          <a:prstGeom prst="rect">
            <a:avLst/>
          </a:prstGeom>
          <a:ln w="12700">
            <a:solidFill>
              <a:schemeClr val="tx1"/>
            </a:solidFill>
          </a:ln>
        </p:spPr>
      </p:pic>
      <p:pic>
        <p:nvPicPr>
          <p:cNvPr id="16"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5431" y="-279"/>
            <a:ext cx="3034766" cy="2568011"/>
          </a:xfrm>
          <a:prstGeom prst="rect">
            <a:avLst/>
          </a:prstGeom>
          <a:ln w="12700">
            <a:solidFill>
              <a:schemeClr val="tx1"/>
            </a:solidFill>
          </a:ln>
        </p:spPr>
      </p:pic>
      <p:pic>
        <p:nvPicPr>
          <p:cNvPr id="17"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93" y="2576115"/>
            <a:ext cx="3031774" cy="2566194"/>
          </a:xfrm>
          <a:prstGeom prst="rect">
            <a:avLst/>
          </a:prstGeom>
          <a:ln w="12700">
            <a:solidFill>
              <a:schemeClr val="tx1"/>
            </a:solidFill>
          </a:ln>
        </p:spPr>
      </p:pic>
      <p:pic>
        <p:nvPicPr>
          <p:cNvPr id="18"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6" y="2574927"/>
            <a:ext cx="3035018" cy="2568575"/>
          </a:xfrm>
          <a:prstGeom prst="rect">
            <a:avLst/>
          </a:prstGeom>
          <a:ln w="12700">
            <a:solidFill>
              <a:schemeClr val="tx1"/>
            </a:solidFill>
          </a:ln>
        </p:spPr>
      </p:pic>
      <p:pic>
        <p:nvPicPr>
          <p:cNvPr id="19"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4409" y="2574196"/>
            <a:ext cx="3036809" cy="2570030"/>
          </a:xfrm>
          <a:prstGeom prst="rect">
            <a:avLst/>
          </a:prstGeom>
          <a:ln w="12700">
            <a:solidFill>
              <a:schemeClr val="tx1"/>
            </a:solidFill>
          </a:ln>
        </p:spPr>
      </p:pic>
      <p:sp>
        <p:nvSpPr>
          <p:cNvPr id="12"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DAILY </a:t>
            </a:r>
            <a:r>
              <a:rPr lang="en-US" dirty="0" smtClean="0">
                <a:solidFill>
                  <a:schemeClr val="bg1"/>
                </a:solidFill>
                <a:latin typeface="Trebuchet MS" charset="0"/>
                <a:ea typeface="Trebuchet MS" charset="0"/>
                <a:cs typeface="Trebuchet MS" charset="0"/>
              </a:rPr>
              <a:t>ROUTINE</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4523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lstStyle/>
          <a:p>
            <a:r>
              <a:rPr lang="en-US" b="1" spc="300" dirty="0" smtClean="0"/>
              <a:t>REDOX </a:t>
            </a:r>
            <a:r>
              <a:rPr lang="en-US" spc="300" dirty="0" smtClean="0"/>
              <a:t>BREAKTHROUGH</a:t>
            </a:r>
            <a:endParaRPr lang="en-US" spc="300" dirty="0"/>
          </a:p>
        </p:txBody>
      </p:sp>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1297346"/>
            <a:ext cx="4339245" cy="2892830"/>
          </a:xfrm>
          <a:prstGeom prst="rect">
            <a:avLst/>
          </a:prstGeom>
          <a:ln w="12700">
            <a:solidFill>
              <a:srgbClr val="6C6C6C"/>
            </a:solidFill>
          </a:ln>
        </p:spPr>
      </p:pic>
      <p:sp>
        <p:nvSpPr>
          <p:cNvPr id="5" name="Content Placeholder 3"/>
          <p:cNvSpPr txBox="1">
            <a:spLocks/>
          </p:cNvSpPr>
          <p:nvPr/>
        </p:nvSpPr>
        <p:spPr>
          <a:xfrm>
            <a:off x="5118217" y="1273638"/>
            <a:ext cx="3219453" cy="3048980"/>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None/>
            </a:pPr>
            <a:r>
              <a:rPr lang="en-US" dirty="0">
                <a:latin typeface="Trebuchet MS" charset="0"/>
                <a:cs typeface="Trebuchet MS" charset="0"/>
              </a:rPr>
              <a:t>After </a:t>
            </a:r>
            <a:r>
              <a:rPr lang="en-US" dirty="0" smtClean="0">
                <a:latin typeface="Trebuchet MS" charset="0"/>
                <a:cs typeface="Trebuchet MS" charset="0"/>
              </a:rPr>
              <a:t>two decades</a:t>
            </a:r>
            <a:r>
              <a:rPr lang="en-US" dirty="0">
                <a:latin typeface="Trebuchet MS" charset="0"/>
                <a:cs typeface="Trebuchet MS" charset="0"/>
              </a:rPr>
              <a:t>, </a:t>
            </a:r>
            <a:r>
              <a:rPr lang="en-US" dirty="0" smtClean="0">
                <a:latin typeface="Trebuchet MS" charset="0"/>
                <a:cs typeface="Trebuchet MS" charset="0"/>
              </a:rPr>
              <a:t>millions </a:t>
            </a:r>
            <a:r>
              <a:rPr lang="en-US" dirty="0">
                <a:latin typeface="Trebuchet MS" charset="0"/>
                <a:cs typeface="Trebuchet MS" charset="0"/>
              </a:rPr>
              <a:t>of </a:t>
            </a:r>
            <a:r>
              <a:rPr lang="en-US" dirty="0" smtClean="0">
                <a:latin typeface="Trebuchet MS" charset="0"/>
                <a:cs typeface="Trebuchet MS" charset="0"/>
              </a:rPr>
              <a:t>research dollars, a </a:t>
            </a:r>
            <a:r>
              <a:rPr lang="en-US" dirty="0">
                <a:latin typeface="Trebuchet MS" charset="0"/>
                <a:cs typeface="Trebuchet MS" charset="0"/>
              </a:rPr>
              <a:t>team of scientists achieved the “</a:t>
            </a:r>
            <a:r>
              <a:rPr lang="en-US" dirty="0" smtClean="0">
                <a:latin typeface="Trebuchet MS" charset="0"/>
                <a:cs typeface="Trebuchet MS" charset="0"/>
              </a:rPr>
              <a:t>impossible.”</a:t>
            </a:r>
          </a:p>
          <a:p>
            <a:pPr marL="0" indent="0">
              <a:spcBef>
                <a:spcPts val="500"/>
              </a:spcBef>
              <a:buNone/>
            </a:pPr>
            <a:r>
              <a:rPr lang="en-US" b="1" dirty="0" smtClean="0">
                <a:solidFill>
                  <a:srgbClr val="3DA547"/>
                </a:solidFill>
                <a:latin typeface="Trebuchet MS" charset="0"/>
                <a:cs typeface="Trebuchet MS" charset="0"/>
              </a:rPr>
              <a:t>They stabilized redox signaling molecules outside </a:t>
            </a:r>
            <a:r>
              <a:rPr lang="en-US" b="1" dirty="0">
                <a:solidFill>
                  <a:srgbClr val="3DA547"/>
                </a:solidFill>
                <a:latin typeface="Trebuchet MS" charset="0"/>
                <a:cs typeface="Trebuchet MS" charset="0"/>
              </a:rPr>
              <a:t>of the body in </a:t>
            </a:r>
            <a:r>
              <a:rPr lang="en-US" b="1" dirty="0" smtClean="0">
                <a:solidFill>
                  <a:srgbClr val="3DA547"/>
                </a:solidFill>
                <a:latin typeface="Trebuchet MS" charset="0"/>
                <a:cs typeface="Trebuchet MS" charset="0"/>
              </a:rPr>
              <a:t>perfect balance </a:t>
            </a:r>
            <a:r>
              <a:rPr lang="en-US" b="1" dirty="0">
                <a:solidFill>
                  <a:srgbClr val="3DA547"/>
                </a:solidFill>
                <a:latin typeface="Trebuchet MS" charset="0"/>
                <a:cs typeface="Trebuchet MS" charset="0"/>
              </a:rPr>
              <a:t>as they are found in </a:t>
            </a:r>
            <a:r>
              <a:rPr lang="en-US" b="1" dirty="0" smtClean="0">
                <a:solidFill>
                  <a:srgbClr val="3DA547"/>
                </a:solidFill>
                <a:latin typeface="Trebuchet MS" charset="0"/>
                <a:cs typeface="Trebuchet MS" charset="0"/>
              </a:rPr>
              <a:t>healthy cells.</a:t>
            </a:r>
            <a:endParaRPr lang="en-US" b="1" dirty="0">
              <a:solidFill>
                <a:srgbClr val="3DA547"/>
              </a:solidFill>
              <a:latin typeface="Trebuchet MS" charset="0"/>
              <a:cs typeface="Trebuchet MS" charset="0"/>
            </a:endParaRPr>
          </a:p>
        </p:txBody>
      </p:sp>
    </p:spTree>
    <p:extLst>
      <p:ext uri="{BB962C8B-B14F-4D97-AF65-F5344CB8AC3E}">
        <p14:creationId xmlns:p14="http://schemas.microsoft.com/office/powerpoint/2010/main" val="16023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290495" y="2714474"/>
            <a:ext cx="2790110" cy="1802524"/>
          </a:xfrm>
        </p:spPr>
        <p:txBody>
          <a:bodyPr>
            <a:normAutofit fontScale="92500" lnSpcReduction="20000"/>
          </a:bodyPr>
          <a:lstStyle/>
          <a:p>
            <a:pPr marL="0" indent="0">
              <a:spcBef>
                <a:spcPts val="1000"/>
              </a:spcBef>
              <a:buNone/>
            </a:pPr>
            <a:r>
              <a:rPr lang="en-US" b="1" dirty="0" smtClean="0">
                <a:solidFill>
                  <a:srgbClr val="3DA547"/>
                </a:solidFill>
              </a:rPr>
              <a:t>ASEA </a:t>
            </a:r>
            <a:r>
              <a:rPr lang="en-US" b="1" dirty="0">
                <a:solidFill>
                  <a:srgbClr val="3DA547"/>
                </a:solidFill>
              </a:rPr>
              <a:t>is the ONLY place </a:t>
            </a:r>
            <a:r>
              <a:rPr lang="en-US" dirty="0"/>
              <a:t/>
            </a:r>
            <a:br>
              <a:rPr lang="en-US" dirty="0"/>
            </a:br>
            <a:r>
              <a:rPr lang="en-US" dirty="0" smtClean="0"/>
              <a:t>in </a:t>
            </a:r>
            <a:r>
              <a:rPr lang="en-US" dirty="0"/>
              <a:t>the world where you can get </a:t>
            </a:r>
            <a:r>
              <a:rPr lang="en-US" dirty="0" smtClean="0"/>
              <a:t>these two exclusive, breakthrough products.</a:t>
            </a:r>
          </a:p>
          <a:p>
            <a:pPr>
              <a:spcBef>
                <a:spcPts val="1000"/>
              </a:spcBef>
              <a:buFont typeface="Arial" charset="0"/>
              <a:buChar char="•"/>
            </a:pPr>
            <a:r>
              <a:rPr lang="en-US" dirty="0" smtClean="0"/>
              <a:t>100% Safe</a:t>
            </a:r>
          </a:p>
          <a:p>
            <a:pPr>
              <a:spcBef>
                <a:spcPts val="0"/>
              </a:spcBef>
              <a:buFont typeface="Arial" charset="0"/>
              <a:buChar char="•"/>
            </a:pPr>
            <a:r>
              <a:rPr lang="en-US" dirty="0" smtClean="0"/>
              <a:t>Non-Toxic</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4482" y="1085167"/>
            <a:ext cx="2539260" cy="984265"/>
          </a:xfrm>
          <a:prstGeom prst="rect">
            <a:avLst/>
          </a:prstGeom>
        </p:spPr>
      </p:pic>
      <p:grpSp>
        <p:nvGrpSpPr>
          <p:cNvPr id="14" name="Group 13"/>
          <p:cNvGrpSpPr/>
          <p:nvPr/>
        </p:nvGrpSpPr>
        <p:grpSpPr>
          <a:xfrm>
            <a:off x="996897" y="329281"/>
            <a:ext cx="1565506" cy="4379457"/>
            <a:chOff x="996897" y="329281"/>
            <a:chExt cx="1565506" cy="4379457"/>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97" y="329281"/>
              <a:ext cx="1565506" cy="60406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897" y="3717251"/>
              <a:ext cx="1565506" cy="99148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8451" y="1100572"/>
              <a:ext cx="923051" cy="2878200"/>
            </a:xfrm>
            <a:prstGeom prst="rect">
              <a:avLst/>
            </a:prstGeom>
          </p:spPr>
        </p:pic>
      </p:grpSp>
      <p:grpSp>
        <p:nvGrpSpPr>
          <p:cNvPr id="15" name="Group 14"/>
          <p:cNvGrpSpPr/>
          <p:nvPr/>
        </p:nvGrpSpPr>
        <p:grpSpPr>
          <a:xfrm>
            <a:off x="6707510" y="362467"/>
            <a:ext cx="1626654" cy="4350684"/>
            <a:chOff x="6707510" y="362467"/>
            <a:chExt cx="1626654" cy="4350684"/>
          </a:xfrm>
        </p:grpSpPr>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7510" y="362467"/>
              <a:ext cx="1626654" cy="54248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7510" y="3758845"/>
              <a:ext cx="1565506" cy="954306"/>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60217" y="1380013"/>
              <a:ext cx="1060093" cy="2668922"/>
            </a:xfrm>
            <a:prstGeom prst="rect">
              <a:avLst/>
            </a:prstGeom>
          </p:spPr>
        </p:pic>
      </p:grpSp>
    </p:spTree>
    <p:extLst>
      <p:ext uri="{BB962C8B-B14F-4D97-AF65-F5344CB8AC3E}">
        <p14:creationId xmlns:p14="http://schemas.microsoft.com/office/powerpoint/2010/main" val="25908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39242" y="1749028"/>
            <a:ext cx="3994792" cy="3394472"/>
          </a:xfrm>
        </p:spPr>
        <p:txBody>
          <a:bodyPr/>
          <a:lstStyle/>
          <a:p>
            <a:pPr marL="0" indent="0">
              <a:buNone/>
            </a:pPr>
            <a:r>
              <a:rPr lang="en-US" b="1" dirty="0">
                <a:solidFill>
                  <a:srgbClr val="3DA547"/>
                </a:solidFill>
              </a:rPr>
              <a:t>The most advanced anti aging skin therapy ever brought to </a:t>
            </a:r>
            <a:r>
              <a:rPr lang="en-US" b="1" dirty="0" smtClean="0">
                <a:solidFill>
                  <a:srgbClr val="3DA547"/>
                </a:solidFill>
              </a:rPr>
              <a:t>market.</a:t>
            </a:r>
          </a:p>
          <a:p>
            <a:pPr marL="0" indent="0">
              <a:buNone/>
            </a:pPr>
            <a:endParaRPr lang="en-US" dirty="0" smtClean="0"/>
          </a:p>
          <a:p>
            <a:r>
              <a:rPr lang="en-US" dirty="0" smtClean="0"/>
              <a:t>Simple</a:t>
            </a:r>
          </a:p>
          <a:p>
            <a:r>
              <a:rPr lang="en-US" dirty="0" smtClean="0"/>
              <a:t>Safe</a:t>
            </a:r>
            <a:endParaRPr lang="en-US" dirty="0"/>
          </a:p>
          <a:p>
            <a:r>
              <a:rPr lang="en-US" dirty="0"/>
              <a:t>Proven</a:t>
            </a:r>
          </a:p>
          <a:p>
            <a:r>
              <a:rPr lang="en-US" dirty="0"/>
              <a:t>Affordable</a:t>
            </a:r>
          </a:p>
          <a:p>
            <a:r>
              <a:rPr lang="en-US" dirty="0"/>
              <a:t>Effective</a:t>
            </a:r>
          </a:p>
          <a:p>
            <a:endParaRPr lang="en-U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8731" y="3209099"/>
            <a:ext cx="1751308" cy="106756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585" y="800156"/>
            <a:ext cx="2298842" cy="766650"/>
          </a:xfrm>
          <a:prstGeom prst="rect">
            <a:avLst/>
          </a:prstGeom>
        </p:spPr>
      </p:pic>
    </p:spTree>
    <p:extLst>
      <p:ext uri="{BB962C8B-B14F-4D97-AF65-F5344CB8AC3E}">
        <p14:creationId xmlns:p14="http://schemas.microsoft.com/office/powerpoint/2010/main" val="24009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7160" y="0"/>
            <a:ext cx="2285209" cy="2568575"/>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6858" y="2576115"/>
            <a:ext cx="2283090" cy="2566194"/>
          </a:xfrm>
          <a:ln w="12700">
            <a:solidFill>
              <a:schemeClr val="tx1"/>
            </a:solidFill>
          </a:ln>
        </p:spPr>
      </p:pic>
      <p:pic>
        <p:nvPicPr>
          <p:cNvPr id="11" name="Content Placeholder 10"/>
          <p:cNvPicPr>
            <a:picLocks noGrp="1" noChangeAspect="1"/>
          </p:cNvPicPr>
          <p:nvPr>
            <p:ph sz="quarter" idx="19"/>
          </p:nvPr>
        </p:nvPicPr>
        <p:blipFill>
          <a:blip r:embed="rId5" cstate="print">
            <a:extLst>
              <a:ext uri="{28A0092B-C50C-407E-A947-70E740481C1C}">
                <a14:useLocalDpi xmlns:a14="http://schemas.microsoft.com/office/drawing/2010/main"/>
              </a:ext>
            </a:extLst>
          </a:blip>
          <a:stretch>
            <a:fillRect/>
          </a:stretch>
        </p:blipFill>
        <p:spPr>
          <a:xfrm>
            <a:off x="2284737" y="0"/>
            <a:ext cx="2285978" cy="2568574"/>
          </a:xfrm>
          <a:ln w="12700">
            <a:solidFill>
              <a:schemeClr val="tx1"/>
            </a:solidFill>
          </a:ln>
        </p:spPr>
      </p:pic>
      <p:pic>
        <p:nvPicPr>
          <p:cNvPr id="16" name="Content Placeholder 15"/>
          <p:cNvPicPr>
            <a:picLocks noGrp="1" noChangeAspect="1"/>
          </p:cNvPicPr>
          <p:nvPr>
            <p:ph sz="quarter" idx="20"/>
          </p:nvPr>
        </p:nvPicPr>
        <p:blipFill>
          <a:blip r:embed="rId6" cstate="print">
            <a:extLst>
              <a:ext uri="{28A0092B-C50C-407E-A947-70E740481C1C}">
                <a14:useLocalDpi xmlns:a14="http://schemas.microsoft.com/office/drawing/2010/main"/>
              </a:ext>
            </a:extLst>
          </a:blip>
          <a:stretch>
            <a:fillRect/>
          </a:stretch>
        </p:blipFill>
        <p:spPr>
          <a:xfrm>
            <a:off x="2282716" y="2575405"/>
            <a:ext cx="2283797" cy="2567614"/>
          </a:xfrm>
          <a:ln w="12700">
            <a:solidFill>
              <a:schemeClr val="tx1"/>
            </a:solidFill>
          </a:ln>
        </p:spPr>
      </p:pic>
      <p:pic>
        <p:nvPicPr>
          <p:cNvPr id="12" name="Content Placeholder 11"/>
          <p:cNvPicPr>
            <a:picLocks noGrp="1" noChangeAspect="1"/>
          </p:cNvPicPr>
          <p:nvPr>
            <p:ph sz="quarter" idx="21"/>
          </p:nvPr>
        </p:nvPicPr>
        <p:blipFill>
          <a:blip r:embed="rId7" cstate="screen">
            <a:extLst>
              <a:ext uri="{28A0092B-C50C-407E-A947-70E740481C1C}">
                <a14:useLocalDpi xmlns:a14="http://schemas.microsoft.com/office/drawing/2010/main"/>
              </a:ext>
            </a:extLst>
          </a:blip>
          <a:stretch>
            <a:fillRect/>
          </a:stretch>
        </p:blipFill>
        <p:spPr>
          <a:xfrm>
            <a:off x="6875860" y="-1306"/>
            <a:ext cx="2284842" cy="2569882"/>
          </a:xfrm>
          <a:ln w="12700">
            <a:solidFill>
              <a:schemeClr val="tx1"/>
            </a:solidFill>
          </a:ln>
        </p:spPr>
      </p:pic>
      <p:pic>
        <p:nvPicPr>
          <p:cNvPr id="20" name="Content Placeholder 19"/>
          <p:cNvPicPr>
            <a:picLocks noGrp="1" noChangeAspect="1"/>
          </p:cNvPicPr>
          <p:nvPr>
            <p:ph sz="quarter" idx="24"/>
          </p:nvPr>
        </p:nvPicPr>
        <p:blipFill>
          <a:blip r:embed="rId8">
            <a:extLst>
              <a:ext uri="{28A0092B-C50C-407E-A947-70E740481C1C}">
                <a14:useLocalDpi xmlns:a14="http://schemas.microsoft.com/office/drawing/2010/main"/>
              </a:ext>
            </a:extLst>
          </a:blip>
          <a:stretch>
            <a:fillRect/>
          </a:stretch>
        </p:blipFill>
        <p:spPr>
          <a:xfrm>
            <a:off x="4574563" y="2583893"/>
            <a:ext cx="2282535" cy="2570030"/>
          </a:xfrm>
          <a:ln w="12700">
            <a:solidFill>
              <a:schemeClr val="tx1"/>
            </a:solidFill>
          </a:ln>
        </p:spPr>
      </p:pic>
      <p:pic>
        <p:nvPicPr>
          <p:cNvPr id="19" name="Content Placeholder 18"/>
          <p:cNvPicPr>
            <a:picLocks noGrp="1" noChangeAspect="1"/>
          </p:cNvPicPr>
          <p:nvPr>
            <p:ph sz="quarter" idx="23"/>
          </p:nvPr>
        </p:nvPicPr>
        <p:blipFill>
          <a:blip r:embed="rId9">
            <a:extLst>
              <a:ext uri="{28A0092B-C50C-407E-A947-70E740481C1C}">
                <a14:useLocalDpi xmlns:a14="http://schemas.microsoft.com/office/drawing/2010/main"/>
              </a:ext>
            </a:extLst>
          </a:blip>
          <a:stretch>
            <a:fillRect/>
          </a:stretch>
        </p:blipFill>
        <p:spPr>
          <a:xfrm>
            <a:off x="4572796" y="64"/>
            <a:ext cx="2276537" cy="2559291"/>
          </a:xfrm>
          <a:ln w="12700">
            <a:solidFill>
              <a:schemeClr val="tx1"/>
            </a:solidFill>
          </a:ln>
        </p:spPr>
      </p:pic>
      <p:pic>
        <p:nvPicPr>
          <p:cNvPr id="15" name="Content Placeholder 14"/>
          <p:cNvPicPr>
            <a:picLocks noGrp="1" noChangeAspect="1"/>
          </p:cNvPicPr>
          <p:nvPr>
            <p:ph sz="quarter" idx="22"/>
          </p:nvPr>
        </p:nvPicPr>
        <p:blipFill>
          <a:blip r:embed="rId10" cstate="screen">
            <a:extLst>
              <a:ext uri="{28A0092B-C50C-407E-A947-70E740481C1C}">
                <a14:useLocalDpi xmlns:a14="http://schemas.microsoft.com/office/drawing/2010/main"/>
              </a:ext>
            </a:extLst>
          </a:blip>
          <a:stretch>
            <a:fillRect/>
          </a:stretch>
        </p:blipFill>
        <p:spPr>
          <a:xfrm>
            <a:off x="6874179" y="2574197"/>
            <a:ext cx="2286001" cy="2569303"/>
          </a:xfrm>
          <a:ln w="12700">
            <a:solidFill>
              <a:schemeClr val="tx1"/>
            </a:solidFill>
          </a:ln>
        </p:spPr>
      </p:pic>
    </p:spTree>
    <p:extLst>
      <p:ext uri="{BB962C8B-B14F-4D97-AF65-F5344CB8AC3E}">
        <p14:creationId xmlns:p14="http://schemas.microsoft.com/office/powerpoint/2010/main" val="10427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8313" y="0"/>
            <a:ext cx="2287515" cy="2568575"/>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7152" y="2576115"/>
            <a:ext cx="2283678" cy="2566194"/>
          </a:xfrm>
          <a:ln w="12700">
            <a:solidFill>
              <a:schemeClr val="tx1"/>
            </a:solidFill>
          </a:ln>
        </p:spPr>
      </p:pic>
      <p:pic>
        <p:nvPicPr>
          <p:cNvPr id="11" name="Content Placeholder 10"/>
          <p:cNvPicPr>
            <a:picLocks noGrp="1" noChangeAspect="1"/>
          </p:cNvPicPr>
          <p:nvPr>
            <p:ph sz="quarter" idx="19"/>
          </p:nvPr>
        </p:nvPicPr>
        <p:blipFill>
          <a:blip r:embed="rId5" cstate="print">
            <a:extLst>
              <a:ext uri="{28A0092B-C50C-407E-A947-70E740481C1C}">
                <a14:useLocalDpi xmlns:a14="http://schemas.microsoft.com/office/drawing/2010/main"/>
              </a:ext>
            </a:extLst>
          </a:blip>
          <a:stretch>
            <a:fillRect/>
          </a:stretch>
        </p:blipFill>
        <p:spPr>
          <a:xfrm>
            <a:off x="2284737" y="13"/>
            <a:ext cx="2285978" cy="2568550"/>
          </a:xfrm>
          <a:ln w="12700">
            <a:solidFill>
              <a:schemeClr val="tx1"/>
            </a:solidFill>
          </a:ln>
        </p:spPr>
      </p:pic>
      <p:pic>
        <p:nvPicPr>
          <p:cNvPr id="16" name="Content Placeholder 15"/>
          <p:cNvPicPr>
            <a:picLocks noGrp="1" noChangeAspect="1"/>
          </p:cNvPicPr>
          <p:nvPr>
            <p:ph sz="quarter" idx="20"/>
          </p:nvPr>
        </p:nvPicPr>
        <p:blipFill>
          <a:blip r:embed="rId6" cstate="print">
            <a:extLst>
              <a:ext uri="{28A0092B-C50C-407E-A947-70E740481C1C}">
                <a14:useLocalDpi xmlns:a14="http://schemas.microsoft.com/office/drawing/2010/main"/>
              </a:ext>
            </a:extLst>
          </a:blip>
          <a:stretch>
            <a:fillRect/>
          </a:stretch>
        </p:blipFill>
        <p:spPr>
          <a:xfrm>
            <a:off x="2282716" y="2575509"/>
            <a:ext cx="2283798" cy="2567406"/>
          </a:xfrm>
          <a:ln w="12700">
            <a:solidFill>
              <a:schemeClr val="tx1"/>
            </a:solidFill>
          </a:ln>
        </p:spPr>
      </p:pic>
      <p:pic>
        <p:nvPicPr>
          <p:cNvPr id="12" name="Content Placeholder 11"/>
          <p:cNvPicPr>
            <a:picLocks noGrp="1" noChangeAspect="1"/>
          </p:cNvPicPr>
          <p:nvPr>
            <p:ph sz="quarter" idx="21"/>
          </p:nvPr>
        </p:nvPicPr>
        <p:blipFill>
          <a:blip r:embed="rId7" cstate="print">
            <a:extLst>
              <a:ext uri="{28A0092B-C50C-407E-A947-70E740481C1C}">
                <a14:useLocalDpi xmlns:a14="http://schemas.microsoft.com/office/drawing/2010/main"/>
              </a:ext>
            </a:extLst>
          </a:blip>
          <a:stretch>
            <a:fillRect/>
          </a:stretch>
        </p:blipFill>
        <p:spPr>
          <a:xfrm>
            <a:off x="6876289" y="-73"/>
            <a:ext cx="2283983" cy="2567415"/>
          </a:xfrm>
          <a:ln w="12700">
            <a:solidFill>
              <a:schemeClr val="tx1"/>
            </a:solidFill>
          </a:ln>
        </p:spPr>
      </p:pic>
      <p:pic>
        <p:nvPicPr>
          <p:cNvPr id="20" name="Content Placeholder 19"/>
          <p:cNvPicPr>
            <a:picLocks noGrp="1" noChangeAspect="1"/>
          </p:cNvPicPr>
          <p:nvPr>
            <p:ph sz="quarter" idx="24"/>
          </p:nvPr>
        </p:nvPicPr>
        <p:blipFill>
          <a:blip r:embed="rId8" cstate="print">
            <a:extLst>
              <a:ext uri="{28A0092B-C50C-407E-A947-70E740481C1C}">
                <a14:useLocalDpi xmlns:a14="http://schemas.microsoft.com/office/drawing/2010/main"/>
              </a:ext>
            </a:extLst>
          </a:blip>
          <a:stretch>
            <a:fillRect/>
          </a:stretch>
        </p:blipFill>
        <p:spPr>
          <a:xfrm>
            <a:off x="4573849" y="2575151"/>
            <a:ext cx="2283964" cy="2568122"/>
          </a:xfrm>
          <a:ln w="12700">
            <a:solidFill>
              <a:schemeClr val="tx1"/>
            </a:solidFill>
          </a:ln>
        </p:spPr>
      </p:pic>
      <p:pic>
        <p:nvPicPr>
          <p:cNvPr id="19" name="Content Placeholder 18"/>
          <p:cNvPicPr>
            <a:picLocks noGrp="1" noChangeAspect="1"/>
          </p:cNvPicPr>
          <p:nvPr>
            <p:ph sz="quarter" idx="23"/>
          </p:nvPr>
        </p:nvPicPr>
        <p:blipFill>
          <a:blip r:embed="rId9" cstate="print">
            <a:extLst>
              <a:ext uri="{28A0092B-C50C-407E-A947-70E740481C1C}">
                <a14:useLocalDpi xmlns:a14="http://schemas.microsoft.com/office/drawing/2010/main"/>
              </a:ext>
            </a:extLst>
          </a:blip>
          <a:stretch>
            <a:fillRect/>
          </a:stretch>
        </p:blipFill>
        <p:spPr>
          <a:xfrm>
            <a:off x="4573291" y="714"/>
            <a:ext cx="2275546" cy="2557990"/>
          </a:xfrm>
          <a:ln w="12700">
            <a:solidFill>
              <a:schemeClr val="tx1"/>
            </a:solidFill>
          </a:ln>
        </p:spPr>
      </p:pic>
      <p:pic>
        <p:nvPicPr>
          <p:cNvPr id="15" name="Content Placeholder 14"/>
          <p:cNvPicPr>
            <a:picLocks noGrp="1" noChangeAspect="1"/>
          </p:cNvPicPr>
          <p:nvPr>
            <p:ph sz="quarter" idx="22"/>
          </p:nvPr>
        </p:nvPicPr>
        <p:blipFill>
          <a:blip r:embed="rId10" cstate="print">
            <a:extLst>
              <a:ext uri="{28A0092B-C50C-407E-A947-70E740481C1C}">
                <a14:useLocalDpi xmlns:a14="http://schemas.microsoft.com/office/drawing/2010/main"/>
              </a:ext>
            </a:extLst>
          </a:blip>
          <a:stretch>
            <a:fillRect/>
          </a:stretch>
        </p:blipFill>
        <p:spPr>
          <a:xfrm>
            <a:off x="6875067" y="2574519"/>
            <a:ext cx="2284224" cy="2568659"/>
          </a:xfrm>
          <a:ln w="12700">
            <a:solidFill>
              <a:schemeClr val="tx1"/>
            </a:solidFill>
          </a:ln>
        </p:spPr>
      </p:pic>
    </p:spTree>
    <p:extLst>
      <p:ext uri="{BB962C8B-B14F-4D97-AF65-F5344CB8AC3E}">
        <p14:creationId xmlns:p14="http://schemas.microsoft.com/office/powerpoint/2010/main" val="379136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b="1" spc="300" dirty="0" smtClean="0"/>
              <a:t>RENU 28 </a:t>
            </a:r>
            <a:r>
              <a:rPr lang="en-US" spc="300" dirty="0" smtClean="0"/>
              <a:t>RESULTS</a:t>
            </a:r>
            <a:endParaRPr lang="en-US" spc="3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0222" y="1135330"/>
            <a:ext cx="3523556" cy="3684674"/>
          </a:xfrm>
          <a:prstGeom prst="rect">
            <a:avLst/>
          </a:prstGeom>
        </p:spPr>
      </p:pic>
      <p:sp>
        <p:nvSpPr>
          <p:cNvPr id="4" name="TextBox 3"/>
          <p:cNvSpPr txBox="1"/>
          <p:nvPr/>
        </p:nvSpPr>
        <p:spPr>
          <a:xfrm>
            <a:off x="800100" y="2642081"/>
            <a:ext cx="1600200" cy="1015663"/>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28 Days applying RENU 28</a:t>
            </a:r>
          </a:p>
        </p:txBody>
      </p:sp>
      <p:sp>
        <p:nvSpPr>
          <p:cNvPr id="5" name="TextBox 4"/>
          <p:cNvSpPr txBox="1"/>
          <p:nvPr/>
        </p:nvSpPr>
        <p:spPr>
          <a:xfrm>
            <a:off x="6686550" y="2849830"/>
            <a:ext cx="1600200" cy="707886"/>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NO</a:t>
            </a:r>
          </a:p>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RENU 28</a:t>
            </a:r>
          </a:p>
        </p:txBody>
      </p:sp>
      <p:cxnSp>
        <p:nvCxnSpPr>
          <p:cNvPr id="6" name="Straight Connector 5"/>
          <p:cNvCxnSpPr/>
          <p:nvPr/>
        </p:nvCxnSpPr>
        <p:spPr>
          <a:xfrm>
            <a:off x="4680068" y="1085452"/>
            <a:ext cx="0" cy="375677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46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smtClean="0"/>
              <a:t>RENU 28 VALIDATED </a:t>
            </a:r>
            <a:r>
              <a:rPr lang="en-US" spc="300" dirty="0" smtClean="0"/>
              <a:t>BY SCIENCE</a:t>
            </a:r>
            <a:endParaRPr lang="en-US" spc="300" dirty="0"/>
          </a:p>
        </p:txBody>
      </p:sp>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776102" y="1214479"/>
            <a:ext cx="3362785" cy="2176381"/>
          </a:xfrm>
        </p:spPr>
      </p:pic>
      <p:sp>
        <p:nvSpPr>
          <p:cNvPr id="4" name="Content Placeholder 3"/>
          <p:cNvSpPr>
            <a:spLocks noGrp="1"/>
          </p:cNvSpPr>
          <p:nvPr>
            <p:ph sz="quarter" idx="11"/>
          </p:nvPr>
        </p:nvSpPr>
        <p:spPr>
          <a:xfrm>
            <a:off x="4361923" y="1166354"/>
            <a:ext cx="4355816" cy="3049307"/>
          </a:xfrm>
        </p:spPr>
        <p:txBody>
          <a:bodyPr>
            <a:noAutofit/>
          </a:bodyPr>
          <a:lstStyle/>
          <a:p>
            <a:pPr>
              <a:spcBef>
                <a:spcPts val="800"/>
              </a:spcBef>
            </a:pPr>
            <a:r>
              <a:rPr lang="en-US" dirty="0" smtClean="0"/>
              <a:t>Non-toxic; safe </a:t>
            </a:r>
            <a:r>
              <a:rPr lang="en-US" dirty="0"/>
              <a:t>f</a:t>
            </a:r>
            <a:r>
              <a:rPr lang="en-US" dirty="0" smtClean="0"/>
              <a:t>or </a:t>
            </a:r>
            <a:r>
              <a:rPr lang="en-US" dirty="0"/>
              <a:t>t</a:t>
            </a:r>
            <a:r>
              <a:rPr lang="en-US" dirty="0" smtClean="0"/>
              <a:t>he </a:t>
            </a:r>
            <a:r>
              <a:rPr lang="en-US" dirty="0"/>
              <a:t>w</a:t>
            </a:r>
            <a:r>
              <a:rPr lang="en-US" dirty="0" smtClean="0"/>
              <a:t>hole </a:t>
            </a:r>
            <a:r>
              <a:rPr lang="en-US" dirty="0"/>
              <a:t>f</a:t>
            </a:r>
            <a:r>
              <a:rPr lang="en-US" dirty="0" smtClean="0"/>
              <a:t>amily</a:t>
            </a:r>
          </a:p>
          <a:p>
            <a:pPr>
              <a:spcBef>
                <a:spcPts val="800"/>
              </a:spcBef>
            </a:pPr>
            <a:r>
              <a:rPr lang="en-US" dirty="0" smtClean="0"/>
              <a:t>20% improvement in appearance of wrinkles and elasticity</a:t>
            </a:r>
          </a:p>
          <a:p>
            <a:pPr>
              <a:spcBef>
                <a:spcPts val="800"/>
              </a:spcBef>
            </a:pPr>
            <a:r>
              <a:rPr lang="en-US" dirty="0"/>
              <a:t>Visible reduction in redness </a:t>
            </a:r>
            <a:br>
              <a:rPr lang="en-US" dirty="0"/>
            </a:br>
            <a:r>
              <a:rPr lang="en-US" dirty="0"/>
              <a:t>and irritation</a:t>
            </a:r>
          </a:p>
          <a:p>
            <a:pPr>
              <a:spcBef>
                <a:spcPts val="800"/>
              </a:spcBef>
            </a:pPr>
            <a:r>
              <a:rPr lang="en-US" dirty="0" smtClean="0"/>
              <a:t>16% faster skin cell renewal</a:t>
            </a:r>
          </a:p>
          <a:p>
            <a:pPr>
              <a:spcBef>
                <a:spcPts val="800"/>
              </a:spcBef>
            </a:pPr>
            <a:r>
              <a:rPr lang="en-US" dirty="0" smtClean="0"/>
              <a:t>50% increase in skin blood flow</a:t>
            </a:r>
          </a:p>
          <a:p>
            <a:pPr>
              <a:spcBef>
                <a:spcPts val="800"/>
              </a:spcBef>
            </a:pPr>
            <a:r>
              <a:rPr lang="en-US" dirty="0"/>
              <a:t>15% reduction in the </a:t>
            </a:r>
            <a:r>
              <a:rPr lang="en-US" dirty="0" smtClean="0"/>
              <a:t>appearance</a:t>
            </a:r>
            <a:br>
              <a:rPr lang="en-US" dirty="0" smtClean="0"/>
            </a:br>
            <a:r>
              <a:rPr lang="en-US" dirty="0" smtClean="0"/>
              <a:t>of </a:t>
            </a:r>
            <a:r>
              <a:rPr lang="en-US" dirty="0"/>
              <a:t>cellulite</a:t>
            </a:r>
          </a:p>
          <a:p>
            <a:pPr>
              <a:spcBef>
                <a:spcPts val="800"/>
              </a:spcBef>
            </a:pPr>
            <a:endParaRPr lang="en-US" dirty="0"/>
          </a:p>
          <a:p>
            <a:pPr>
              <a:spcBef>
                <a:spcPts val="800"/>
              </a:spcBef>
            </a:pP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849" y="3587269"/>
            <a:ext cx="1404825" cy="560611"/>
          </a:xfrm>
          <a:prstGeom prst="rect">
            <a:avLst/>
          </a:prstGeom>
        </p:spPr>
      </p:pic>
      <p:grpSp>
        <p:nvGrpSpPr>
          <p:cNvPr id="7" name="Group 6"/>
          <p:cNvGrpSpPr/>
          <p:nvPr/>
        </p:nvGrpSpPr>
        <p:grpSpPr>
          <a:xfrm>
            <a:off x="2526338" y="3589035"/>
            <a:ext cx="1702447" cy="626626"/>
            <a:chOff x="6876287" y="586223"/>
            <a:chExt cx="1702447" cy="626626"/>
          </a:xfrm>
        </p:grpSpPr>
        <p:sp>
          <p:nvSpPr>
            <p:cNvPr id="9" name="TextBox 8"/>
            <p:cNvSpPr txBox="1"/>
            <p:nvPr/>
          </p:nvSpPr>
          <p:spPr>
            <a:xfrm>
              <a:off x="7456517" y="624451"/>
              <a:ext cx="1122217" cy="461665"/>
            </a:xfrm>
            <a:prstGeom prst="rect">
              <a:avLst/>
            </a:prstGeom>
            <a:noFill/>
          </p:spPr>
          <p:txBody>
            <a:bodyPr wrap="square" rtlCol="0">
              <a:spAutoFit/>
            </a:bodyPr>
            <a:lstStyle/>
            <a:p>
              <a:pPr algn="ctr"/>
              <a:r>
                <a:rPr lang="en-US" sz="1700" dirty="0" smtClean="0">
                  <a:latin typeface="Trebuchet MS" charset="0"/>
                  <a:ea typeface="Trebuchet MS" charset="0"/>
                  <a:cs typeface="Trebuchet MS" charset="0"/>
                </a:rPr>
                <a:t>Stephens</a:t>
              </a:r>
            </a:p>
            <a:p>
              <a:pPr algn="ctr"/>
              <a:r>
                <a:rPr lang="en-US" sz="675" dirty="0" smtClean="0">
                  <a:latin typeface="Trebuchet MS" charset="0"/>
                  <a:ea typeface="Trebuchet MS" charset="0"/>
                  <a:cs typeface="Trebuchet MS" charset="0"/>
                </a:rPr>
                <a:t>Excellence in Research</a:t>
              </a:r>
              <a:endParaRPr lang="en-US" sz="675" dirty="0">
                <a:latin typeface="Trebuchet MS" charset="0"/>
                <a:ea typeface="Trebuchet MS" charset="0"/>
                <a:cs typeface="Trebuchet MS" charset="0"/>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6287" y="586223"/>
              <a:ext cx="625767" cy="626626"/>
            </a:xfrm>
            <a:prstGeom prst="rect">
              <a:avLst/>
            </a:prstGeom>
          </p:spPr>
        </p:pic>
      </p:grpSp>
    </p:spTree>
    <p:extLst>
      <p:ext uri="{BB962C8B-B14F-4D97-AF65-F5344CB8AC3E}">
        <p14:creationId xmlns:p14="http://schemas.microsoft.com/office/powerpoint/2010/main" val="23790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12922"/>
            <a:ext cx="8229600" cy="857250"/>
          </a:xfrm>
        </p:spPr>
        <p:txBody>
          <a:bodyPr/>
          <a:lstStyle/>
          <a:p>
            <a:r>
              <a:rPr lang="en-US" sz="2800" b="1" dirty="0"/>
              <a:t>DERMATEST 12 WEEK </a:t>
            </a:r>
            <a:r>
              <a:rPr lang="en-US" sz="2800" dirty="0"/>
              <a:t>CLINICAL STUDY</a:t>
            </a:r>
          </a:p>
        </p:txBody>
      </p:sp>
      <p:sp>
        <p:nvSpPr>
          <p:cNvPr id="11" name="TextBox 10"/>
          <p:cNvSpPr txBox="1"/>
          <p:nvPr/>
        </p:nvSpPr>
        <p:spPr>
          <a:xfrm>
            <a:off x="688958" y="3588770"/>
            <a:ext cx="4543650" cy="1231106"/>
          </a:xfrm>
          <a:prstGeom prst="rect">
            <a:avLst/>
          </a:prstGeom>
          <a:noFill/>
        </p:spPr>
        <p:txBody>
          <a:bodyPr wrap="square" rtlCol="0">
            <a:spAutoFit/>
          </a:bodyPr>
          <a:lstStyle/>
          <a:p>
            <a:r>
              <a:rPr lang="en-US" sz="2000" b="1" dirty="0" smtClean="0">
                <a:solidFill>
                  <a:srgbClr val="3DA547"/>
                </a:solidFill>
                <a:latin typeface="Trebuchet MS" charset="0"/>
                <a:ea typeface="Trebuchet MS" charset="0"/>
                <a:cs typeface="Trebuchet MS" charset="0"/>
              </a:rPr>
              <a:t>Results reveal:</a:t>
            </a:r>
          </a:p>
          <a:p>
            <a:pPr marL="285750" indent="-285750">
              <a:buFont typeface="Arial"/>
              <a:buChar char="•"/>
            </a:pPr>
            <a:r>
              <a:rPr lang="en-US" dirty="0">
                <a:solidFill>
                  <a:srgbClr val="6C6C6C"/>
                </a:solidFill>
                <a:latin typeface="Trebuchet MS" charset="0"/>
                <a:ea typeface="Trebuchet MS" charset="0"/>
                <a:cs typeface="Trebuchet MS" charset="0"/>
              </a:rPr>
              <a:t>20.91% increase in skin </a:t>
            </a:r>
            <a:r>
              <a:rPr lang="en-US" dirty="0" smtClean="0">
                <a:solidFill>
                  <a:srgbClr val="6C6C6C"/>
                </a:solidFill>
                <a:latin typeface="Trebuchet MS" charset="0"/>
                <a:ea typeface="Trebuchet MS" charset="0"/>
                <a:cs typeface="Trebuchet MS" charset="0"/>
              </a:rPr>
              <a:t>elasticity</a:t>
            </a:r>
          </a:p>
          <a:p>
            <a:pPr marL="285750" indent="-285750">
              <a:buFont typeface="Arial"/>
              <a:buChar char="•"/>
            </a:pPr>
            <a:r>
              <a:rPr lang="en-US" dirty="0" smtClean="0">
                <a:solidFill>
                  <a:srgbClr val="6C6C6C"/>
                </a:solidFill>
                <a:latin typeface="Trebuchet MS" charset="0"/>
                <a:ea typeface="Trebuchet MS" charset="0"/>
                <a:cs typeface="Trebuchet MS" charset="0"/>
              </a:rPr>
              <a:t>15.81% improvement in the</a:t>
            </a:r>
            <a:br>
              <a:rPr lang="en-US" dirty="0" smtClean="0">
                <a:solidFill>
                  <a:srgbClr val="6C6C6C"/>
                </a:solidFill>
                <a:latin typeface="Trebuchet MS" charset="0"/>
                <a:ea typeface="Trebuchet MS" charset="0"/>
                <a:cs typeface="Trebuchet MS" charset="0"/>
              </a:rPr>
            </a:br>
            <a:r>
              <a:rPr lang="en-US" dirty="0" smtClean="0">
                <a:solidFill>
                  <a:srgbClr val="6C6C6C"/>
                </a:solidFill>
                <a:latin typeface="Trebuchet MS" charset="0"/>
                <a:ea typeface="Trebuchet MS" charset="0"/>
                <a:cs typeface="Trebuchet MS" charset="0"/>
              </a:rPr>
              <a:t>appearance of cellulite</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816" y="3746538"/>
            <a:ext cx="2680770" cy="1069791"/>
          </a:xfrm>
          <a:prstGeom prst="rect">
            <a:avLst/>
          </a:prstGeom>
        </p:spPr>
      </p:pic>
      <p:pic>
        <p:nvPicPr>
          <p:cNvPr id="13" name="Content Placeholder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88958" y="1399687"/>
            <a:ext cx="1692734" cy="1897890"/>
          </a:xfrm>
          <a:prstGeom prst="rect">
            <a:avLst/>
          </a:prstGeom>
          <a:ln w="12700">
            <a:solidFill>
              <a:srgbClr val="6C6C6C"/>
            </a:solidFill>
          </a:ln>
        </p:spPr>
      </p:pic>
      <p:pic>
        <p:nvPicPr>
          <p:cNvPr id="14" name="Content Placeholder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504901" y="1399687"/>
            <a:ext cx="1692345" cy="1895276"/>
          </a:xfrm>
          <a:prstGeom prst="rect">
            <a:avLst/>
          </a:prstGeom>
          <a:ln w="12700">
            <a:solidFill>
              <a:srgbClr val="6C6C6C"/>
            </a:solidFill>
          </a:ln>
        </p:spPr>
      </p:pic>
      <p:pic>
        <p:nvPicPr>
          <p:cNvPr id="15" name="Content Placeholder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29575" y="1399687"/>
            <a:ext cx="1691413" cy="1894168"/>
          </a:xfrm>
          <a:prstGeom prst="rect">
            <a:avLst/>
          </a:prstGeom>
          <a:ln w="12700">
            <a:solidFill>
              <a:srgbClr val="6C6C6C"/>
            </a:solidFill>
          </a:ln>
        </p:spPr>
      </p:pic>
      <p:pic>
        <p:nvPicPr>
          <p:cNvPr id="16" name="Content Placeholder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2816" y="1399687"/>
            <a:ext cx="1693549" cy="1896696"/>
          </a:xfrm>
          <a:prstGeom prst="rect">
            <a:avLst/>
          </a:prstGeom>
          <a:ln w="12700">
            <a:solidFill>
              <a:srgbClr val="6C6C6C"/>
            </a:solidFill>
          </a:ln>
        </p:spPr>
      </p:pic>
    </p:spTree>
    <p:extLst>
      <p:ext uri="{BB962C8B-B14F-4D97-AF65-F5344CB8AC3E}">
        <p14:creationId xmlns:p14="http://schemas.microsoft.com/office/powerpoint/2010/main" val="212824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9965" y="3517149"/>
            <a:ext cx="1920975" cy="1216618"/>
          </a:xfrm>
          <a:prstGeom prst="rect">
            <a:avLst/>
          </a:prstGeom>
        </p:spPr>
      </p:pic>
    </p:spTree>
    <p:extLst>
      <p:ext uri="{BB962C8B-B14F-4D97-AF65-F5344CB8AC3E}">
        <p14:creationId xmlns:p14="http://schemas.microsoft.com/office/powerpoint/2010/main" val="3550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457200" y="1607840"/>
            <a:ext cx="4025900" cy="3018979"/>
          </a:xfrm>
        </p:spPr>
      </p:pic>
      <p:sp>
        <p:nvSpPr>
          <p:cNvPr id="4" name="Content Placeholder 3"/>
          <p:cNvSpPr>
            <a:spLocks noGrp="1"/>
          </p:cNvSpPr>
          <p:nvPr>
            <p:ph sz="quarter" idx="11"/>
          </p:nvPr>
        </p:nvSpPr>
        <p:spPr>
          <a:xfrm>
            <a:off x="4661012" y="1607840"/>
            <a:ext cx="3863056" cy="3394472"/>
          </a:xfrm>
        </p:spPr>
        <p:txBody>
          <a:bodyPr>
            <a:normAutofit/>
          </a:bodyPr>
          <a:lstStyle/>
          <a:p>
            <a:pPr marL="0" indent="0">
              <a:buNone/>
            </a:pPr>
            <a:r>
              <a:rPr lang="en-US" b="1" dirty="0" smtClean="0">
                <a:solidFill>
                  <a:srgbClr val="3DA547"/>
                </a:solidFill>
              </a:rPr>
              <a:t>ASEA Redox Supplement benefits every system of the body. Redox signaling molecules:</a:t>
            </a:r>
          </a:p>
          <a:p>
            <a:pPr marL="0" indent="0">
              <a:buNone/>
            </a:pPr>
            <a:endParaRPr lang="en-US" b="1" dirty="0" smtClean="0">
              <a:solidFill>
                <a:srgbClr val="3DA547"/>
              </a:solidFill>
            </a:endParaRPr>
          </a:p>
          <a:p>
            <a:r>
              <a:rPr lang="en-US" dirty="0" smtClean="0"/>
              <a:t>Anti-aging benefits</a:t>
            </a:r>
            <a:endParaRPr lang="en-US" dirty="0"/>
          </a:p>
          <a:p>
            <a:r>
              <a:rPr lang="en-US" dirty="0" smtClean="0"/>
              <a:t>Empowers your body’s natural processes to function optimally</a:t>
            </a:r>
          </a:p>
          <a:p>
            <a:r>
              <a:rPr lang="en-US" dirty="0" smtClean="0"/>
              <a:t>Improve </a:t>
            </a:r>
            <a:r>
              <a:rPr lang="en-US" dirty="0"/>
              <a:t>athletic performance and </a:t>
            </a:r>
            <a:r>
              <a:rPr lang="en-US" dirty="0" smtClean="0"/>
              <a:t>recovery</a:t>
            </a:r>
            <a:endParaRPr lang="en-US" dirty="0"/>
          </a:p>
        </p:txBody>
      </p:sp>
      <p:sp>
        <p:nvSpPr>
          <p:cNvPr id="7" name="Title 1"/>
          <p:cNvSpPr>
            <a:spLocks noGrp="1"/>
          </p:cNvSpPr>
          <p:nvPr>
            <p:ph type="title"/>
          </p:nvPr>
        </p:nvSpPr>
        <p:spPr>
          <a:xfrm>
            <a:off x="457200" y="343139"/>
            <a:ext cx="8229600" cy="857250"/>
          </a:xfrm>
        </p:spPr>
        <p:txBody>
          <a:bodyPr/>
          <a:lstStyle/>
          <a:p>
            <a:r>
              <a:rPr lang="en-US" spc="300" dirty="0" smtClean="0"/>
              <a:t>WHY YOU NEED </a:t>
            </a:r>
            <a:br>
              <a:rPr lang="en-US" spc="300" dirty="0" smtClean="0"/>
            </a:br>
            <a:r>
              <a:rPr lang="en-US" b="1" spc="300" dirty="0" smtClean="0"/>
              <a:t>ASEA REDOX</a:t>
            </a:r>
            <a:r>
              <a:rPr lang="en-US" spc="300" dirty="0" smtClean="0"/>
              <a:t> </a:t>
            </a:r>
            <a:r>
              <a:rPr lang="en-US" b="1" spc="300" dirty="0" smtClean="0"/>
              <a:t>SUPPLEMENT</a:t>
            </a:r>
            <a:endParaRPr lang="en-US" b="1" spc="300" dirty="0"/>
          </a:p>
        </p:txBody>
      </p:sp>
    </p:spTree>
    <p:extLst>
      <p:ext uri="{BB962C8B-B14F-4D97-AF65-F5344CB8AC3E}">
        <p14:creationId xmlns:p14="http://schemas.microsoft.com/office/powerpoint/2010/main" val="3272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85754" y="3304795"/>
            <a:ext cx="2285565" cy="914400"/>
          </a:xfrm>
        </p:spPr>
        <p:txBody>
          <a:bodyPr/>
          <a:lstStyle/>
          <a:p>
            <a:r>
              <a:rPr lang="en-US" dirty="0"/>
              <a:t>Earning </a:t>
            </a:r>
            <a:r>
              <a:rPr lang="en-US" b="1" dirty="0"/>
              <a:t>15% less </a:t>
            </a:r>
            <a:r>
              <a:rPr lang="en-US" dirty="0"/>
              <a:t>than in 2000</a:t>
            </a:r>
            <a:r>
              <a:rPr lang="en-US" dirty="0" smtClean="0"/>
              <a:t>.</a:t>
            </a:r>
            <a:endParaRPr lang="en-US" dirty="0"/>
          </a:p>
        </p:txBody>
      </p:sp>
      <p:pic>
        <p:nvPicPr>
          <p:cNvPr id="15" name="Content Placeholder 14"/>
          <p:cNvPicPr>
            <a:picLocks noGrp="1" noChangeAspect="1"/>
          </p:cNvPicPr>
          <p:nvPr>
            <p:ph sz="quarter" idx="18"/>
          </p:nvPr>
        </p:nvPicPr>
        <p:blipFill>
          <a:blip r:embed="rId3" cstate="screen">
            <a:extLst>
              <a:ext uri="{28A0092B-C50C-407E-A947-70E740481C1C}">
                <a14:useLocalDpi xmlns:a14="http://schemas.microsoft.com/office/drawing/2010/main"/>
              </a:ext>
            </a:extLst>
          </a:blip>
          <a:stretch>
            <a:fillRect/>
          </a:stretch>
        </p:blipFill>
        <p:spPr>
          <a:xfrm>
            <a:off x="787300" y="1200096"/>
            <a:ext cx="2057508" cy="2057508"/>
          </a:xfrm>
        </p:spPr>
      </p:pic>
      <p:sp>
        <p:nvSpPr>
          <p:cNvPr id="2" name="Title 1"/>
          <p:cNvSpPr>
            <a:spLocks noGrp="1"/>
          </p:cNvSpPr>
          <p:nvPr>
            <p:ph type="title"/>
          </p:nvPr>
        </p:nvSpPr>
        <p:spPr/>
        <p:txBody>
          <a:bodyPr>
            <a:normAutofit/>
          </a:bodyPr>
          <a:lstStyle/>
          <a:p>
            <a:r>
              <a:rPr lang="en-US" b="1" spc="300" dirty="0" smtClean="0"/>
              <a:t>YOU’RE NOT THE</a:t>
            </a:r>
            <a:r>
              <a:rPr lang="en-US" spc="300" dirty="0" smtClean="0"/>
              <a:t> ONLY ONE</a:t>
            </a:r>
            <a:endParaRPr lang="en-US" spc="300" dirty="0"/>
          </a:p>
        </p:txBody>
      </p:sp>
      <p:sp>
        <p:nvSpPr>
          <p:cNvPr id="3" name="Text Placeholder 2"/>
          <p:cNvSpPr>
            <a:spLocks noGrp="1"/>
          </p:cNvSpPr>
          <p:nvPr>
            <p:ph type="body" sz="quarter" idx="14"/>
          </p:nvPr>
        </p:nvSpPr>
        <p:spPr>
          <a:xfrm>
            <a:off x="6189665" y="3304795"/>
            <a:ext cx="2280431" cy="1064904"/>
          </a:xfrm>
        </p:spPr>
        <p:txBody>
          <a:bodyPr/>
          <a:lstStyle/>
          <a:p>
            <a:r>
              <a:rPr lang="en-US" b="1" dirty="0"/>
              <a:t>$12,000 in average </a:t>
            </a:r>
            <a:r>
              <a:rPr lang="en-US" dirty="0"/>
              <a:t>retirement savings.</a:t>
            </a:r>
          </a:p>
          <a:p>
            <a:pPr>
              <a:spcBef>
                <a:spcPts val="600"/>
              </a:spcBef>
            </a:pPr>
            <a:r>
              <a:rPr lang="en-US" sz="900" dirty="0"/>
              <a:t>*National Institute on Retirement </a:t>
            </a:r>
            <a:r>
              <a:rPr lang="en-US" sz="900" dirty="0" smtClean="0"/>
              <a:t>Security</a:t>
            </a:r>
            <a:endParaRPr lang="en-US" sz="900" dirty="0"/>
          </a:p>
        </p:txBody>
      </p:sp>
      <p:sp>
        <p:nvSpPr>
          <p:cNvPr id="5" name="Text Placeholder 4"/>
          <p:cNvSpPr>
            <a:spLocks noGrp="1"/>
          </p:cNvSpPr>
          <p:nvPr>
            <p:ph type="body" sz="quarter" idx="16"/>
          </p:nvPr>
        </p:nvSpPr>
        <p:spPr>
          <a:xfrm>
            <a:off x="3432230" y="3304795"/>
            <a:ext cx="2290066" cy="914400"/>
          </a:xfrm>
        </p:spPr>
        <p:txBody>
          <a:bodyPr/>
          <a:lstStyle/>
          <a:p>
            <a:r>
              <a:rPr lang="en-US" b="1" dirty="0"/>
              <a:t>70% of Americans </a:t>
            </a:r>
            <a:r>
              <a:rPr lang="en-US" dirty="0"/>
              <a:t>reported wanting to be their own boss</a:t>
            </a:r>
            <a:r>
              <a:rPr lang="en-US" dirty="0" smtClean="0"/>
              <a:t>.</a:t>
            </a:r>
            <a:endParaRPr lang="en-US" dirty="0"/>
          </a:p>
        </p:txBody>
      </p:sp>
      <p:pic>
        <p:nvPicPr>
          <p:cNvPr id="14" name="Content Placeholder 13"/>
          <p:cNvPicPr>
            <a:picLocks noGrp="1" noChangeAspect="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6290692" y="1201119"/>
            <a:ext cx="2055462" cy="2055462"/>
          </a:xfrm>
        </p:spPr>
      </p:pic>
      <p:pic>
        <p:nvPicPr>
          <p:cNvPr id="16" name="Content Placeholder 15"/>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3531827" y="1204913"/>
            <a:ext cx="2047875" cy="2047875"/>
          </a:xfrm>
        </p:spPr>
      </p:pic>
      <p:cxnSp>
        <p:nvCxnSpPr>
          <p:cNvPr id="9" name="Straight Connector 8"/>
          <p:cNvCxnSpPr/>
          <p:nvPr/>
        </p:nvCxnSpPr>
        <p:spPr>
          <a:xfrm>
            <a:off x="3188317" y="1184935"/>
            <a:ext cx="0" cy="292986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932541" y="1184935"/>
            <a:ext cx="0" cy="292986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8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500"/>
                                        <p:tgtEl>
                                          <p:spTgt spid="4">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500"/>
                                        <p:tgtEl>
                                          <p:spTgt spid="5">
                                            <p:txEl>
                                              <p:pRg st="0" end="0"/>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up)">
                                      <p:cBhvr>
                                        <p:cTn id="37" dur="500"/>
                                        <p:tgtEl>
                                          <p:spTgt spid="3">
                                            <p:txEl>
                                              <p:pRg st="0" end="0"/>
                                            </p:txEl>
                                          </p:spTgt>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up)">
                                      <p:cBhvr>
                                        <p:cTn id="4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649268" y="3199051"/>
            <a:ext cx="1097280" cy="1371454"/>
          </a:xfrm>
          <a:prstGeom prst="rect">
            <a:avLst/>
          </a:prstGeom>
          <a:ln w="12700">
            <a:solidFill>
              <a:srgbClr val="6C6C6C"/>
            </a:solidFill>
          </a:ln>
          <a:effectLst/>
        </p:spPr>
      </p:pic>
      <p:sp>
        <p:nvSpPr>
          <p:cNvPr id="16" name="TextBox 15"/>
          <p:cNvSpPr txBox="1"/>
          <p:nvPr/>
        </p:nvSpPr>
        <p:spPr>
          <a:xfrm>
            <a:off x="544508" y="4578990"/>
            <a:ext cx="1318670" cy="33855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Dr. David Silverman </a:t>
            </a:r>
            <a:r>
              <a:rPr lang="en-US" sz="800" dirty="0" smtClean="0">
                <a:solidFill>
                  <a:srgbClr val="6C6C6C"/>
                </a:solidFill>
                <a:latin typeface="Trebuchet MS" charset="0"/>
                <a:ea typeface="Trebuchet MS" charset="0"/>
                <a:cs typeface="Trebuchet MS" charset="0"/>
              </a:rPr>
              <a:t>DPM</a:t>
            </a:r>
            <a:endParaRPr lang="en-US" sz="800" dirty="0">
              <a:solidFill>
                <a:srgbClr val="6C6C6C"/>
              </a:solidFill>
              <a:latin typeface="Trebuchet MS" charset="0"/>
              <a:ea typeface="Trebuchet MS" charset="0"/>
              <a:cs typeface="Trebuchet MS" charset="0"/>
            </a:endParaRPr>
          </a:p>
        </p:txBody>
      </p:sp>
      <p:pic>
        <p:nvPicPr>
          <p:cNvPr id="13" name="Picture 12"/>
          <p:cNvPicPr>
            <a:picLocks/>
          </p:cNvPicPr>
          <p:nvPr/>
        </p:nvPicPr>
        <p:blipFill>
          <a:blip r:embed="rId4" cstate="print">
            <a:extLst>
              <a:ext uri="{28A0092B-C50C-407E-A947-70E740481C1C}">
                <a14:useLocalDpi xmlns:a14="http://schemas.microsoft.com/office/drawing/2010/main"/>
              </a:ext>
            </a:extLst>
          </a:blip>
          <a:stretch>
            <a:fillRect/>
          </a:stretch>
        </p:blipFill>
        <p:spPr>
          <a:xfrm>
            <a:off x="1996498" y="3198978"/>
            <a:ext cx="1097280" cy="1371600"/>
          </a:xfrm>
          <a:prstGeom prst="rect">
            <a:avLst/>
          </a:prstGeom>
          <a:ln w="12700">
            <a:solidFill>
              <a:srgbClr val="6C6C6C"/>
            </a:solidFill>
          </a:ln>
          <a:effectLst/>
        </p:spPr>
      </p:pic>
      <p:sp>
        <p:nvSpPr>
          <p:cNvPr id="14" name="TextBox 13"/>
          <p:cNvSpPr txBox="1"/>
          <p:nvPr/>
        </p:nvSpPr>
        <p:spPr>
          <a:xfrm>
            <a:off x="1925737" y="4578991"/>
            <a:ext cx="1256790" cy="21544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Dr. Maureen Hayes </a:t>
            </a:r>
            <a:r>
              <a:rPr lang="en-US" sz="800" dirty="0" smtClean="0">
                <a:solidFill>
                  <a:srgbClr val="6C6C6C"/>
                </a:solidFill>
                <a:latin typeface="Trebuchet MS" charset="0"/>
                <a:ea typeface="Trebuchet MS" charset="0"/>
                <a:cs typeface="Trebuchet MS" charset="0"/>
              </a:rPr>
              <a:t>MD</a:t>
            </a:r>
            <a:endParaRPr lang="en-US" sz="800" dirty="0">
              <a:solidFill>
                <a:srgbClr val="6C6C6C"/>
              </a:solidFill>
              <a:latin typeface="Trebuchet MS" charset="0"/>
              <a:ea typeface="Trebuchet MS" charset="0"/>
              <a:cs typeface="Trebuchet MS" charset="0"/>
            </a:endParaRPr>
          </a:p>
        </p:txBody>
      </p:sp>
      <p:pic>
        <p:nvPicPr>
          <p:cNvPr id="11" name="Picture 10"/>
          <p:cNvPicPr>
            <a:picLocks/>
          </p:cNvPicPr>
          <p:nvPr/>
        </p:nvPicPr>
        <p:blipFill>
          <a:blip r:embed="rId5" cstate="print">
            <a:extLst>
              <a:ext uri="{28A0092B-C50C-407E-A947-70E740481C1C}">
                <a14:useLocalDpi xmlns:a14="http://schemas.microsoft.com/office/drawing/2010/main"/>
              </a:ext>
            </a:extLst>
          </a:blip>
          <a:stretch>
            <a:fillRect/>
          </a:stretch>
        </p:blipFill>
        <p:spPr>
          <a:xfrm>
            <a:off x="3352919" y="3196962"/>
            <a:ext cx="1095386" cy="1369233"/>
          </a:xfrm>
          <a:prstGeom prst="rect">
            <a:avLst/>
          </a:prstGeom>
          <a:ln w="12700">
            <a:solidFill>
              <a:srgbClr val="6C6C6C"/>
            </a:solidFill>
          </a:ln>
          <a:effectLst/>
        </p:spPr>
      </p:pic>
      <p:sp>
        <p:nvSpPr>
          <p:cNvPr id="12" name="TextBox 11"/>
          <p:cNvSpPr txBox="1"/>
          <p:nvPr/>
        </p:nvSpPr>
        <p:spPr>
          <a:xfrm>
            <a:off x="3177903" y="4578991"/>
            <a:ext cx="1433664" cy="33855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Dr. Foster R. </a:t>
            </a:r>
            <a:r>
              <a:rPr lang="en-US" sz="800" b="1" dirty="0" err="1" smtClean="0">
                <a:solidFill>
                  <a:srgbClr val="6C6C6C"/>
                </a:solidFill>
                <a:latin typeface="Trebuchet MS" charset="0"/>
                <a:ea typeface="Trebuchet MS" charset="0"/>
                <a:cs typeface="Trebuchet MS" charset="0"/>
              </a:rPr>
              <a:t>Malmed</a:t>
            </a:r>
            <a:r>
              <a:rPr lang="en-US" sz="800" b="1" dirty="0" smtClean="0">
                <a:solidFill>
                  <a:srgbClr val="6C6C6C"/>
                </a:solidFill>
                <a:latin typeface="Trebuchet MS" charset="0"/>
                <a:ea typeface="Trebuchet MS" charset="0"/>
                <a:cs typeface="Trebuchet MS" charset="0"/>
              </a:rPr>
              <a:t> </a:t>
            </a:r>
          </a:p>
          <a:p>
            <a:pPr algn="ctr"/>
            <a:r>
              <a:rPr lang="en-US" sz="800" dirty="0" smtClean="0">
                <a:solidFill>
                  <a:srgbClr val="6C6C6C"/>
                </a:solidFill>
                <a:latin typeface="Trebuchet MS" charset="0"/>
                <a:ea typeface="Trebuchet MS" charset="0"/>
                <a:cs typeface="Trebuchet MS" charset="0"/>
              </a:rPr>
              <a:t>DC, PC</a:t>
            </a:r>
            <a:endParaRPr lang="en-US" sz="800" dirty="0">
              <a:solidFill>
                <a:srgbClr val="6C6C6C"/>
              </a:solidFill>
              <a:latin typeface="Trebuchet MS" charset="0"/>
              <a:ea typeface="Trebuchet MS" charset="0"/>
              <a:cs typeface="Trebuchet MS" charset="0"/>
            </a:endParaRPr>
          </a:p>
        </p:txBody>
      </p:sp>
      <p:sp>
        <p:nvSpPr>
          <p:cNvPr id="17" name="Title 1"/>
          <p:cNvSpPr txBox="1">
            <a:spLocks/>
          </p:cNvSpPr>
          <p:nvPr/>
        </p:nvSpPr>
        <p:spPr>
          <a:xfrm>
            <a:off x="1650850" y="234576"/>
            <a:ext cx="5842300" cy="5010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sz="2200" dirty="0" smtClean="0">
                <a:latin typeface="Trebuchet MS" charset="0"/>
                <a:ea typeface="Trebuchet MS" charset="0"/>
                <a:cs typeface="Trebuchet MS" charset="0"/>
              </a:rPr>
              <a:t>ASEA SCIENCE COUNCIL</a:t>
            </a:r>
            <a:endParaRPr lang="en-US" sz="2200" dirty="0">
              <a:solidFill>
                <a:schemeClr val="bg1"/>
              </a:solidFill>
              <a:latin typeface="Trebuchet MS" charset="0"/>
              <a:ea typeface="Trebuchet MS" charset="0"/>
              <a:cs typeface="Trebuchet MS" charset="0"/>
            </a:endParaRP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67574" y="797522"/>
            <a:ext cx="1093102" cy="1371600"/>
          </a:xfrm>
          <a:prstGeom prst="rect">
            <a:avLst/>
          </a:prstGeom>
          <a:ln w="12700">
            <a:solidFill>
              <a:srgbClr val="6C6C6C"/>
            </a:solidFill>
          </a:ln>
          <a:effectLst/>
        </p:spPr>
      </p:pic>
      <p:sp>
        <p:nvSpPr>
          <p:cNvPr id="27" name="TextBox 26"/>
          <p:cNvSpPr txBox="1"/>
          <p:nvPr/>
        </p:nvSpPr>
        <p:spPr>
          <a:xfrm>
            <a:off x="2733535" y="2193113"/>
            <a:ext cx="988592" cy="338554"/>
          </a:xfrm>
          <a:prstGeom prst="rect">
            <a:avLst/>
          </a:prstGeom>
          <a:noFill/>
        </p:spPr>
        <p:txBody>
          <a:bodyPr wrap="square" rtlCol="0">
            <a:spAutoFit/>
          </a:bodyPr>
          <a:lstStyle/>
          <a:p>
            <a:pPr algn="ctr"/>
            <a:r>
              <a:rPr lang="en-US" sz="800" b="1" dirty="0">
                <a:solidFill>
                  <a:srgbClr val="6C6C6C"/>
                </a:solidFill>
                <a:latin typeface="Trebuchet MS" charset="0"/>
                <a:ea typeface="Trebuchet MS" charset="0"/>
                <a:cs typeface="Trebuchet MS" charset="0"/>
              </a:rPr>
              <a:t>Brooke </a:t>
            </a:r>
            <a:r>
              <a:rPr lang="en-US" sz="800" b="1" dirty="0" smtClean="0">
                <a:solidFill>
                  <a:srgbClr val="6C6C6C"/>
                </a:solidFill>
                <a:latin typeface="Trebuchet MS" charset="0"/>
                <a:ea typeface="Trebuchet MS" charset="0"/>
                <a:cs typeface="Trebuchet MS" charset="0"/>
              </a:rPr>
              <a:t>Alpert </a:t>
            </a:r>
            <a:r>
              <a:rPr lang="en-US" sz="800" dirty="0">
                <a:solidFill>
                  <a:srgbClr val="6C6C6C"/>
                </a:solidFill>
                <a:latin typeface="Trebuchet MS" charset="0"/>
                <a:ea typeface="Trebuchet MS" charset="0"/>
                <a:cs typeface="Trebuchet MS" charset="0"/>
              </a:rPr>
              <a:t>MS, RD, CDN</a:t>
            </a:r>
          </a:p>
        </p:txBody>
      </p:sp>
      <p:pic>
        <p:nvPicPr>
          <p:cNvPr id="24" name="Picture 2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27055" y="798304"/>
            <a:ext cx="1097280" cy="1371600"/>
          </a:xfrm>
          <a:prstGeom prst="rect">
            <a:avLst/>
          </a:prstGeom>
          <a:ln w="12700">
            <a:solidFill>
              <a:srgbClr val="6C6C6C"/>
            </a:solidFill>
          </a:ln>
          <a:effectLst/>
        </p:spPr>
      </p:pic>
      <p:sp>
        <p:nvSpPr>
          <p:cNvPr id="25" name="TextBox 24"/>
          <p:cNvSpPr txBox="1"/>
          <p:nvPr/>
        </p:nvSpPr>
        <p:spPr>
          <a:xfrm>
            <a:off x="3954439" y="2193114"/>
            <a:ext cx="1243205" cy="215444"/>
          </a:xfrm>
          <a:prstGeom prst="rect">
            <a:avLst/>
          </a:prstGeom>
          <a:noFill/>
        </p:spPr>
        <p:txBody>
          <a:bodyPr wrap="square" rtlCol="0">
            <a:spAutoFit/>
          </a:bodyPr>
          <a:lstStyle/>
          <a:p>
            <a:pPr algn="ctr" fontAlgn="t"/>
            <a:r>
              <a:rPr lang="en-US" sz="800" b="1" dirty="0">
                <a:solidFill>
                  <a:srgbClr val="6C6C6C"/>
                </a:solidFill>
                <a:latin typeface="Trebuchet MS" charset="0"/>
                <a:ea typeface="Trebuchet MS" charset="0"/>
                <a:cs typeface="Trebuchet MS" charset="0"/>
              </a:rPr>
              <a:t>Dr. Giuseppe </a:t>
            </a:r>
            <a:r>
              <a:rPr lang="en-US" sz="800" b="1" dirty="0" err="1">
                <a:solidFill>
                  <a:srgbClr val="6C6C6C"/>
                </a:solidFill>
                <a:latin typeface="Trebuchet MS" charset="0"/>
                <a:ea typeface="Trebuchet MS" charset="0"/>
                <a:cs typeface="Trebuchet MS" charset="0"/>
              </a:rPr>
              <a:t>Maffi</a:t>
            </a:r>
            <a:endParaRPr lang="en-US" sz="800" b="1" dirty="0">
              <a:solidFill>
                <a:srgbClr val="6C6C6C"/>
              </a:solidFill>
              <a:latin typeface="Trebuchet MS" charset="0"/>
              <a:ea typeface="Trebuchet MS" charset="0"/>
              <a:cs typeface="Trebuchet MS"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90036" y="795028"/>
            <a:ext cx="1097280" cy="1371600"/>
          </a:xfrm>
          <a:prstGeom prst="rect">
            <a:avLst/>
          </a:prstGeom>
          <a:ln w="12700">
            <a:solidFill>
              <a:srgbClr val="6C6C6C"/>
            </a:solidFill>
          </a:ln>
          <a:effectLst/>
        </p:spPr>
      </p:pic>
      <p:sp>
        <p:nvSpPr>
          <p:cNvPr id="23" name="TextBox 22"/>
          <p:cNvSpPr txBox="1"/>
          <p:nvPr/>
        </p:nvSpPr>
        <p:spPr>
          <a:xfrm>
            <a:off x="5321395" y="2193114"/>
            <a:ext cx="1238151" cy="338554"/>
          </a:xfrm>
          <a:prstGeom prst="rect">
            <a:avLst/>
          </a:prstGeom>
          <a:noFill/>
        </p:spPr>
        <p:txBody>
          <a:bodyPr wrap="square" rtlCol="0">
            <a:spAutoFit/>
          </a:bodyPr>
          <a:lstStyle/>
          <a:p>
            <a:pPr algn="ctr"/>
            <a:r>
              <a:rPr lang="en-US" sz="800" b="1" dirty="0">
                <a:solidFill>
                  <a:srgbClr val="6C6C6C"/>
                </a:solidFill>
                <a:latin typeface="Trebuchet MS" charset="0"/>
                <a:ea typeface="Trebuchet MS" charset="0"/>
                <a:cs typeface="Trebuchet MS" charset="0"/>
              </a:rPr>
              <a:t>Karen R. </a:t>
            </a:r>
            <a:r>
              <a:rPr lang="en-US" sz="800" b="1" dirty="0" err="1" smtClean="0">
                <a:solidFill>
                  <a:srgbClr val="6C6C6C"/>
                </a:solidFill>
                <a:latin typeface="Trebuchet MS" charset="0"/>
                <a:ea typeface="Trebuchet MS" charset="0"/>
                <a:cs typeface="Trebuchet MS" charset="0"/>
              </a:rPr>
              <a:t>Stolman</a:t>
            </a:r>
            <a:r>
              <a:rPr lang="en-US" sz="800" dirty="0" smtClean="0">
                <a:solidFill>
                  <a:srgbClr val="6C6C6C"/>
                </a:solidFill>
                <a:latin typeface="Trebuchet MS" charset="0"/>
                <a:ea typeface="Trebuchet MS" charset="0"/>
                <a:cs typeface="Trebuchet MS" charset="0"/>
              </a:rPr>
              <a:t> </a:t>
            </a:r>
          </a:p>
          <a:p>
            <a:pPr algn="ctr"/>
            <a:r>
              <a:rPr lang="en-US" sz="800" dirty="0" smtClean="0">
                <a:solidFill>
                  <a:srgbClr val="6C6C6C"/>
                </a:solidFill>
                <a:latin typeface="Trebuchet MS" charset="0"/>
                <a:ea typeface="Trebuchet MS" charset="0"/>
                <a:cs typeface="Trebuchet MS" charset="0"/>
              </a:rPr>
              <a:t>MD</a:t>
            </a:r>
            <a:endParaRPr lang="en-US" sz="800" dirty="0">
              <a:solidFill>
                <a:srgbClr val="6C6C6C"/>
              </a:solidFill>
              <a:latin typeface="Trebuchet MS" charset="0"/>
              <a:ea typeface="Trebuchet MS" charset="0"/>
              <a:cs typeface="Trebuchet MS" charset="0"/>
            </a:endParaRPr>
          </a:p>
        </p:txBody>
      </p:sp>
      <p:sp>
        <p:nvSpPr>
          <p:cNvPr id="29" name="Title 1"/>
          <p:cNvSpPr txBox="1">
            <a:spLocks/>
          </p:cNvSpPr>
          <p:nvPr/>
        </p:nvSpPr>
        <p:spPr>
          <a:xfrm>
            <a:off x="983152" y="2616995"/>
            <a:ext cx="7170821" cy="5044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sz="2200" dirty="0" smtClean="0">
                <a:latin typeface="Trebuchet MS" charset="0"/>
                <a:ea typeface="Trebuchet MS" charset="0"/>
                <a:cs typeface="Trebuchet MS" charset="0"/>
              </a:rPr>
              <a:t>MEDICAL PROFESSIONALS BOARD</a:t>
            </a:r>
            <a:endParaRPr lang="en-US" sz="2200" dirty="0">
              <a:solidFill>
                <a:schemeClr val="bg1"/>
              </a:solidFill>
              <a:latin typeface="Trebuchet MS" charset="0"/>
              <a:ea typeface="Trebuchet MS" charset="0"/>
              <a:cs typeface="Trebuchet MS" charset="0"/>
            </a:endParaRPr>
          </a:p>
        </p:txBody>
      </p:sp>
      <p:pic>
        <p:nvPicPr>
          <p:cNvPr id="38" name="Picture 37"/>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4701571" y="3198855"/>
            <a:ext cx="1097280" cy="1371846"/>
          </a:xfrm>
          <a:prstGeom prst="rect">
            <a:avLst/>
          </a:prstGeom>
          <a:ln w="12700">
            <a:solidFill>
              <a:srgbClr val="6C6C6C"/>
            </a:solidFill>
          </a:ln>
          <a:effectLst/>
        </p:spPr>
      </p:pic>
      <p:sp>
        <p:nvSpPr>
          <p:cNvPr id="39" name="TextBox 38"/>
          <p:cNvSpPr txBox="1"/>
          <p:nvPr/>
        </p:nvSpPr>
        <p:spPr>
          <a:xfrm>
            <a:off x="4637440" y="4578990"/>
            <a:ext cx="1252667" cy="33855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Dr. Karl V. Smith </a:t>
            </a:r>
          </a:p>
          <a:p>
            <a:pPr algn="ctr"/>
            <a:r>
              <a:rPr lang="en-US" sz="800" dirty="0" smtClean="0">
                <a:solidFill>
                  <a:srgbClr val="6C6C6C"/>
                </a:solidFill>
                <a:latin typeface="Trebuchet MS" charset="0"/>
                <a:ea typeface="Trebuchet MS" charset="0"/>
                <a:cs typeface="Trebuchet MS" charset="0"/>
              </a:rPr>
              <a:t>DC</a:t>
            </a:r>
            <a:endParaRPr lang="en-US" sz="800" dirty="0">
              <a:solidFill>
                <a:srgbClr val="6C6C6C"/>
              </a:solidFill>
              <a:latin typeface="Trebuchet MS" charset="0"/>
              <a:ea typeface="Trebuchet MS" charset="0"/>
              <a:cs typeface="Trebuchet MS" charset="0"/>
            </a:endParaRPr>
          </a:p>
        </p:txBody>
      </p:sp>
      <p:pic>
        <p:nvPicPr>
          <p:cNvPr id="36" name="Picture 35"/>
          <p:cNvPicPr>
            <a:picLocks/>
          </p:cNvPicPr>
          <p:nvPr/>
        </p:nvPicPr>
        <p:blipFill>
          <a:blip r:embed="rId10">
            <a:extLst>
              <a:ext uri="{28A0092B-C50C-407E-A947-70E740481C1C}">
                <a14:useLocalDpi xmlns:a14="http://schemas.microsoft.com/office/drawing/2010/main"/>
              </a:ext>
            </a:extLst>
          </a:blip>
          <a:stretch>
            <a:fillRect/>
          </a:stretch>
        </p:blipFill>
        <p:spPr>
          <a:xfrm>
            <a:off x="6054534" y="3203837"/>
            <a:ext cx="1095004" cy="1368755"/>
          </a:xfrm>
          <a:prstGeom prst="rect">
            <a:avLst/>
          </a:prstGeom>
          <a:ln w="12700">
            <a:solidFill>
              <a:srgbClr val="6C6C6C"/>
            </a:solidFill>
          </a:ln>
          <a:effectLst/>
        </p:spPr>
      </p:pic>
      <p:sp>
        <p:nvSpPr>
          <p:cNvPr id="37" name="TextBox 36"/>
          <p:cNvSpPr txBox="1"/>
          <p:nvPr/>
        </p:nvSpPr>
        <p:spPr>
          <a:xfrm>
            <a:off x="6027171" y="4578991"/>
            <a:ext cx="1160908" cy="21544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Dr. Stan Gardner </a:t>
            </a:r>
            <a:r>
              <a:rPr lang="en-US" sz="800" dirty="0" smtClean="0">
                <a:solidFill>
                  <a:srgbClr val="6C6C6C"/>
                </a:solidFill>
                <a:latin typeface="Trebuchet MS" charset="0"/>
                <a:ea typeface="Trebuchet MS" charset="0"/>
                <a:cs typeface="Trebuchet MS" charset="0"/>
              </a:rPr>
              <a:t>MD</a:t>
            </a:r>
            <a:endParaRPr lang="en-US" sz="800" dirty="0">
              <a:solidFill>
                <a:srgbClr val="6C6C6C"/>
              </a:solidFill>
              <a:latin typeface="Trebuchet MS" charset="0"/>
              <a:ea typeface="Trebuchet MS" charset="0"/>
              <a:cs typeface="Trebuchet MS" charset="0"/>
            </a:endParaRPr>
          </a:p>
        </p:txBody>
      </p:sp>
      <p:pic>
        <p:nvPicPr>
          <p:cNvPr id="34" name="Picture 33"/>
          <p:cNvPicPr>
            <a:picLocks/>
          </p:cNvPicPr>
          <p:nvPr/>
        </p:nvPicPr>
        <p:blipFill>
          <a:blip r:embed="rId11" cstate="print">
            <a:extLst>
              <a:ext uri="{28A0092B-C50C-407E-A947-70E740481C1C}">
                <a14:useLocalDpi xmlns:a14="http://schemas.microsoft.com/office/drawing/2010/main"/>
              </a:ext>
            </a:extLst>
          </a:blip>
          <a:stretch>
            <a:fillRect/>
          </a:stretch>
        </p:blipFill>
        <p:spPr>
          <a:xfrm>
            <a:off x="7405222" y="3196962"/>
            <a:ext cx="1095386" cy="1369233"/>
          </a:xfrm>
          <a:prstGeom prst="rect">
            <a:avLst/>
          </a:prstGeom>
          <a:ln w="12700">
            <a:solidFill>
              <a:srgbClr val="6C6C6C"/>
            </a:solidFill>
          </a:ln>
          <a:effectLst/>
        </p:spPr>
      </p:pic>
      <p:sp>
        <p:nvSpPr>
          <p:cNvPr id="35" name="TextBox 34"/>
          <p:cNvSpPr txBox="1"/>
          <p:nvPr/>
        </p:nvSpPr>
        <p:spPr>
          <a:xfrm>
            <a:off x="7429583" y="4578991"/>
            <a:ext cx="1062410" cy="338554"/>
          </a:xfrm>
          <a:prstGeom prst="rect">
            <a:avLst/>
          </a:prstGeom>
          <a:noFill/>
        </p:spPr>
        <p:txBody>
          <a:bodyPr wrap="square" rtlCol="0">
            <a:spAutoFit/>
          </a:bodyPr>
          <a:lstStyle/>
          <a:p>
            <a:pPr algn="ctr"/>
            <a:r>
              <a:rPr lang="en-US" sz="800" b="1" dirty="0" smtClean="0">
                <a:solidFill>
                  <a:srgbClr val="6C6C6C"/>
                </a:solidFill>
                <a:latin typeface="Trebuchet MS" charset="0"/>
                <a:ea typeface="Trebuchet MS" charset="0"/>
                <a:cs typeface="Trebuchet MS" charset="0"/>
              </a:rPr>
              <a:t>Shawn Burke </a:t>
            </a:r>
            <a:r>
              <a:rPr lang="en-US" sz="800" dirty="0" smtClean="0">
                <a:solidFill>
                  <a:srgbClr val="6C6C6C"/>
                </a:solidFill>
                <a:latin typeface="Trebuchet MS" charset="0"/>
                <a:ea typeface="Trebuchet MS" charset="0"/>
                <a:cs typeface="Trebuchet MS" charset="0"/>
              </a:rPr>
              <a:t>PTA, CPT</a:t>
            </a:r>
            <a:endParaRPr lang="en-US" sz="800" dirty="0">
              <a:solidFill>
                <a:srgbClr val="6C6C6C"/>
              </a:solidFill>
              <a:latin typeface="Trebuchet MS" charset="0"/>
              <a:ea typeface="Trebuchet MS" charset="0"/>
              <a:cs typeface="Trebuchet MS" charset="0"/>
            </a:endParaRPr>
          </a:p>
        </p:txBody>
      </p:sp>
    </p:spTree>
    <p:extLst>
      <p:ext uri="{BB962C8B-B14F-4D97-AF65-F5344CB8AC3E}">
        <p14:creationId xmlns:p14="http://schemas.microsoft.com/office/powerpoint/2010/main" val="3690550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ASEA SCIENCE</a:t>
            </a:r>
            <a:r>
              <a:rPr lang="en-US" dirty="0" smtClean="0">
                <a:solidFill>
                  <a:schemeClr val="bg1"/>
                </a:solidFill>
              </a:rPr>
              <a:t> COUNCIL</a:t>
            </a:r>
            <a:endParaRPr lang="en-US" dirty="0">
              <a:solidFill>
                <a:schemeClr val="bg1"/>
              </a:solidFill>
            </a:endParaRPr>
          </a:p>
        </p:txBody>
      </p:sp>
      <p:sp>
        <p:nvSpPr>
          <p:cNvPr id="3" name="Content Placeholder 2"/>
          <p:cNvSpPr>
            <a:spLocks noGrp="1"/>
          </p:cNvSpPr>
          <p:nvPr>
            <p:ph sz="quarter" idx="10"/>
          </p:nvPr>
        </p:nvSpPr>
        <p:spPr>
          <a:xfrm>
            <a:off x="3091911" y="1301861"/>
            <a:ext cx="4176794" cy="1480088"/>
          </a:xfrm>
        </p:spPr>
        <p:txBody>
          <a:bodyPr>
            <a:noAutofit/>
          </a:bodyPr>
          <a:lstStyle/>
          <a:p>
            <a:pPr marL="0" indent="0">
              <a:spcBef>
                <a:spcPts val="1000"/>
              </a:spcBef>
              <a:buNone/>
            </a:pPr>
            <a:r>
              <a:rPr lang="en-US" sz="1300" dirty="0">
                <a:solidFill>
                  <a:schemeClr val="bg1"/>
                </a:solidFill>
              </a:rPr>
              <a:t>“I am astonished by the science and research that have shown how effective ASEA's Redox Supplement is. The only way to reach true health and wellness is by working at the cellular level and this supplement is a one of a kind solution for impacting cellular health at its core level.”</a:t>
            </a:r>
          </a:p>
          <a:p>
            <a:pPr marL="0" indent="0">
              <a:spcBef>
                <a:spcPts val="1000"/>
              </a:spcBef>
              <a:buNone/>
            </a:pPr>
            <a:r>
              <a:rPr lang="en-US" sz="1300" b="1" dirty="0">
                <a:solidFill>
                  <a:schemeClr val="bg1"/>
                </a:solidFill>
              </a:rPr>
              <a:t>—Brooke Alpert, </a:t>
            </a:r>
            <a:r>
              <a:rPr lang="en-US" sz="1300" b="1" dirty="0" smtClean="0">
                <a:solidFill>
                  <a:schemeClr val="bg1"/>
                </a:solidFill>
              </a:rPr>
              <a:t>MS, RD, CDN</a:t>
            </a:r>
            <a:endParaRPr lang="en-US" sz="1300" b="1" dirty="0">
              <a:solidFill>
                <a:schemeClr val="bg1"/>
              </a:solidFill>
            </a:endParaRPr>
          </a:p>
          <a:p>
            <a:pPr>
              <a:spcBef>
                <a:spcPts val="1000"/>
              </a:spcBef>
            </a:pPr>
            <a:endParaRPr lang="en-US" sz="1300" dirty="0">
              <a:solidFill>
                <a:schemeClr val="bg1"/>
              </a:solidFill>
            </a:endParaRPr>
          </a:p>
        </p:txBody>
      </p:sp>
      <p:sp>
        <p:nvSpPr>
          <p:cNvPr id="4" name="Content Placeholder 3"/>
          <p:cNvSpPr>
            <a:spLocks noGrp="1"/>
          </p:cNvSpPr>
          <p:nvPr>
            <p:ph sz="quarter" idx="11"/>
          </p:nvPr>
        </p:nvSpPr>
        <p:spPr>
          <a:xfrm>
            <a:off x="3091911" y="3152313"/>
            <a:ext cx="4757982" cy="1673192"/>
          </a:xfrm>
        </p:spPr>
        <p:txBody>
          <a:bodyPr>
            <a:noAutofit/>
          </a:bodyPr>
          <a:lstStyle/>
          <a:p>
            <a:pPr marL="0" indent="0">
              <a:spcBef>
                <a:spcPts val="1000"/>
              </a:spcBef>
              <a:buNone/>
            </a:pPr>
            <a:r>
              <a:rPr lang="en-US" sz="1300" dirty="0">
                <a:solidFill>
                  <a:schemeClr val="bg1"/>
                </a:solidFill>
              </a:rPr>
              <a:t>“As we age, our skin cells lose efficiency in their usual daily functions, such as protecting us from the harmful effects of sun, resulting in visible signs of age and fading beauty. When we supplement our skin with redox signaling molecules, we jumpstart the cell function so they can better fight environmental insults and maintain our youth and beauty.”</a:t>
            </a:r>
          </a:p>
          <a:p>
            <a:pPr marL="0" indent="0">
              <a:spcBef>
                <a:spcPts val="1000"/>
              </a:spcBef>
              <a:buNone/>
            </a:pPr>
            <a:r>
              <a:rPr lang="en-US" sz="1300" b="1" dirty="0">
                <a:solidFill>
                  <a:schemeClr val="bg1"/>
                </a:solidFill>
              </a:rPr>
              <a:t>—Karen R. </a:t>
            </a:r>
            <a:r>
              <a:rPr lang="en-US" sz="1300" b="1" dirty="0" err="1">
                <a:solidFill>
                  <a:schemeClr val="bg1"/>
                </a:solidFill>
              </a:rPr>
              <a:t>Stolman</a:t>
            </a:r>
            <a:r>
              <a:rPr lang="en-US" sz="1300" b="1" dirty="0">
                <a:solidFill>
                  <a:schemeClr val="bg1"/>
                </a:solidFill>
              </a:rPr>
              <a:t>, </a:t>
            </a:r>
            <a:r>
              <a:rPr lang="en-US" sz="1300" b="1" dirty="0" smtClean="0">
                <a:solidFill>
                  <a:schemeClr val="bg1"/>
                </a:solidFill>
              </a:rPr>
              <a:t>MD</a:t>
            </a:r>
            <a:endParaRPr lang="en-US" sz="1300" b="1" dirty="0">
              <a:solidFill>
                <a:schemeClr val="bg1"/>
              </a:solidFill>
            </a:endParaRPr>
          </a:p>
          <a:p>
            <a:pPr marL="0" indent="0">
              <a:spcBef>
                <a:spcPts val="1000"/>
              </a:spcBef>
              <a:buNone/>
            </a:pPr>
            <a:endParaRPr lang="en-US" sz="1300" dirty="0">
              <a:solidFill>
                <a:schemeClr val="bg1"/>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4556" y="1348354"/>
            <a:ext cx="1197159" cy="1496449"/>
          </a:xfrm>
          <a:prstGeom prst="rect">
            <a:avLst/>
          </a:prstGeom>
          <a:ln w="12700">
            <a:solidFill>
              <a:schemeClr val="bg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4556" y="3191056"/>
            <a:ext cx="1197159" cy="1496449"/>
          </a:xfrm>
          <a:prstGeom prst="rect">
            <a:avLst/>
          </a:prstGeom>
          <a:ln w="12700">
            <a:solidFill>
              <a:schemeClr val="bg1"/>
            </a:solidFill>
          </a:ln>
        </p:spPr>
      </p:pic>
    </p:spTree>
    <p:extLst>
      <p:ext uri="{BB962C8B-B14F-4D97-AF65-F5344CB8AC3E}">
        <p14:creationId xmlns:p14="http://schemas.microsoft.com/office/powerpoint/2010/main" val="8714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Content Placeholder 9"/>
          <p:cNvPicPr>
            <a:picLocks noChangeAspect="1"/>
          </p:cNvPicPr>
          <p:nvPr/>
        </p:nvPicPr>
        <p:blipFill rotWithShape="1">
          <a:blip r:embed="rId3">
            <a:extLst>
              <a:ext uri="{28A0092B-C50C-407E-A947-70E740481C1C}">
                <a14:useLocalDpi xmlns:a14="http://schemas.microsoft.com/office/drawing/2010/main"/>
              </a:ext>
            </a:extLst>
          </a:blip>
          <a:srcRect t="387"/>
          <a:stretch/>
        </p:blipFill>
        <p:spPr>
          <a:xfrm>
            <a:off x="-6657" y="4957"/>
            <a:ext cx="3031740" cy="2561820"/>
          </a:xfrm>
          <a:prstGeom prst="rect">
            <a:avLst/>
          </a:prstGeom>
          <a:ln w="12700">
            <a:solidFill>
              <a:schemeClr val="tx1"/>
            </a:solidFill>
          </a:ln>
        </p:spPr>
      </p:pic>
      <p:pic>
        <p:nvPicPr>
          <p:cNvPr id="14" name="Content Placeholder 10"/>
          <p:cNvPicPr>
            <a:picLocks noChangeAspect="1"/>
          </p:cNvPicPr>
          <p:nvPr/>
        </p:nvPicPr>
        <p:blipFill rotWithShape="1">
          <a:blip r:embed="rId4">
            <a:extLst>
              <a:ext uri="{28A0092B-C50C-407E-A947-70E740481C1C}">
                <a14:useLocalDpi xmlns:a14="http://schemas.microsoft.com/office/drawing/2010/main"/>
              </a:ext>
            </a:extLst>
          </a:blip>
          <a:srcRect l="1577" t="1209"/>
          <a:stretch/>
        </p:blipFill>
        <p:spPr>
          <a:xfrm>
            <a:off x="3044893" y="-6609"/>
            <a:ext cx="3034083" cy="2573386"/>
          </a:xfrm>
          <a:prstGeom prst="rect">
            <a:avLst/>
          </a:prstGeom>
          <a:ln w="12700">
            <a:solidFill>
              <a:schemeClr val="tx1"/>
            </a:solidFill>
          </a:ln>
        </p:spPr>
      </p:pic>
      <p:pic>
        <p:nvPicPr>
          <p:cNvPr id="15" name="Content Placeholder 18"/>
          <p:cNvPicPr>
            <a:picLocks noChangeAspect="1"/>
          </p:cNvPicPr>
          <p:nvPr/>
        </p:nvPicPr>
        <p:blipFill rotWithShape="1">
          <a:blip r:embed="rId5">
            <a:extLst>
              <a:ext uri="{28A0092B-C50C-407E-A947-70E740481C1C}">
                <a14:useLocalDpi xmlns:a14="http://schemas.microsoft.com/office/drawing/2010/main" val="0"/>
              </a:ext>
            </a:extLst>
          </a:blip>
          <a:srcRect l="1131" t="1186" r="494" b="1160"/>
          <a:stretch/>
        </p:blipFill>
        <p:spPr>
          <a:xfrm>
            <a:off x="6103620" y="675"/>
            <a:ext cx="3036173" cy="2566102"/>
          </a:xfrm>
          <a:prstGeom prst="rect">
            <a:avLst/>
          </a:prstGeom>
          <a:ln w="12700">
            <a:solidFill>
              <a:schemeClr val="tx1"/>
            </a:solidFill>
          </a:ln>
        </p:spPr>
      </p:pic>
      <p:pic>
        <p:nvPicPr>
          <p:cNvPr id="16" name="Content Placeholder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85" y="2575988"/>
            <a:ext cx="3036068" cy="2566194"/>
          </a:xfrm>
          <a:prstGeom prst="rect">
            <a:avLst/>
          </a:prstGeom>
          <a:ln w="12700">
            <a:solidFill>
              <a:schemeClr val="tx1"/>
            </a:solidFill>
          </a:ln>
        </p:spPr>
      </p:pic>
      <p:pic>
        <p:nvPicPr>
          <p:cNvPr id="17" name="Content Placeholder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4893" y="2575988"/>
            <a:ext cx="3038904" cy="2566453"/>
          </a:xfrm>
          <a:prstGeom prst="rect">
            <a:avLst/>
          </a:prstGeom>
          <a:ln w="12700">
            <a:solidFill>
              <a:schemeClr val="tx1"/>
            </a:solidFill>
          </a:ln>
        </p:spPr>
      </p:pic>
      <p:pic>
        <p:nvPicPr>
          <p:cNvPr id="18" name="Content Placeholder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03620" y="2575988"/>
            <a:ext cx="3036356" cy="2565720"/>
          </a:xfrm>
          <a:prstGeom prst="rect">
            <a:avLst/>
          </a:prstGeom>
          <a:ln w="12700">
            <a:solidFill>
              <a:schemeClr val="tx1"/>
            </a:solidFill>
          </a:ln>
        </p:spPr>
      </p:pic>
      <p:sp>
        <p:nvSpPr>
          <p:cNvPr id="19"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ASEA </a:t>
            </a:r>
            <a:r>
              <a:rPr lang="en-US" dirty="0" smtClean="0">
                <a:solidFill>
                  <a:schemeClr val="bg1"/>
                </a:solidFill>
                <a:latin typeface="Trebuchet MS" charset="0"/>
                <a:ea typeface="Trebuchet MS" charset="0"/>
                <a:cs typeface="Trebuchet MS" charset="0"/>
              </a:rPr>
              <a:t>ATHLETES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4486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6" presetClass="emph" presetSubtype="0" fill="hold" grpId="1" nodeType="withEffect">
                                  <p:stCondLst>
                                    <p:cond delay="0"/>
                                  </p:stCondLst>
                                  <p:childTnLst>
                                    <p:animScale>
                                      <p:cBhvr>
                                        <p:cTn id="39"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000" b="1" spc="300" dirty="0" smtClean="0"/>
              <a:t>ADVANCED ANTI-AGING </a:t>
            </a:r>
            <a:r>
              <a:rPr lang="en-US" sz="3000" spc="300" dirty="0" smtClean="0"/>
              <a:t>TECHNOLOGY</a:t>
            </a:r>
            <a:endParaRPr lang="en-US" sz="3000" spc="300" dirty="0"/>
          </a:p>
        </p:txBody>
      </p:sp>
      <p:sp>
        <p:nvSpPr>
          <p:cNvPr id="4" name="Content Placeholder 3"/>
          <p:cNvSpPr>
            <a:spLocks noGrp="1"/>
          </p:cNvSpPr>
          <p:nvPr>
            <p:ph sz="quarter" idx="11"/>
          </p:nvPr>
        </p:nvSpPr>
        <p:spPr>
          <a:xfrm>
            <a:off x="4661012" y="1577656"/>
            <a:ext cx="3451142" cy="2851731"/>
          </a:xfrm>
        </p:spPr>
        <p:txBody>
          <a:bodyPr/>
          <a:lstStyle/>
          <a:p>
            <a:pPr marL="0" indent="0">
              <a:buNone/>
            </a:pPr>
            <a:r>
              <a:rPr lang="en-US" b="1" dirty="0">
                <a:solidFill>
                  <a:srgbClr val="3DA547"/>
                </a:solidFill>
              </a:rPr>
              <a:t>Feel Better with ASEA</a:t>
            </a:r>
          </a:p>
          <a:p>
            <a:pPr marL="0" indent="0">
              <a:buNone/>
            </a:pPr>
            <a:r>
              <a:rPr lang="en-US" dirty="0" smtClean="0"/>
              <a:t>Anti-Aging </a:t>
            </a:r>
            <a:r>
              <a:rPr lang="en-US" dirty="0"/>
              <a:t>from the Inside Out</a:t>
            </a:r>
          </a:p>
          <a:p>
            <a:endParaRPr lang="en-US" dirty="0"/>
          </a:p>
          <a:p>
            <a:pPr marL="0" indent="0">
              <a:buNone/>
            </a:pPr>
            <a:r>
              <a:rPr lang="en-US" b="1" dirty="0">
                <a:solidFill>
                  <a:srgbClr val="3DA547"/>
                </a:solidFill>
              </a:rPr>
              <a:t>Look Better with RENU 28</a:t>
            </a:r>
          </a:p>
          <a:p>
            <a:pPr marL="0" indent="0">
              <a:buNone/>
            </a:pPr>
            <a:r>
              <a:rPr lang="en-US" dirty="0"/>
              <a:t>Anti-Aging from the Outside In</a:t>
            </a:r>
          </a:p>
          <a:p>
            <a:endParaRPr lang="en-US" dirty="0"/>
          </a:p>
          <a:p>
            <a:pPr marL="0" indent="0">
              <a:buNone/>
            </a:pPr>
            <a:r>
              <a:rPr lang="en-US" b="1" dirty="0">
                <a:solidFill>
                  <a:srgbClr val="3DA547"/>
                </a:solidFill>
              </a:rPr>
              <a:t>Harnessing the </a:t>
            </a:r>
            <a:r>
              <a:rPr lang="en-US" b="1" dirty="0" smtClean="0">
                <a:solidFill>
                  <a:srgbClr val="3DA547"/>
                </a:solidFill>
              </a:rPr>
              <a:t>Power of </a:t>
            </a:r>
          </a:p>
          <a:p>
            <a:pPr marL="0" indent="0">
              <a:buNone/>
            </a:pPr>
            <a:r>
              <a:rPr lang="en-US" dirty="0" smtClean="0"/>
              <a:t>Redox Signaling Molecules</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7607" y="974910"/>
            <a:ext cx="2335876" cy="4157241"/>
          </a:xfrm>
          <a:prstGeom prst="rect">
            <a:avLst/>
          </a:prstGeom>
        </p:spPr>
      </p:pic>
    </p:spTree>
    <p:extLst>
      <p:ext uri="{BB962C8B-B14F-4D97-AF65-F5344CB8AC3E}">
        <p14:creationId xmlns:p14="http://schemas.microsoft.com/office/powerpoint/2010/main" val="3524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5"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sp>
        <p:nvSpPr>
          <p:cNvPr id="9" name="AutoShape 4"/>
          <p:cNvSpPr>
            <a:spLocks/>
          </p:cNvSpPr>
          <p:nvPr/>
        </p:nvSpPr>
        <p:spPr bwMode="auto">
          <a:xfrm>
            <a:off x="5890678" y="28438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pic>
        <p:nvPicPr>
          <p:cNvPr id="16" name="Picture 15" descr="company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853" y="1622448"/>
            <a:ext cx="1140462" cy="1140462"/>
          </a:xfrm>
          <a:prstGeom prst="rect">
            <a:avLst/>
          </a:prstGeom>
        </p:spPr>
      </p:pic>
    </p:spTree>
    <p:extLst>
      <p:ext uri="{BB962C8B-B14F-4D97-AF65-F5344CB8AC3E}">
        <p14:creationId xmlns:p14="http://schemas.microsoft.com/office/powerpoint/2010/main" val="19213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134283"/>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r>
              <a:rPr lang="en-US" b="1" dirty="0" smtClean="0">
                <a:latin typeface="Trebuchet MS" charset="0"/>
                <a:ea typeface="Trebuchet MS" charset="0"/>
                <a:cs typeface="Trebuchet MS" charset="0"/>
              </a:rPr>
              <a:t>PARTNERSHIP</a:t>
            </a:r>
            <a:endParaRPr lang="en-US" b="1" dirty="0">
              <a:latin typeface="Trebuchet MS" charset="0"/>
              <a:ea typeface="Trebuchet MS" charset="0"/>
              <a:cs typeface="Trebuchet MS" charset="0"/>
            </a:endParaRPr>
          </a:p>
        </p:txBody>
      </p:sp>
      <p:sp>
        <p:nvSpPr>
          <p:cNvPr id="5" name="Content Placeholder 3"/>
          <p:cNvSpPr txBox="1">
            <a:spLocks/>
          </p:cNvSpPr>
          <p:nvPr/>
        </p:nvSpPr>
        <p:spPr>
          <a:xfrm>
            <a:off x="2931066" y="1991533"/>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Trebuchet MS" charset="0"/>
                <a:cs typeface="Trebuchet MS" charset="0"/>
              </a:rPr>
              <a:t>Foundation of integrity </a:t>
            </a:r>
          </a:p>
          <a:p>
            <a:r>
              <a:rPr lang="en-US" dirty="0" smtClean="0">
                <a:solidFill>
                  <a:schemeClr val="bg1"/>
                </a:solidFill>
                <a:latin typeface="Trebuchet MS" charset="0"/>
                <a:cs typeface="Trebuchet MS" charset="0"/>
              </a:rPr>
              <a:t>Financially strong </a:t>
            </a:r>
            <a:r>
              <a:rPr lang="en-US" dirty="0">
                <a:solidFill>
                  <a:schemeClr val="bg1"/>
                </a:solidFill>
                <a:latin typeface="Trebuchet MS" charset="0"/>
                <a:cs typeface="Trebuchet MS" charset="0"/>
              </a:rPr>
              <a:t>and stable</a:t>
            </a:r>
          </a:p>
          <a:p>
            <a:r>
              <a:rPr lang="en-US" dirty="0" smtClean="0">
                <a:solidFill>
                  <a:schemeClr val="bg1"/>
                </a:solidFill>
                <a:latin typeface="Trebuchet MS" charset="0"/>
                <a:cs typeface="Trebuchet MS" charset="0"/>
              </a:rPr>
              <a:t>International presence</a:t>
            </a:r>
            <a:endParaRPr lang="en-US" dirty="0">
              <a:solidFill>
                <a:schemeClr val="bg1"/>
              </a:solidFill>
              <a:latin typeface="Trebuchet MS" charset="0"/>
              <a:cs typeface="Trebuchet MS" charset="0"/>
            </a:endParaRPr>
          </a:p>
          <a:p>
            <a:endParaRPr lang="en-US" dirty="0">
              <a:solidFill>
                <a:schemeClr val="bg1"/>
              </a:solidFill>
              <a:latin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90900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FOUNDATION</a:t>
            </a:r>
            <a:r>
              <a:rPr lang="en-US" dirty="0" smtClean="0"/>
              <a:t> OF INTEGRITY</a:t>
            </a:r>
            <a:endParaRPr lang="en-US" dirty="0"/>
          </a:p>
        </p:txBody>
      </p:sp>
      <p:sp>
        <p:nvSpPr>
          <p:cNvPr id="15" name="Content Placeholder 2"/>
          <p:cNvSpPr>
            <a:spLocks noGrp="1"/>
          </p:cNvSpPr>
          <p:nvPr>
            <p:ph sz="quarter" idx="4294967295"/>
          </p:nvPr>
        </p:nvSpPr>
        <p:spPr>
          <a:xfrm>
            <a:off x="1216615" y="3641132"/>
            <a:ext cx="6486910" cy="1279594"/>
          </a:xfrm>
          <a:prstGeom prst="rect">
            <a:avLst/>
          </a:prstGeom>
        </p:spPr>
        <p:txBody>
          <a:bodyPr>
            <a:normAutofit/>
          </a:bodyPr>
          <a:lstStyle/>
          <a:p>
            <a:r>
              <a:rPr lang="en-US" sz="1400" dirty="0" err="1"/>
              <a:t>Verdis</a:t>
            </a:r>
            <a:r>
              <a:rPr lang="en-US" sz="1400" dirty="0"/>
              <a:t> Norton, Tyler Norton and </a:t>
            </a:r>
            <a:r>
              <a:rPr lang="en-US" sz="1400" dirty="0" smtClean="0"/>
              <a:t>James </a:t>
            </a:r>
            <a:r>
              <a:rPr lang="en-US" sz="1400" dirty="0"/>
              <a:t>Pack bought a compelling technology from a struggling biotech company as a business investment</a:t>
            </a:r>
            <a:r>
              <a:rPr lang="en-US" sz="1400" dirty="0" smtClean="0"/>
              <a:t>.</a:t>
            </a:r>
          </a:p>
          <a:p>
            <a:r>
              <a:rPr lang="en-US" sz="1400" dirty="0"/>
              <a:t>Examining the technology more closely with a team of researchers</a:t>
            </a:r>
            <a:r>
              <a:rPr lang="en-US" sz="1400" dirty="0" smtClean="0"/>
              <a:t>,</a:t>
            </a:r>
            <a:br>
              <a:rPr lang="en-US" sz="1400" dirty="0" smtClean="0"/>
            </a:br>
            <a:r>
              <a:rPr lang="en-US" sz="1400" dirty="0" smtClean="0"/>
              <a:t>they </a:t>
            </a:r>
            <a:r>
              <a:rPr lang="en-US" sz="1400" dirty="0"/>
              <a:t>discovered how to take the technology to a new level by stabilizing the molecules.</a:t>
            </a:r>
          </a:p>
          <a:p>
            <a:pPr marL="0" indent="0">
              <a:buNone/>
            </a:pPr>
            <a:endParaRPr lang="en-US" sz="1400" dirty="0"/>
          </a:p>
          <a:p>
            <a:endParaRPr lang="en-US" sz="1400" dirty="0"/>
          </a:p>
        </p:txBody>
      </p:sp>
      <p:grpSp>
        <p:nvGrpSpPr>
          <p:cNvPr id="3" name="Group 2"/>
          <p:cNvGrpSpPr/>
          <p:nvPr/>
        </p:nvGrpSpPr>
        <p:grpSpPr>
          <a:xfrm>
            <a:off x="2244581" y="1233876"/>
            <a:ext cx="4626631" cy="2189063"/>
            <a:chOff x="2244581" y="1233876"/>
            <a:chExt cx="4626631" cy="2189063"/>
          </a:xfrm>
        </p:grpSpPr>
        <p:sp>
          <p:nvSpPr>
            <p:cNvPr id="8" name="TextBox 7"/>
            <p:cNvSpPr txBox="1"/>
            <p:nvPr/>
          </p:nvSpPr>
          <p:spPr>
            <a:xfrm>
              <a:off x="2244581" y="3115162"/>
              <a:ext cx="1381509"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err="1" smtClean="0">
                  <a:solidFill>
                    <a:srgbClr val="6C6C6C"/>
                  </a:solidFill>
                  <a:latin typeface="Trebuchet MS" charset="0"/>
                  <a:ea typeface="Trebuchet MS" charset="0"/>
                  <a:cs typeface="Trebuchet MS" charset="0"/>
                </a:rPr>
                <a:t>Verdis</a:t>
              </a:r>
              <a:r>
                <a:rPr lang="en-US" sz="1400" b="1" dirty="0" smtClean="0">
                  <a:solidFill>
                    <a:srgbClr val="6C6C6C"/>
                  </a:solidFill>
                  <a:latin typeface="Trebuchet MS" charset="0"/>
                  <a:ea typeface="Trebuchet MS" charset="0"/>
                  <a:cs typeface="Trebuchet MS" charset="0"/>
                </a:rPr>
                <a:t> Norton</a:t>
              </a:r>
              <a:endParaRPr lang="en-US" sz="1400" dirty="0">
                <a:solidFill>
                  <a:srgbClr val="6C6C6C"/>
                </a:solidFill>
                <a:latin typeface="Trebuchet MS" charset="0"/>
                <a:ea typeface="Trebuchet MS" charset="0"/>
                <a:cs typeface="Trebuchet MS" charset="0"/>
              </a:endParaRPr>
            </a:p>
          </p:txBody>
        </p:sp>
        <p:sp>
          <p:nvSpPr>
            <p:cNvPr id="10" name="TextBox 9"/>
            <p:cNvSpPr txBox="1"/>
            <p:nvPr/>
          </p:nvSpPr>
          <p:spPr>
            <a:xfrm>
              <a:off x="3917286" y="3115162"/>
              <a:ext cx="1309427"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charset="0"/>
                  <a:ea typeface="Trebuchet MS" charset="0"/>
                  <a:cs typeface="Trebuchet MS" charset="0"/>
                </a:rPr>
                <a:t>Tyler Norton</a:t>
              </a:r>
              <a:endParaRPr lang="en-US" sz="1400" dirty="0">
                <a:solidFill>
                  <a:srgbClr val="6C6C6C"/>
                </a:solidFill>
                <a:latin typeface="Trebuchet MS" charset="0"/>
                <a:ea typeface="Trebuchet MS" charset="0"/>
                <a:cs typeface="Trebuchet MS" charset="0"/>
              </a:endParaRPr>
            </a:p>
          </p:txBody>
        </p:sp>
        <p:sp>
          <p:nvSpPr>
            <p:cNvPr id="12" name="TextBox 11"/>
            <p:cNvSpPr txBox="1"/>
            <p:nvPr/>
          </p:nvSpPr>
          <p:spPr>
            <a:xfrm>
              <a:off x="5574634" y="3115162"/>
              <a:ext cx="1296578"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charset="0"/>
                  <a:ea typeface="Trebuchet MS" charset="0"/>
                  <a:cs typeface="Trebuchet MS" charset="0"/>
                </a:rPr>
                <a:t>James Pack</a:t>
              </a:r>
              <a:endParaRPr lang="en-US" sz="1400" dirty="0">
                <a:solidFill>
                  <a:srgbClr val="6C6C6C"/>
                </a:solidFill>
                <a:latin typeface="Trebuchet MS" charset="0"/>
                <a:ea typeface="Trebuchet MS" charset="0"/>
                <a:cs typeface="Trebuchet MS" charset="0"/>
              </a:endParaRPr>
            </a:p>
          </p:txBody>
        </p:sp>
        <p:pic>
          <p:nvPicPr>
            <p:cNvPr id="17" name="Content Placeholder 4" descr="17.8x10@72dpi.jpg"/>
            <p:cNvPicPr>
              <a:picLocks noChangeAspect="1"/>
            </p:cNvPicPr>
            <p:nvPr/>
          </p:nvPicPr>
          <p:blipFill rotWithShape="1">
            <a:blip r:embed="rId3" cstate="print">
              <a:extLst>
                <a:ext uri="{28A0092B-C50C-407E-A947-70E740481C1C}">
                  <a14:useLocalDpi xmlns:a14="http://schemas.microsoft.com/office/drawing/2010/main"/>
                </a:ext>
              </a:extLst>
            </a:blip>
            <a:srcRect l="9456" t="3530" r="8444" b="3861"/>
            <a:stretch/>
          </p:blipFill>
          <p:spPr bwMode="auto">
            <a:xfrm>
              <a:off x="2301760" y="1233876"/>
              <a:ext cx="1279640" cy="1805147"/>
            </a:xfrm>
            <a:prstGeom prst="rect">
              <a:avLst/>
            </a:prstGeom>
            <a:noFill/>
            <a:ln w="9525">
              <a:noFill/>
              <a:miter lim="800000"/>
              <a:headEnd/>
              <a:tailEnd/>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t="720" r="4817"/>
            <a:stretch/>
          </p:blipFill>
          <p:spPr>
            <a:xfrm>
              <a:off x="3934108" y="1233876"/>
              <a:ext cx="1282128" cy="1797023"/>
            </a:xfrm>
            <a:prstGeom prst="rect">
              <a:avLst/>
            </a:prstGeom>
          </p:spPr>
        </p:pic>
        <p:pic>
          <p:nvPicPr>
            <p:cNvPr id="19" name="Picture 3" descr="22.8x10@72dpi.jpg"/>
            <p:cNvPicPr>
              <a:picLocks noChangeAspect="1"/>
            </p:cNvPicPr>
            <p:nvPr/>
          </p:nvPicPr>
          <p:blipFill rotWithShape="1">
            <a:blip r:embed="rId5" cstate="print">
              <a:extLst>
                <a:ext uri="{28A0092B-C50C-407E-A947-70E740481C1C}">
                  <a14:useLocalDpi xmlns:a14="http://schemas.microsoft.com/office/drawing/2010/main"/>
                </a:ext>
              </a:extLst>
            </a:blip>
            <a:srcRect l="9697" t="994" r="441"/>
            <a:stretch/>
          </p:blipFill>
          <p:spPr bwMode="auto">
            <a:xfrm>
              <a:off x="5577051" y="1233876"/>
              <a:ext cx="1280950" cy="1799041"/>
            </a:xfrm>
            <a:prstGeom prst="rect">
              <a:avLst/>
            </a:prstGeom>
            <a:noFill/>
            <a:ln w="9525">
              <a:noFill/>
              <a:miter lim="800000"/>
              <a:headEnd/>
              <a:tailEnd/>
            </a:ln>
          </p:spPr>
        </p:pic>
      </p:grpSp>
    </p:spTree>
    <p:extLst>
      <p:ext uri="{BB962C8B-B14F-4D97-AF65-F5344CB8AC3E}">
        <p14:creationId xmlns:p14="http://schemas.microsoft.com/office/powerpoint/2010/main" val="7587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FINANCIALLY STRONG</a:t>
            </a:r>
            <a:r>
              <a:rPr lang="en-US" dirty="0" smtClean="0"/>
              <a:t> &amp; STABLE</a:t>
            </a:r>
            <a:endParaRPr lang="en-US" dirty="0"/>
          </a:p>
        </p:txBody>
      </p:sp>
      <p:pic>
        <p:nvPicPr>
          <p:cNvPr id="5" name="Content Placeholder 4"/>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t="15745" r="293" b="17978"/>
          <a:stretch/>
        </p:blipFill>
        <p:spPr>
          <a:xfrm>
            <a:off x="773460" y="1164319"/>
            <a:ext cx="3502907" cy="1746507"/>
          </a:xfrm>
          <a:ln w="12700">
            <a:solidFill>
              <a:srgbClr val="6C6C6C"/>
            </a:solidFill>
          </a:ln>
        </p:spPr>
      </p:pic>
      <p:sp>
        <p:nvSpPr>
          <p:cNvPr id="4" name="Content Placeholder 3"/>
          <p:cNvSpPr>
            <a:spLocks noGrp="1"/>
          </p:cNvSpPr>
          <p:nvPr>
            <p:ph sz="quarter" idx="11"/>
          </p:nvPr>
        </p:nvSpPr>
        <p:spPr>
          <a:xfrm>
            <a:off x="4572000" y="1670477"/>
            <a:ext cx="4025788" cy="2480697"/>
          </a:xfrm>
        </p:spPr>
        <p:txBody>
          <a:bodyPr>
            <a:normAutofit/>
          </a:bodyPr>
          <a:lstStyle/>
          <a:p>
            <a:r>
              <a:rPr lang="en-US" dirty="0"/>
              <a:t>Profitable every </a:t>
            </a:r>
            <a:r>
              <a:rPr lang="en-US" dirty="0" smtClean="0"/>
              <a:t>year</a:t>
            </a:r>
            <a:br>
              <a:rPr lang="en-US" dirty="0" smtClean="0"/>
            </a:br>
            <a:r>
              <a:rPr lang="en-US" dirty="0" smtClean="0"/>
              <a:t>since </a:t>
            </a:r>
            <a:r>
              <a:rPr lang="en-US" dirty="0"/>
              <a:t>inception</a:t>
            </a:r>
          </a:p>
          <a:p>
            <a:r>
              <a:rPr lang="en-US" dirty="0" smtClean="0"/>
              <a:t>Carries no debt</a:t>
            </a:r>
            <a:endParaRPr lang="en-US" dirty="0"/>
          </a:p>
          <a:p>
            <a:r>
              <a:rPr lang="en-US" dirty="0" smtClean="0"/>
              <a:t>Scalable infrastructure—</a:t>
            </a:r>
            <a:br>
              <a:rPr lang="en-US" dirty="0" smtClean="0"/>
            </a:br>
            <a:r>
              <a:rPr lang="en-US" dirty="0" smtClean="0"/>
              <a:t>capacity of $800 million</a:t>
            </a:r>
            <a:endParaRPr lang="en-US" dirty="0"/>
          </a:p>
          <a:p>
            <a:r>
              <a:rPr lang="en-US" dirty="0"/>
              <a:t>Highest quality </a:t>
            </a:r>
            <a:r>
              <a:rPr lang="en-US" dirty="0" smtClean="0"/>
              <a:t>standards (FDA registered, GMP, NSF compliant production facility)</a:t>
            </a:r>
            <a:endParaRPr lang="en-US" dirty="0"/>
          </a:p>
        </p:txBody>
      </p:sp>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913" y="2925593"/>
            <a:ext cx="1742858" cy="1744472"/>
          </a:xfrm>
          <a:prstGeom prst="rect">
            <a:avLst/>
          </a:prstGeom>
          <a:ln w="12700">
            <a:solidFill>
              <a:srgbClr val="6C6C6C"/>
            </a:solidFill>
          </a:ln>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054" y="2926400"/>
            <a:ext cx="1742859" cy="1742859"/>
          </a:xfrm>
          <a:prstGeom prst="rect">
            <a:avLst/>
          </a:prstGeom>
          <a:ln w="12700">
            <a:solidFill>
              <a:srgbClr val="6C6C6C"/>
            </a:solidFill>
          </a:ln>
        </p:spPr>
      </p:pic>
    </p:spTree>
    <p:extLst>
      <p:ext uri="{BB962C8B-B14F-4D97-AF65-F5344CB8AC3E}">
        <p14:creationId xmlns:p14="http://schemas.microsoft.com/office/powerpoint/2010/main" val="10499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42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57"/>
            <a:ext cx="8229600" cy="857250"/>
          </a:xfrm>
        </p:spPr>
        <p:txBody>
          <a:bodyPr/>
          <a:lstStyle/>
          <a:p>
            <a:r>
              <a:rPr lang="en-US" b="1" dirty="0" smtClean="0"/>
              <a:t>ASEA MARKETS WORLDWIDE:</a:t>
            </a:r>
            <a:r>
              <a:rPr lang="en-US" dirty="0" smtClean="0"/>
              <a:t> 25</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952892"/>
            <a:ext cx="8229595" cy="4042657"/>
          </a:xfrm>
          <a:prstGeom prst="rect">
            <a:avLst/>
          </a:prstGeom>
          <a:blipFill>
            <a:blip r:embed="rId4" cstate="screen">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104961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197" y="205979"/>
            <a:ext cx="6269064" cy="857250"/>
          </a:xfrm>
        </p:spPr>
        <p:txBody>
          <a:bodyPr/>
          <a:lstStyle/>
          <a:p>
            <a:r>
              <a:rPr lang="en-US" b="1" dirty="0" smtClean="0">
                <a:ea typeface="Trebuchet MS" charset="0"/>
              </a:rPr>
              <a:t>WHAT ARE YOUR</a:t>
            </a:r>
            <a:r>
              <a:rPr lang="en-US" dirty="0" smtClean="0">
                <a:ea typeface="Trebuchet MS" charset="0"/>
              </a:rPr>
              <a:t> OPTIONS?</a:t>
            </a:r>
            <a:endParaRPr lang="en-US" dirty="0"/>
          </a:p>
        </p:txBody>
      </p:sp>
      <p:grpSp>
        <p:nvGrpSpPr>
          <p:cNvPr id="30" name="Group 29"/>
          <p:cNvGrpSpPr/>
          <p:nvPr/>
        </p:nvGrpSpPr>
        <p:grpSpPr>
          <a:xfrm>
            <a:off x="4374893" y="1258759"/>
            <a:ext cx="1473298" cy="1473296"/>
            <a:chOff x="4374893" y="1258759"/>
            <a:chExt cx="1473298" cy="1473296"/>
          </a:xfrm>
        </p:grpSpPr>
        <p:sp>
          <p:nvSpPr>
            <p:cNvPr id="11" name="Oval 10"/>
            <p:cNvSpPr/>
            <p:nvPr/>
          </p:nvSpPr>
          <p:spPr>
            <a:xfrm>
              <a:off x="4374893" y="1258759"/>
              <a:ext cx="1473298" cy="1473296"/>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8" name="TextBox 17"/>
            <p:cNvSpPr txBox="1"/>
            <p:nvPr/>
          </p:nvSpPr>
          <p:spPr>
            <a:xfrm>
              <a:off x="4386705" y="1397717"/>
              <a:ext cx="1453737" cy="1231106"/>
            </a:xfrm>
            <a:prstGeom prst="rect">
              <a:avLst/>
            </a:prstGeom>
            <a:noFill/>
          </p:spPr>
          <p:txBody>
            <a:bodyPr wrap="square" rtlCol="0">
              <a:spAutoFit/>
            </a:bodyPr>
            <a:lstStyle/>
            <a:p>
              <a:pPr algn="ctr">
                <a:spcBef>
                  <a:spcPts val="0"/>
                </a:spcBef>
              </a:pPr>
              <a:r>
                <a:rPr lang="en-US" sz="2000" b="1" dirty="0">
                  <a:solidFill>
                    <a:schemeClr val="bg1"/>
                  </a:solidFill>
                  <a:latin typeface="Trebuchet MS" charset="0"/>
                  <a:ea typeface="Trebuchet MS" charset="0"/>
                  <a:cs typeface="Trebuchet MS" charset="0"/>
                </a:rPr>
                <a:t>WORK</a:t>
              </a:r>
            </a:p>
            <a:p>
              <a:pPr algn="ctr">
                <a:spcBef>
                  <a:spcPts val="0"/>
                </a:spcBef>
              </a:pPr>
              <a:r>
                <a:rPr lang="en-US" dirty="0">
                  <a:solidFill>
                    <a:schemeClr val="bg1"/>
                  </a:solidFill>
                  <a:latin typeface="Trebuchet MS" charset="0"/>
                  <a:ea typeface="Trebuchet MS" charset="0"/>
                  <a:cs typeface="Trebuchet MS" charset="0"/>
                </a:rPr>
                <a:t>— for —</a:t>
              </a:r>
            </a:p>
            <a:p>
              <a:pPr algn="ctr">
                <a:spcBef>
                  <a:spcPts val="0"/>
                </a:spcBef>
              </a:pPr>
              <a:r>
                <a:rPr lang="en-US" dirty="0">
                  <a:solidFill>
                    <a:schemeClr val="bg1"/>
                  </a:solidFill>
                  <a:latin typeface="Trebuchet MS" charset="0"/>
                  <a:ea typeface="Trebuchet MS" charset="0"/>
                  <a:cs typeface="Trebuchet MS" charset="0"/>
                </a:rPr>
                <a:t>someone</a:t>
              </a:r>
            </a:p>
            <a:p>
              <a:pPr algn="ctr">
                <a:spcBef>
                  <a:spcPts val="0"/>
                </a:spcBef>
              </a:pPr>
              <a:r>
                <a:rPr lang="en-US" dirty="0" smtClean="0">
                  <a:solidFill>
                    <a:schemeClr val="bg1"/>
                  </a:solidFill>
                  <a:latin typeface="Trebuchet MS" charset="0"/>
                  <a:ea typeface="Trebuchet MS" charset="0"/>
                  <a:cs typeface="Trebuchet MS" charset="0"/>
                </a:rPr>
                <a:t>else</a:t>
              </a:r>
              <a:endParaRPr lang="en-US" dirty="0">
                <a:solidFill>
                  <a:schemeClr val="bg1"/>
                </a:solidFill>
                <a:latin typeface="Trebuchet MS" charset="0"/>
                <a:ea typeface="Trebuchet MS" charset="0"/>
                <a:cs typeface="Trebuchet MS" charset="0"/>
              </a:endParaRPr>
            </a:p>
          </p:txBody>
        </p:sp>
      </p:grpSp>
      <p:grpSp>
        <p:nvGrpSpPr>
          <p:cNvPr id="31" name="Group 30"/>
          <p:cNvGrpSpPr/>
          <p:nvPr/>
        </p:nvGrpSpPr>
        <p:grpSpPr>
          <a:xfrm>
            <a:off x="6362169" y="1258758"/>
            <a:ext cx="1473300" cy="1473298"/>
            <a:chOff x="6362169" y="1258758"/>
            <a:chExt cx="1473300" cy="1473298"/>
          </a:xfrm>
        </p:grpSpPr>
        <p:sp>
          <p:nvSpPr>
            <p:cNvPr id="12" name="Oval 11"/>
            <p:cNvSpPr/>
            <p:nvPr/>
          </p:nvSpPr>
          <p:spPr>
            <a:xfrm>
              <a:off x="6362169" y="1258758"/>
              <a:ext cx="1473300" cy="1473298"/>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1" name="TextBox 20"/>
            <p:cNvSpPr txBox="1"/>
            <p:nvPr/>
          </p:nvSpPr>
          <p:spPr>
            <a:xfrm>
              <a:off x="6369918" y="1506085"/>
              <a:ext cx="1453737" cy="954107"/>
            </a:xfrm>
            <a:prstGeom prst="rect">
              <a:avLst/>
            </a:prstGeom>
            <a:noFill/>
          </p:spPr>
          <p:txBody>
            <a:bodyPr wrap="square" rtlCol="0">
              <a:spAutoFit/>
            </a:bodyPr>
            <a:lstStyle/>
            <a:p>
              <a:pPr algn="ctr">
                <a:spcBef>
                  <a:spcPts val="0"/>
                </a:spcBef>
              </a:pPr>
              <a:r>
                <a:rPr lang="en-US" sz="2000" b="1" dirty="0" smtClean="0">
                  <a:solidFill>
                    <a:schemeClr val="bg1"/>
                  </a:solidFill>
                  <a:latin typeface="Trebuchet MS" charset="0"/>
                  <a:ea typeface="Trebuchet MS" charset="0"/>
                  <a:cs typeface="Trebuchet MS" charset="0"/>
                </a:rPr>
                <a:t>INVEST</a:t>
              </a:r>
              <a:endParaRPr lang="en-US" sz="2000" b="1" dirty="0">
                <a:solidFill>
                  <a:schemeClr val="bg1"/>
                </a:solidFill>
                <a:latin typeface="Trebuchet MS" charset="0"/>
                <a:ea typeface="Trebuchet MS" charset="0"/>
                <a:cs typeface="Trebuchet MS" charset="0"/>
              </a:endParaRPr>
            </a:p>
            <a:p>
              <a:pPr algn="ctr">
                <a:spcBef>
                  <a:spcPts val="0"/>
                </a:spcBef>
              </a:pPr>
              <a:r>
                <a:rPr lang="en-US" dirty="0">
                  <a:solidFill>
                    <a:schemeClr val="bg1"/>
                  </a:solidFill>
                  <a:latin typeface="Trebuchet MS" charset="0"/>
                  <a:ea typeface="Trebuchet MS" charset="0"/>
                  <a:cs typeface="Trebuchet MS" charset="0"/>
                </a:rPr>
                <a:t>— </a:t>
              </a:r>
              <a:r>
                <a:rPr lang="en-US" dirty="0" smtClean="0">
                  <a:solidFill>
                    <a:schemeClr val="bg1"/>
                  </a:solidFill>
                  <a:latin typeface="Trebuchet MS" charset="0"/>
                  <a:ea typeface="Trebuchet MS" charset="0"/>
                  <a:cs typeface="Trebuchet MS" charset="0"/>
                </a:rPr>
                <a:t>in a —</a:t>
              </a:r>
              <a:endParaRPr lang="en-US" dirty="0">
                <a:solidFill>
                  <a:schemeClr val="bg1"/>
                </a:solidFill>
                <a:latin typeface="Trebuchet MS" charset="0"/>
                <a:ea typeface="Trebuchet MS" charset="0"/>
                <a:cs typeface="Trebuchet MS" charset="0"/>
              </a:endParaRPr>
            </a:p>
            <a:p>
              <a:pPr algn="ctr">
                <a:spcBef>
                  <a:spcPts val="0"/>
                </a:spcBef>
              </a:pPr>
              <a:r>
                <a:rPr lang="en-US" dirty="0" smtClean="0">
                  <a:solidFill>
                    <a:schemeClr val="bg1"/>
                  </a:solidFill>
                  <a:latin typeface="Trebuchet MS" charset="0"/>
                  <a:ea typeface="Trebuchet MS" charset="0"/>
                  <a:cs typeface="Trebuchet MS" charset="0"/>
                </a:rPr>
                <a:t>business</a:t>
              </a:r>
              <a:endParaRPr lang="en-US" dirty="0">
                <a:solidFill>
                  <a:schemeClr val="bg1"/>
                </a:solidFill>
                <a:latin typeface="Trebuchet MS" charset="0"/>
                <a:ea typeface="Trebuchet MS" charset="0"/>
                <a:cs typeface="Trebuchet MS" charset="0"/>
              </a:endParaRPr>
            </a:p>
          </p:txBody>
        </p:sp>
      </p:grpSp>
      <p:grpSp>
        <p:nvGrpSpPr>
          <p:cNvPr id="29" name="Group 28"/>
          <p:cNvGrpSpPr/>
          <p:nvPr/>
        </p:nvGrpSpPr>
        <p:grpSpPr>
          <a:xfrm>
            <a:off x="4374891" y="3203795"/>
            <a:ext cx="1473302" cy="1473300"/>
            <a:chOff x="4374891" y="3203795"/>
            <a:chExt cx="1473302" cy="1473300"/>
          </a:xfrm>
        </p:grpSpPr>
        <p:sp>
          <p:nvSpPr>
            <p:cNvPr id="13" name="Oval 12"/>
            <p:cNvSpPr/>
            <p:nvPr/>
          </p:nvSpPr>
          <p:spPr>
            <a:xfrm>
              <a:off x="4374891" y="3203795"/>
              <a:ext cx="1473302" cy="1473300"/>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4" name="TextBox 23"/>
            <p:cNvSpPr txBox="1"/>
            <p:nvPr/>
          </p:nvSpPr>
          <p:spPr>
            <a:xfrm>
              <a:off x="4382640" y="3439280"/>
              <a:ext cx="1453737" cy="954107"/>
            </a:xfrm>
            <a:prstGeom prst="rect">
              <a:avLst/>
            </a:prstGeom>
            <a:noFill/>
          </p:spPr>
          <p:txBody>
            <a:bodyPr wrap="square" rtlCol="0">
              <a:spAutoFit/>
            </a:bodyPr>
            <a:lstStyle/>
            <a:p>
              <a:pPr algn="ctr">
                <a:spcBef>
                  <a:spcPts val="0"/>
                </a:spcBef>
              </a:pPr>
              <a:r>
                <a:rPr lang="en-US" sz="2000" b="1" dirty="0" smtClean="0">
                  <a:solidFill>
                    <a:schemeClr val="bg1"/>
                  </a:solidFill>
                  <a:latin typeface="Trebuchet MS" charset="0"/>
                  <a:ea typeface="Trebuchet MS" charset="0"/>
                  <a:cs typeface="Trebuchet MS" charset="0"/>
                </a:rPr>
                <a:t>BUY</a:t>
              </a:r>
              <a:endParaRPr lang="en-US" sz="2000" b="1" dirty="0">
                <a:solidFill>
                  <a:schemeClr val="bg1"/>
                </a:solidFill>
                <a:latin typeface="Trebuchet MS" charset="0"/>
                <a:ea typeface="Trebuchet MS" charset="0"/>
                <a:cs typeface="Trebuchet MS" charset="0"/>
              </a:endParaRPr>
            </a:p>
            <a:p>
              <a:pPr algn="ctr">
                <a:spcBef>
                  <a:spcPts val="0"/>
                </a:spcBef>
              </a:pPr>
              <a:r>
                <a:rPr lang="en-US" dirty="0">
                  <a:solidFill>
                    <a:schemeClr val="bg1"/>
                  </a:solidFill>
                  <a:latin typeface="Trebuchet MS" charset="0"/>
                  <a:ea typeface="Trebuchet MS" charset="0"/>
                  <a:cs typeface="Trebuchet MS" charset="0"/>
                </a:rPr>
                <a:t>— </a:t>
              </a:r>
              <a:r>
                <a:rPr lang="en-US" dirty="0" smtClean="0">
                  <a:solidFill>
                    <a:schemeClr val="bg1"/>
                  </a:solidFill>
                  <a:latin typeface="Trebuchet MS" charset="0"/>
                  <a:ea typeface="Trebuchet MS" charset="0"/>
                  <a:cs typeface="Trebuchet MS" charset="0"/>
                </a:rPr>
                <a:t>a —</a:t>
              </a:r>
              <a:endParaRPr lang="en-US" dirty="0">
                <a:solidFill>
                  <a:schemeClr val="bg1"/>
                </a:solidFill>
                <a:latin typeface="Trebuchet MS" charset="0"/>
                <a:ea typeface="Trebuchet MS" charset="0"/>
                <a:cs typeface="Trebuchet MS" charset="0"/>
              </a:endParaRPr>
            </a:p>
            <a:p>
              <a:pPr algn="ctr">
                <a:spcBef>
                  <a:spcPts val="0"/>
                </a:spcBef>
              </a:pPr>
              <a:r>
                <a:rPr lang="en-US" dirty="0" smtClean="0">
                  <a:solidFill>
                    <a:schemeClr val="bg1"/>
                  </a:solidFill>
                  <a:latin typeface="Trebuchet MS" charset="0"/>
                  <a:ea typeface="Trebuchet MS" charset="0"/>
                  <a:cs typeface="Trebuchet MS" charset="0"/>
                </a:rPr>
                <a:t>business</a:t>
              </a:r>
              <a:endParaRPr lang="en-US" dirty="0">
                <a:solidFill>
                  <a:schemeClr val="bg1"/>
                </a:solidFill>
                <a:latin typeface="Trebuchet MS" charset="0"/>
                <a:ea typeface="Trebuchet MS" charset="0"/>
                <a:cs typeface="Trebuchet MS" charset="0"/>
              </a:endParaRPr>
            </a:p>
          </p:txBody>
        </p:sp>
      </p:grpSp>
      <p:grpSp>
        <p:nvGrpSpPr>
          <p:cNvPr id="28" name="Group 27"/>
          <p:cNvGrpSpPr/>
          <p:nvPr/>
        </p:nvGrpSpPr>
        <p:grpSpPr>
          <a:xfrm>
            <a:off x="6362168" y="3203796"/>
            <a:ext cx="1473300" cy="1473298"/>
            <a:chOff x="6362168" y="3203796"/>
            <a:chExt cx="1473300" cy="1473298"/>
          </a:xfrm>
        </p:grpSpPr>
        <p:sp>
          <p:nvSpPr>
            <p:cNvPr id="14" name="Oval 13"/>
            <p:cNvSpPr/>
            <p:nvPr/>
          </p:nvSpPr>
          <p:spPr>
            <a:xfrm>
              <a:off x="6362168" y="3203796"/>
              <a:ext cx="1473300" cy="1473298"/>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6" name="TextBox 25"/>
            <p:cNvSpPr txBox="1"/>
            <p:nvPr/>
          </p:nvSpPr>
          <p:spPr>
            <a:xfrm>
              <a:off x="6381731" y="3436531"/>
              <a:ext cx="1453737" cy="954107"/>
            </a:xfrm>
            <a:prstGeom prst="rect">
              <a:avLst/>
            </a:prstGeom>
            <a:noFill/>
          </p:spPr>
          <p:txBody>
            <a:bodyPr wrap="square" rtlCol="0">
              <a:spAutoFit/>
            </a:bodyPr>
            <a:lstStyle/>
            <a:p>
              <a:pPr algn="ctr">
                <a:spcBef>
                  <a:spcPts val="0"/>
                </a:spcBef>
              </a:pPr>
              <a:r>
                <a:rPr lang="en-US" sz="2000" b="1" dirty="0" smtClean="0">
                  <a:solidFill>
                    <a:schemeClr val="bg1"/>
                  </a:solidFill>
                  <a:latin typeface="Trebuchet MS" charset="0"/>
                  <a:ea typeface="Trebuchet MS" charset="0"/>
                  <a:cs typeface="Trebuchet MS" charset="0"/>
                </a:rPr>
                <a:t>START</a:t>
              </a:r>
              <a:endParaRPr lang="en-US" sz="2000" b="1" dirty="0">
                <a:solidFill>
                  <a:schemeClr val="bg1"/>
                </a:solidFill>
                <a:latin typeface="Trebuchet MS" charset="0"/>
                <a:ea typeface="Trebuchet MS" charset="0"/>
                <a:cs typeface="Trebuchet MS" charset="0"/>
              </a:endParaRPr>
            </a:p>
            <a:p>
              <a:pPr algn="ctr">
                <a:spcBef>
                  <a:spcPts val="0"/>
                </a:spcBef>
              </a:pPr>
              <a:r>
                <a:rPr lang="en-US" dirty="0">
                  <a:solidFill>
                    <a:schemeClr val="bg1"/>
                  </a:solidFill>
                  <a:latin typeface="Trebuchet MS" charset="0"/>
                  <a:ea typeface="Trebuchet MS" charset="0"/>
                  <a:cs typeface="Trebuchet MS" charset="0"/>
                </a:rPr>
                <a:t>— </a:t>
              </a:r>
              <a:r>
                <a:rPr lang="en-US" dirty="0" smtClean="0">
                  <a:solidFill>
                    <a:schemeClr val="bg1"/>
                  </a:solidFill>
                  <a:latin typeface="Trebuchet MS" charset="0"/>
                  <a:ea typeface="Trebuchet MS" charset="0"/>
                  <a:cs typeface="Trebuchet MS" charset="0"/>
                </a:rPr>
                <a:t>a —</a:t>
              </a:r>
              <a:endParaRPr lang="en-US" dirty="0">
                <a:solidFill>
                  <a:schemeClr val="bg1"/>
                </a:solidFill>
                <a:latin typeface="Trebuchet MS" charset="0"/>
                <a:ea typeface="Trebuchet MS" charset="0"/>
                <a:cs typeface="Trebuchet MS" charset="0"/>
              </a:endParaRPr>
            </a:p>
            <a:p>
              <a:pPr algn="ctr">
                <a:spcBef>
                  <a:spcPts val="0"/>
                </a:spcBef>
              </a:pPr>
              <a:r>
                <a:rPr lang="en-US" dirty="0" smtClean="0">
                  <a:solidFill>
                    <a:schemeClr val="bg1"/>
                  </a:solidFill>
                  <a:latin typeface="Trebuchet MS" charset="0"/>
                  <a:ea typeface="Trebuchet MS" charset="0"/>
                  <a:cs typeface="Trebuchet MS" charset="0"/>
                </a:rPr>
                <a:t>business</a:t>
              </a:r>
              <a:endParaRPr lang="en-US" dirty="0">
                <a:solidFill>
                  <a:schemeClr val="bg1"/>
                </a:solidFill>
                <a:latin typeface="Trebuchet MS" charset="0"/>
                <a:ea typeface="Trebuchet MS" charset="0"/>
                <a:cs typeface="Trebuchet MS" charset="0"/>
              </a:endParaRPr>
            </a:p>
          </p:txBody>
        </p:sp>
      </p:grpSp>
    </p:spTree>
    <p:extLst>
      <p:ext uri="{BB962C8B-B14F-4D97-AF65-F5344CB8AC3E}">
        <p14:creationId xmlns:p14="http://schemas.microsoft.com/office/powerpoint/2010/main" val="55670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5"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sp>
        <p:nvSpPr>
          <p:cNvPr id="9" name="AutoShape 4"/>
          <p:cNvSpPr>
            <a:spLocks/>
          </p:cNvSpPr>
          <p:nvPr/>
        </p:nvSpPr>
        <p:spPr bwMode="auto">
          <a:xfrm>
            <a:off x="5905373" y="2815471"/>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grpSp>
        <p:nvGrpSpPr>
          <p:cNvPr id="2" name="Group 1"/>
          <p:cNvGrpSpPr/>
          <p:nvPr/>
        </p:nvGrpSpPr>
        <p:grpSpPr>
          <a:xfrm>
            <a:off x="1876785" y="1622448"/>
            <a:ext cx="1797204" cy="1559418"/>
            <a:chOff x="5529626" y="1533221"/>
            <a:chExt cx="1797204" cy="1559418"/>
          </a:xfrm>
        </p:grpSpPr>
        <p:sp>
          <p:nvSpPr>
            <p:cNvPr id="10" name="AutoShape 4"/>
            <p:cNvSpPr>
              <a:spLocks/>
            </p:cNvSpPr>
            <p:nvPr/>
          </p:nvSpPr>
          <p:spPr bwMode="auto">
            <a:xfrm>
              <a:off x="5529626"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pic>
          <p:nvPicPr>
            <p:cNvPr id="15" name="Picture 14" descr="compensat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8320" y="1533221"/>
              <a:ext cx="1139817" cy="1139817"/>
            </a:xfrm>
            <a:prstGeom prst="rect">
              <a:avLst/>
            </a:prstGeom>
          </p:spPr>
        </p:pic>
      </p:grpSp>
      <p:pic>
        <p:nvPicPr>
          <p:cNvPr id="16" name="Picture 15" descr="company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2853" y="1622448"/>
            <a:ext cx="1140462" cy="1140462"/>
          </a:xfrm>
          <a:prstGeom prst="rect">
            <a:avLst/>
          </a:prstGeom>
        </p:spPr>
      </p:pic>
    </p:spTree>
    <p:extLst>
      <p:ext uri="{BB962C8B-B14F-4D97-AF65-F5344CB8AC3E}">
        <p14:creationId xmlns:p14="http://schemas.microsoft.com/office/powerpoint/2010/main" val="9439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txBox="1">
            <a:spLocks/>
          </p:cNvSpPr>
          <p:nvPr/>
        </p:nvSpPr>
        <p:spPr>
          <a:xfrm>
            <a:off x="4661012" y="1200151"/>
            <a:ext cx="4025788" cy="339447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bg1"/>
              </a:solidFill>
              <a:latin typeface="Trebuchet MS" charset="0"/>
              <a:cs typeface="Trebuchet MS" charset="0"/>
            </a:endParaRPr>
          </a:p>
        </p:txBody>
      </p:sp>
      <p:sp>
        <p:nvSpPr>
          <p:cNvPr id="5" name="Title 1"/>
          <p:cNvSpPr txBox="1">
            <a:spLocks/>
          </p:cNvSpPr>
          <p:nvPr/>
        </p:nvSpPr>
        <p:spPr>
          <a:xfrm>
            <a:off x="457200" y="129701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r>
              <a:rPr lang="en-US" b="1" dirty="0">
                <a:latin typeface="Trebuchet MS" charset="0"/>
                <a:ea typeface="Trebuchet MS" charset="0"/>
                <a:cs typeface="Trebuchet MS" charset="0"/>
              </a:rPr>
              <a:t>COMPENSATION</a:t>
            </a:r>
          </a:p>
        </p:txBody>
      </p:sp>
      <p:sp>
        <p:nvSpPr>
          <p:cNvPr id="6" name="Content Placeholder 3"/>
          <p:cNvSpPr txBox="1">
            <a:spLocks/>
          </p:cNvSpPr>
          <p:nvPr/>
        </p:nvSpPr>
        <p:spPr>
          <a:xfrm>
            <a:off x="2752835" y="215426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Trebuchet MS" charset="0"/>
                <a:cs typeface="Trebuchet MS" charset="0"/>
              </a:rPr>
              <a:t>Leveraged Income</a:t>
            </a:r>
          </a:p>
          <a:p>
            <a:r>
              <a:rPr lang="en-US" dirty="0">
                <a:solidFill>
                  <a:schemeClr val="bg1"/>
                </a:solidFill>
                <a:latin typeface="Trebuchet MS" charset="0"/>
                <a:cs typeface="Trebuchet MS" charset="0"/>
              </a:rPr>
              <a:t>Residual Income</a:t>
            </a:r>
          </a:p>
          <a:p>
            <a:r>
              <a:rPr lang="en-US" dirty="0">
                <a:solidFill>
                  <a:schemeClr val="bg1"/>
                </a:solidFill>
                <a:latin typeface="Trebuchet MS" charset="0"/>
                <a:cs typeface="Trebuchet MS" charset="0"/>
              </a:rPr>
              <a:t>Part Time or Full Time</a:t>
            </a:r>
          </a:p>
          <a:p>
            <a:r>
              <a:rPr lang="en-US" dirty="0">
                <a:solidFill>
                  <a:schemeClr val="bg1"/>
                </a:solidFill>
                <a:latin typeface="Trebuchet MS" charset="0"/>
                <a:cs typeface="Trebuchet MS" charset="0"/>
              </a:rPr>
              <a:t>Legacy Income</a:t>
            </a:r>
          </a:p>
          <a:p>
            <a:r>
              <a:rPr lang="en-US" dirty="0">
                <a:solidFill>
                  <a:schemeClr val="bg1"/>
                </a:solidFill>
                <a:latin typeface="Trebuchet MS" charset="0"/>
                <a:cs typeface="Trebuchet MS" charset="0"/>
              </a:rPr>
              <a:t>Commissions Paid Weekly </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3377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ASEA INCOME </a:t>
            </a:r>
            <a:r>
              <a:rPr lang="en-US" dirty="0" smtClean="0"/>
              <a:t>IS POWERFUL</a:t>
            </a:r>
            <a:endParaRPr lang="en-US" dirty="0"/>
          </a:p>
        </p:txBody>
      </p:sp>
      <p:sp>
        <p:nvSpPr>
          <p:cNvPr id="4" name="Content Placeholder 3"/>
          <p:cNvSpPr>
            <a:spLocks noGrp="1"/>
          </p:cNvSpPr>
          <p:nvPr>
            <p:ph sz="quarter" idx="11"/>
          </p:nvPr>
        </p:nvSpPr>
        <p:spPr>
          <a:xfrm>
            <a:off x="4661011" y="1172443"/>
            <a:ext cx="4273761" cy="1519802"/>
          </a:xfrm>
        </p:spPr>
        <p:txBody>
          <a:bodyPr>
            <a:normAutofit fontScale="92500" lnSpcReduction="20000"/>
          </a:bodyPr>
          <a:lstStyle/>
          <a:p>
            <a:pPr marL="0" indent="0">
              <a:buNone/>
            </a:pPr>
            <a:r>
              <a:rPr lang="en-US" b="1" dirty="0" smtClean="0">
                <a:solidFill>
                  <a:srgbClr val="3DA547"/>
                </a:solidFill>
              </a:rPr>
              <a:t>RESIDUAL </a:t>
            </a:r>
            <a:r>
              <a:rPr lang="en-US" b="1" dirty="0">
                <a:solidFill>
                  <a:srgbClr val="3DA547"/>
                </a:solidFill>
              </a:rPr>
              <a:t>I</a:t>
            </a:r>
            <a:r>
              <a:rPr lang="en-US" b="1" dirty="0" smtClean="0">
                <a:solidFill>
                  <a:srgbClr val="3DA547"/>
                </a:solidFill>
              </a:rPr>
              <a:t>ncome</a:t>
            </a:r>
            <a:endParaRPr lang="en-US" b="1" dirty="0">
              <a:solidFill>
                <a:srgbClr val="3DA547"/>
              </a:solidFill>
            </a:endParaRPr>
          </a:p>
          <a:p>
            <a:r>
              <a:rPr lang="en-US" sz="1600" dirty="0" smtClean="0"/>
              <a:t>Industry-leading </a:t>
            </a:r>
            <a:r>
              <a:rPr lang="en-US" sz="1600" dirty="0"/>
              <a:t>r</a:t>
            </a:r>
            <a:r>
              <a:rPr lang="en-US" sz="1600" dirty="0" smtClean="0"/>
              <a:t>etention rates mean repeat purchasing over time</a:t>
            </a:r>
          </a:p>
          <a:p>
            <a:r>
              <a:rPr lang="en-US" sz="1600" dirty="0" smtClean="0"/>
              <a:t>Cutting</a:t>
            </a:r>
            <a:r>
              <a:rPr lang="en-US" sz="1600" dirty="0"/>
              <a:t>-edge, consumable products</a:t>
            </a:r>
          </a:p>
          <a:p>
            <a:r>
              <a:rPr lang="en-US" sz="1600" dirty="0"/>
              <a:t>Meaningful results in people’s lives</a:t>
            </a:r>
          </a:p>
          <a:p>
            <a:r>
              <a:rPr lang="en-US" sz="1600" dirty="0"/>
              <a:t>No competition, no </a:t>
            </a:r>
            <a:r>
              <a:rPr lang="en-US" sz="1600" dirty="0" smtClean="0"/>
              <a:t>copycats!</a:t>
            </a:r>
          </a:p>
        </p:txBody>
      </p:sp>
      <p:sp>
        <p:nvSpPr>
          <p:cNvPr id="5" name="Content Placeholder 4"/>
          <p:cNvSpPr>
            <a:spLocks noGrp="1"/>
          </p:cNvSpPr>
          <p:nvPr>
            <p:ph sz="quarter" idx="10"/>
          </p:nvPr>
        </p:nvSpPr>
        <p:spPr>
          <a:xfrm>
            <a:off x="512617" y="1172443"/>
            <a:ext cx="3751039" cy="1194337"/>
          </a:xfrm>
        </p:spPr>
        <p:txBody>
          <a:bodyPr>
            <a:normAutofit/>
          </a:bodyPr>
          <a:lstStyle/>
          <a:p>
            <a:pPr marL="0" indent="0">
              <a:buNone/>
            </a:pPr>
            <a:r>
              <a:rPr lang="en-US" b="1" dirty="0">
                <a:solidFill>
                  <a:srgbClr val="3DA547"/>
                </a:solidFill>
              </a:rPr>
              <a:t>LEVERAGED Income</a:t>
            </a:r>
          </a:p>
          <a:p>
            <a:pPr marL="0" indent="0">
              <a:buNone/>
            </a:pPr>
            <a:r>
              <a:rPr lang="en-US" sz="1600" dirty="0"/>
              <a:t>Earn beyond yourself and build a distribution network of </a:t>
            </a:r>
            <a:r>
              <a:rPr lang="en-US" sz="1600" dirty="0" smtClean="0"/>
              <a:t>like-minded, self-motivated </a:t>
            </a:r>
            <a:r>
              <a:rPr lang="en-US" sz="1600" dirty="0"/>
              <a:t>people … just like YOU! </a:t>
            </a:r>
            <a:endParaRPr lang="en-US" sz="1600" dirty="0" smtClean="0"/>
          </a:p>
        </p:txBody>
      </p:sp>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t="8450"/>
          <a:stretch/>
        </p:blipFill>
        <p:spPr>
          <a:xfrm>
            <a:off x="630431" y="2680856"/>
            <a:ext cx="3110296" cy="2053311"/>
          </a:xfrm>
          <a:prstGeom prst="rect">
            <a:avLst/>
          </a:prstGeom>
          <a:ln w="12700">
            <a:solidFill>
              <a:srgbClr val="6C6C6C"/>
            </a:solidFill>
          </a:ln>
        </p:spPr>
      </p:pic>
      <p:pic>
        <p:nvPicPr>
          <p:cNvPr id="3" name="Picture 2" descr="shutterstock_213959728.jpg"/>
          <p:cNvPicPr>
            <a:picLocks noChangeAspect="1"/>
          </p:cNvPicPr>
          <p:nvPr/>
        </p:nvPicPr>
        <p:blipFill rotWithShape="1">
          <a:blip r:embed="rId4">
            <a:extLst>
              <a:ext uri="{28A0092B-C50C-407E-A947-70E740481C1C}">
                <a14:useLocalDpi xmlns:a14="http://schemas.microsoft.com/office/drawing/2010/main" val="0"/>
              </a:ext>
            </a:extLst>
          </a:blip>
          <a:srcRect r="6526" b="27567"/>
          <a:stretch/>
        </p:blipFill>
        <p:spPr>
          <a:xfrm>
            <a:off x="4915011" y="2692245"/>
            <a:ext cx="3057767" cy="2053311"/>
          </a:xfrm>
          <a:prstGeom prst="rect">
            <a:avLst/>
          </a:prstGeom>
          <a:ln>
            <a:solidFill>
              <a:srgbClr val="6C6C6C"/>
            </a:solidFill>
          </a:ln>
        </p:spPr>
      </p:pic>
    </p:spTree>
    <p:extLst>
      <p:ext uri="{BB962C8B-B14F-4D97-AF65-F5344CB8AC3E}">
        <p14:creationId xmlns:p14="http://schemas.microsoft.com/office/powerpoint/2010/main" val="198599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PILLARS OF </a:t>
            </a:r>
            <a:r>
              <a:rPr lang="en-US" dirty="0" smtClean="0"/>
              <a:t>COMPENSATION</a:t>
            </a:r>
            <a:endParaRPr lang="en-US" dirty="0"/>
          </a:p>
        </p:txBody>
      </p:sp>
      <p:grpSp>
        <p:nvGrpSpPr>
          <p:cNvPr id="4" name="Group 3"/>
          <p:cNvGrpSpPr/>
          <p:nvPr/>
        </p:nvGrpSpPr>
        <p:grpSpPr>
          <a:xfrm>
            <a:off x="-61992" y="4138048"/>
            <a:ext cx="5157868" cy="581693"/>
            <a:chOff x="-61992" y="4138048"/>
            <a:chExt cx="5157868" cy="581693"/>
          </a:xfrm>
        </p:grpSpPr>
        <p:sp>
          <p:nvSpPr>
            <p:cNvPr id="12" name="Right Arrow 11"/>
            <p:cNvSpPr/>
            <p:nvPr/>
          </p:nvSpPr>
          <p:spPr>
            <a:xfrm>
              <a:off x="-61992" y="4138048"/>
              <a:ext cx="515786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3" name="Rectangle 12"/>
            <p:cNvSpPr/>
            <p:nvPr/>
          </p:nvSpPr>
          <p:spPr>
            <a:xfrm>
              <a:off x="270090" y="4305892"/>
              <a:ext cx="4572000" cy="246221"/>
            </a:xfrm>
            <a:prstGeom prst="rect">
              <a:avLst/>
            </a:prstGeom>
          </p:spPr>
          <p:txBody>
            <a:bodyPr>
              <a:spAutoFit/>
            </a:bodyPr>
            <a:lstStyle/>
            <a:p>
              <a:pPr algn="ctr">
                <a:defRPr/>
              </a:pPr>
              <a:r>
                <a:rPr lang="en-US" sz="1000" dirty="0" smtClean="0">
                  <a:solidFill>
                    <a:srgbClr val="FFFFFF"/>
                  </a:solidFill>
                  <a:latin typeface="Trebuchet MS" charset="0"/>
                  <a:ea typeface="Trebuchet MS" charset="0"/>
                  <a:cs typeface="Trebuchet MS" charset="0"/>
                </a:rPr>
                <a:t>IMMEDIATE INCOME TO PART TIME </a:t>
              </a:r>
              <a:endParaRPr lang="en-US" sz="1000" dirty="0">
                <a:solidFill>
                  <a:srgbClr val="FFFFFF"/>
                </a:solidFill>
                <a:latin typeface="Trebuchet MS" charset="0"/>
                <a:ea typeface="Trebuchet MS" charset="0"/>
                <a:cs typeface="Trebuchet MS" charset="0"/>
              </a:endParaRPr>
            </a:p>
          </p:txBody>
        </p:sp>
      </p:grpSp>
      <p:grpSp>
        <p:nvGrpSpPr>
          <p:cNvPr id="3" name="Group 2"/>
          <p:cNvGrpSpPr/>
          <p:nvPr/>
        </p:nvGrpSpPr>
        <p:grpSpPr>
          <a:xfrm>
            <a:off x="457200" y="1017081"/>
            <a:ext cx="8229600" cy="3044794"/>
            <a:chOff x="457200" y="1017081"/>
            <a:chExt cx="8229600" cy="3044794"/>
          </a:xfrm>
        </p:grpSpPr>
        <p:sp>
          <p:nvSpPr>
            <p:cNvPr id="5" name="Can 4"/>
            <p:cNvSpPr/>
            <p:nvPr/>
          </p:nvSpPr>
          <p:spPr>
            <a:xfrm>
              <a:off x="457200" y="2845883"/>
              <a:ext cx="1015139" cy="1215992"/>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6" name="Can 5"/>
            <p:cNvSpPr/>
            <p:nvPr/>
          </p:nvSpPr>
          <p:spPr>
            <a:xfrm>
              <a:off x="1659610" y="2543665"/>
              <a:ext cx="1015139" cy="1518210"/>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7" name="Can 6"/>
            <p:cNvSpPr/>
            <p:nvPr/>
          </p:nvSpPr>
          <p:spPr>
            <a:xfrm>
              <a:off x="2862020" y="2233699"/>
              <a:ext cx="1015139" cy="1828176"/>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8" name="Can 7"/>
            <p:cNvSpPr/>
            <p:nvPr/>
          </p:nvSpPr>
          <p:spPr>
            <a:xfrm>
              <a:off x="4064430" y="1931482"/>
              <a:ext cx="1015139" cy="2130393"/>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9" name="Can 8"/>
            <p:cNvSpPr/>
            <p:nvPr/>
          </p:nvSpPr>
          <p:spPr>
            <a:xfrm>
              <a:off x="5266840" y="1629265"/>
              <a:ext cx="1015139" cy="2432609"/>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0" name="Can 9"/>
            <p:cNvSpPr/>
            <p:nvPr/>
          </p:nvSpPr>
          <p:spPr>
            <a:xfrm>
              <a:off x="6469250" y="1319298"/>
              <a:ext cx="1015139" cy="2742577"/>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1" name="Can 10"/>
            <p:cNvSpPr/>
            <p:nvPr/>
          </p:nvSpPr>
          <p:spPr>
            <a:xfrm>
              <a:off x="7671661" y="1017081"/>
              <a:ext cx="1015139" cy="3044793"/>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4" name="Rectangle 13"/>
            <p:cNvSpPr/>
            <p:nvPr/>
          </p:nvSpPr>
          <p:spPr>
            <a:xfrm>
              <a:off x="457200" y="3391492"/>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RETAIL</a:t>
              </a:r>
              <a:endParaRPr lang="en-US" sz="1000" dirty="0">
                <a:solidFill>
                  <a:srgbClr val="FFFFFF"/>
                </a:solidFill>
                <a:latin typeface="Trebuchet MS" charset="0"/>
                <a:ea typeface="Trebuchet MS" charset="0"/>
                <a:cs typeface="Trebuchet MS" charset="0"/>
              </a:endParaRPr>
            </a:p>
          </p:txBody>
        </p:sp>
        <p:sp>
          <p:nvSpPr>
            <p:cNvPr id="15" name="Rectangle 14"/>
            <p:cNvSpPr/>
            <p:nvPr/>
          </p:nvSpPr>
          <p:spPr>
            <a:xfrm>
              <a:off x="2869769" y="3075799"/>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FAST START</a:t>
              </a:r>
              <a:endParaRPr lang="en-US" sz="1000" dirty="0">
                <a:solidFill>
                  <a:srgbClr val="FFFFFF"/>
                </a:solidFill>
                <a:latin typeface="Trebuchet MS" charset="0"/>
                <a:ea typeface="Trebuchet MS" charset="0"/>
                <a:cs typeface="Trebuchet MS" charset="0"/>
              </a:endParaRPr>
            </a:p>
          </p:txBody>
        </p:sp>
        <p:sp>
          <p:nvSpPr>
            <p:cNvPr id="16" name="Rectangle 15"/>
            <p:cNvSpPr/>
            <p:nvPr/>
          </p:nvSpPr>
          <p:spPr>
            <a:xfrm>
              <a:off x="4066046" y="2817418"/>
              <a:ext cx="1015138" cy="400110"/>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DIRECTOR BONUS</a:t>
              </a:r>
              <a:endParaRPr lang="en-US" sz="1000" dirty="0">
                <a:solidFill>
                  <a:srgbClr val="FFFFFF"/>
                </a:solidFill>
                <a:latin typeface="Trebuchet MS" charset="0"/>
                <a:ea typeface="Trebuchet MS" charset="0"/>
                <a:cs typeface="Trebuchet MS" charset="0"/>
              </a:endParaRPr>
            </a:p>
          </p:txBody>
        </p:sp>
        <p:sp>
          <p:nvSpPr>
            <p:cNvPr id="17" name="Rectangle 16"/>
            <p:cNvSpPr/>
            <p:nvPr/>
          </p:nvSpPr>
          <p:spPr>
            <a:xfrm>
              <a:off x="5185634" y="2616967"/>
              <a:ext cx="1193048" cy="400110"/>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TEAM COMMISSIONS</a:t>
              </a:r>
              <a:endParaRPr lang="en-US" sz="1000" dirty="0">
                <a:solidFill>
                  <a:srgbClr val="FFFFFF"/>
                </a:solidFill>
                <a:latin typeface="Trebuchet MS" charset="0"/>
                <a:ea typeface="Trebuchet MS" charset="0"/>
                <a:cs typeface="Trebuchet MS" charset="0"/>
              </a:endParaRPr>
            </a:p>
          </p:txBody>
        </p:sp>
        <p:sp>
          <p:nvSpPr>
            <p:cNvPr id="19" name="Rectangle 18"/>
            <p:cNvSpPr/>
            <p:nvPr/>
          </p:nvSpPr>
          <p:spPr>
            <a:xfrm>
              <a:off x="6469249" y="2377882"/>
              <a:ext cx="1015138" cy="553998"/>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EXECUTIVE MOMENTUM POOL</a:t>
              </a:r>
              <a:endParaRPr lang="en-US" sz="1000" dirty="0">
                <a:solidFill>
                  <a:srgbClr val="FFFFFF"/>
                </a:solidFill>
                <a:latin typeface="Trebuchet MS" charset="0"/>
                <a:ea typeface="Trebuchet MS" charset="0"/>
                <a:cs typeface="Trebuchet MS" charset="0"/>
              </a:endParaRPr>
            </a:p>
          </p:txBody>
        </p:sp>
        <p:sp>
          <p:nvSpPr>
            <p:cNvPr id="20" name="Rectangle 19"/>
            <p:cNvSpPr/>
            <p:nvPr/>
          </p:nvSpPr>
          <p:spPr>
            <a:xfrm>
              <a:off x="1659610" y="3248524"/>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CUSTOMERS</a:t>
              </a:r>
              <a:endParaRPr lang="en-US" sz="1000" dirty="0">
                <a:solidFill>
                  <a:srgbClr val="FFFFFF"/>
                </a:solidFill>
                <a:latin typeface="Trebuchet MS" charset="0"/>
                <a:ea typeface="Trebuchet MS" charset="0"/>
                <a:cs typeface="Trebuchet MS" charset="0"/>
              </a:endParaRPr>
            </a:p>
          </p:txBody>
        </p:sp>
        <p:sp>
          <p:nvSpPr>
            <p:cNvPr id="21" name="Rectangle 20"/>
            <p:cNvSpPr/>
            <p:nvPr/>
          </p:nvSpPr>
          <p:spPr>
            <a:xfrm>
              <a:off x="7671660" y="2262520"/>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CHECK MATCH</a:t>
              </a:r>
              <a:endParaRPr lang="en-US" sz="1000" dirty="0">
                <a:solidFill>
                  <a:srgbClr val="FFFFFF"/>
                </a:solidFill>
                <a:latin typeface="Trebuchet MS" charset="0"/>
                <a:ea typeface="Trebuchet MS" charset="0"/>
                <a:cs typeface="Trebuchet MS" charset="0"/>
              </a:endParaRPr>
            </a:p>
          </p:txBody>
        </p:sp>
      </p:grpSp>
      <p:grpSp>
        <p:nvGrpSpPr>
          <p:cNvPr id="18" name="Group 17"/>
          <p:cNvGrpSpPr/>
          <p:nvPr/>
        </p:nvGrpSpPr>
        <p:grpSpPr>
          <a:xfrm>
            <a:off x="5266841" y="4138048"/>
            <a:ext cx="3419958" cy="581693"/>
            <a:chOff x="5266841" y="4138048"/>
            <a:chExt cx="3419958" cy="581693"/>
          </a:xfrm>
        </p:grpSpPr>
        <p:sp>
          <p:nvSpPr>
            <p:cNvPr id="22" name="Right Arrow 21"/>
            <p:cNvSpPr/>
            <p:nvPr/>
          </p:nvSpPr>
          <p:spPr>
            <a:xfrm>
              <a:off x="5266841" y="4138048"/>
              <a:ext cx="341995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3" name="Rectangle 22"/>
            <p:cNvSpPr/>
            <p:nvPr/>
          </p:nvSpPr>
          <p:spPr>
            <a:xfrm>
              <a:off x="5520624" y="4305892"/>
              <a:ext cx="2654732"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FULL TIME TO UNLIMITED INCOME </a:t>
              </a:r>
              <a:endParaRPr lang="en-US" sz="1000" dirty="0">
                <a:solidFill>
                  <a:srgbClr val="FFFFFF"/>
                </a:solidFill>
                <a:latin typeface="Trebuchet MS" charset="0"/>
                <a:ea typeface="Trebuchet MS" charset="0"/>
                <a:cs typeface="Trebuchet MS" charset="0"/>
              </a:endParaRPr>
            </a:p>
          </p:txBody>
        </p:sp>
      </p:grpSp>
    </p:spTree>
    <p:extLst>
      <p:ext uri="{BB962C8B-B14F-4D97-AF65-F5344CB8AC3E}">
        <p14:creationId xmlns:p14="http://schemas.microsoft.com/office/powerpoint/2010/main" val="14111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HELP TWO PEOPLE GET STARTED </a:t>
            </a:r>
            <a:r>
              <a:rPr lang="en-US" dirty="0" smtClean="0"/>
              <a:t>WITH ASEA IN TWO WEEKS</a:t>
            </a:r>
            <a:endParaRPr lang="en-US" sz="3000" dirty="0"/>
          </a:p>
        </p:txBody>
      </p:sp>
      <p:grpSp>
        <p:nvGrpSpPr>
          <p:cNvPr id="37" name="Group 36"/>
          <p:cNvGrpSpPr/>
          <p:nvPr/>
        </p:nvGrpSpPr>
        <p:grpSpPr>
          <a:xfrm>
            <a:off x="5084196" y="1271700"/>
            <a:ext cx="2440233" cy="3772814"/>
            <a:chOff x="5084196" y="1127325"/>
            <a:chExt cx="2440233" cy="3772814"/>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5320" y="1946932"/>
              <a:ext cx="236263" cy="83067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2333" y="1127325"/>
              <a:ext cx="342238" cy="81398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75442" y="2808667"/>
              <a:ext cx="276017" cy="888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75444" y="3691900"/>
              <a:ext cx="276016" cy="832698"/>
            </a:xfrm>
            <a:prstGeom prst="rect">
              <a:avLst/>
            </a:prstGeom>
          </p:spPr>
        </p:pic>
        <p:sp>
          <p:nvSpPr>
            <p:cNvPr id="17" name="Text Placeholder 5"/>
            <p:cNvSpPr txBox="1">
              <a:spLocks/>
            </p:cNvSpPr>
            <p:nvPr/>
          </p:nvSpPr>
          <p:spPr>
            <a:xfrm>
              <a:off x="6489918" y="4469842"/>
              <a:ext cx="1034511"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latin typeface="Trebuchet MS" charset="0"/>
                  <a:cs typeface="Trebuchet MS" charset="0"/>
                </a:rPr>
                <a:t>One Month</a:t>
              </a:r>
              <a:endParaRPr lang="en-US" sz="1200" dirty="0">
                <a:latin typeface="Trebuchet MS" charset="0"/>
                <a:cs typeface="Trebuchet MS" charset="0"/>
              </a:endParaRPr>
            </a:p>
          </p:txBody>
        </p:sp>
        <p:cxnSp>
          <p:nvCxnSpPr>
            <p:cNvPr id="28" name="Straight Connector 27"/>
            <p:cNvCxnSpPr/>
            <p:nvPr/>
          </p:nvCxnSpPr>
          <p:spPr>
            <a:xfrm flipV="1">
              <a:off x="5084196" y="3364718"/>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flipV="1">
              <a:off x="5086601" y="3728656"/>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085276" y="1629932"/>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flipV="1">
              <a:off x="5087681" y="1993870"/>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grpSp>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19952" y="1217747"/>
            <a:ext cx="1112814" cy="3506094"/>
          </a:xfrm>
          <a:prstGeom prst="rect">
            <a:avLst/>
          </a:prstGeom>
        </p:spPr>
      </p:pic>
      <p:grpSp>
        <p:nvGrpSpPr>
          <p:cNvPr id="36" name="Group 35"/>
          <p:cNvGrpSpPr/>
          <p:nvPr/>
        </p:nvGrpSpPr>
        <p:grpSpPr>
          <a:xfrm>
            <a:off x="2722196" y="1357278"/>
            <a:ext cx="2487836" cy="3687236"/>
            <a:chOff x="2722196" y="1212903"/>
            <a:chExt cx="2487836" cy="3687236"/>
          </a:xfrm>
        </p:grpSpPr>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71267" y="1212903"/>
              <a:ext cx="561362" cy="161351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54121" y="2972186"/>
              <a:ext cx="468073" cy="1555968"/>
            </a:xfrm>
            <a:prstGeom prst="rect">
              <a:avLst/>
            </a:prstGeom>
          </p:spPr>
        </p:pic>
        <p:sp>
          <p:nvSpPr>
            <p:cNvPr id="16" name="Text Placeholder 5"/>
            <p:cNvSpPr txBox="1">
              <a:spLocks/>
            </p:cNvSpPr>
            <p:nvPr/>
          </p:nvSpPr>
          <p:spPr>
            <a:xfrm>
              <a:off x="4354823" y="4469842"/>
              <a:ext cx="855209"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latin typeface="Trebuchet MS" charset="0"/>
                  <a:cs typeface="Trebuchet MS" charset="0"/>
                </a:rPr>
                <a:t>Week 2</a:t>
              </a:r>
              <a:endParaRPr lang="en-US" sz="1200" dirty="0">
                <a:latin typeface="Trebuchet MS" charset="0"/>
                <a:cs typeface="Trebuchet MS" charset="0"/>
              </a:endParaRPr>
            </a:p>
          </p:txBody>
        </p:sp>
        <p:cxnSp>
          <p:nvCxnSpPr>
            <p:cNvPr id="34" name="Straight Connector 33"/>
            <p:cNvCxnSpPr/>
            <p:nvPr/>
          </p:nvCxnSpPr>
          <p:spPr>
            <a:xfrm flipV="1">
              <a:off x="2883664" y="2079672"/>
              <a:ext cx="1558092" cy="325183"/>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flipV="1">
              <a:off x="2722196" y="3255995"/>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grpSp>
      <p:sp>
        <p:nvSpPr>
          <p:cNvPr id="9" name="Text Placeholder 5"/>
          <p:cNvSpPr txBox="1">
            <a:spLocks/>
          </p:cNvSpPr>
          <p:nvPr/>
        </p:nvSpPr>
        <p:spPr>
          <a:xfrm>
            <a:off x="1913842" y="4614217"/>
            <a:ext cx="855209"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latin typeface="Trebuchet MS" charset="0"/>
                <a:cs typeface="Trebuchet MS" charset="0"/>
              </a:rPr>
              <a:t>Week 0</a:t>
            </a:r>
            <a:endParaRPr lang="en-US" sz="1200" dirty="0">
              <a:latin typeface="Trebuchet MS" charset="0"/>
              <a:cs typeface="Trebuchet MS" charset="0"/>
            </a:endParaRPr>
          </a:p>
        </p:txBody>
      </p:sp>
    </p:spTree>
    <p:extLst>
      <p:ext uri="{BB962C8B-B14F-4D97-AF65-F5344CB8AC3E}">
        <p14:creationId xmlns:p14="http://schemas.microsoft.com/office/powerpoint/2010/main" val="15051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991337" y="1820062"/>
            <a:ext cx="2757458" cy="1492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100" b="1" dirty="0" smtClean="0">
                <a:solidFill>
                  <a:srgbClr val="3DA547"/>
                </a:solidFill>
                <a:latin typeface="Trebuchet MS" charset="0"/>
                <a:ea typeface="Trebuchet MS" charset="0"/>
                <a:cs typeface="Trebuchet MS" charset="0"/>
              </a:rPr>
              <a:t>Help two people get started with ASEA in two weeks</a:t>
            </a:r>
          </a:p>
          <a:p>
            <a:pPr eaLnBrk="1" hangingPunct="1"/>
            <a:endParaRPr lang="en-US" altLang="en-US" sz="1400" dirty="0" smtClean="0">
              <a:solidFill>
                <a:srgbClr val="5F5F5F"/>
              </a:solidFill>
              <a:latin typeface="Trebuchet MS" charset="0"/>
              <a:ea typeface="Trebuchet MS" charset="0"/>
              <a:cs typeface="Trebuchet MS" charset="0"/>
            </a:endParaRPr>
          </a:p>
          <a:p>
            <a:pPr eaLnBrk="1" hangingPunct="1"/>
            <a:r>
              <a:rPr lang="en-US" altLang="en-US" sz="1400" dirty="0" smtClean="0">
                <a:solidFill>
                  <a:srgbClr val="5F5F5F"/>
                </a:solidFill>
                <a:latin typeface="Trebuchet MS" charset="0"/>
                <a:ea typeface="Trebuchet MS" charset="0"/>
                <a:cs typeface="Trebuchet MS" charset="0"/>
              </a:rPr>
              <a:t>…and help them do the same</a:t>
            </a:r>
            <a:endParaRPr lang="en-US" altLang="en-US" sz="1400" dirty="0">
              <a:solidFill>
                <a:srgbClr val="5F5F5F"/>
              </a:solidFill>
              <a:latin typeface="Trebuchet MS" charset="0"/>
              <a:ea typeface="Trebuchet MS" charset="0"/>
              <a:cs typeface="Trebuchet MS"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1480298140"/>
              </p:ext>
            </p:extLst>
          </p:nvPr>
        </p:nvGraphicFramePr>
        <p:xfrm>
          <a:off x="689675" y="728572"/>
          <a:ext cx="5106693" cy="3704492"/>
        </p:xfrm>
        <a:graphic>
          <a:graphicData uri="http://schemas.openxmlformats.org/drawingml/2006/table">
            <a:tbl>
              <a:tblPr firstRow="1" bandRow="1">
                <a:tableStyleId>{5C22544A-7EE6-4342-B048-85BDC9FD1C3A}</a:tableStyleId>
              </a:tblPr>
              <a:tblGrid>
                <a:gridCol w="911301"/>
                <a:gridCol w="911301"/>
                <a:gridCol w="911301"/>
                <a:gridCol w="1148424"/>
                <a:gridCol w="1224366"/>
              </a:tblGrid>
              <a:tr h="277612">
                <a:tc>
                  <a:txBody>
                    <a:bodyPr/>
                    <a:lstStyle/>
                    <a:p>
                      <a:r>
                        <a:rPr lang="en-US" sz="1000" b="0" i="0" dirty="0" smtClean="0">
                          <a:latin typeface="Trebuchet MS" charset="0"/>
                          <a:ea typeface="Trebuchet MS" charset="0"/>
                          <a:cs typeface="Trebuchet MS" charset="0"/>
                        </a:rPr>
                        <a:t>Week</a:t>
                      </a:r>
                      <a:endParaRPr lang="en-US" sz="1000" b="0" i="0" dirty="0">
                        <a:latin typeface="Trebuchet MS" charset="0"/>
                        <a:ea typeface="Trebuchet MS" charset="0"/>
                        <a:cs typeface="Trebuchet MS" charset="0"/>
                      </a:endParaRPr>
                    </a:p>
                  </a:txBody>
                  <a:tcPr marL="68347" marR="68347" marT="34174" marB="34174"/>
                </a:tc>
                <a:tc>
                  <a:txBody>
                    <a:bodyPr/>
                    <a:lstStyle/>
                    <a:p>
                      <a:r>
                        <a:rPr lang="en-US" sz="1000" b="0" i="0" dirty="0" smtClean="0">
                          <a:latin typeface="Trebuchet MS" charset="0"/>
                          <a:ea typeface="Trebuchet MS" charset="0"/>
                          <a:cs typeface="Trebuchet MS" charset="0"/>
                        </a:rPr>
                        <a:t>New Associates</a:t>
                      </a:r>
                      <a:endParaRPr lang="en-US" sz="1000" b="0" i="0" dirty="0">
                        <a:latin typeface="Trebuchet MS" charset="0"/>
                        <a:ea typeface="Trebuchet MS" charset="0"/>
                        <a:cs typeface="Trebuchet MS" charset="0"/>
                      </a:endParaRPr>
                    </a:p>
                  </a:txBody>
                  <a:tcPr marL="68347" marR="68347" marT="34174" marB="34174"/>
                </a:tc>
                <a:tc>
                  <a:txBody>
                    <a:bodyPr/>
                    <a:lstStyle/>
                    <a:p>
                      <a:r>
                        <a:rPr lang="en-US" sz="1000" b="0" i="0" dirty="0" smtClean="0">
                          <a:latin typeface="Trebuchet MS" charset="0"/>
                          <a:ea typeface="Trebuchet MS" charset="0"/>
                          <a:cs typeface="Trebuchet MS" charset="0"/>
                        </a:rPr>
                        <a:t>Total Associates</a:t>
                      </a:r>
                      <a:endParaRPr lang="en-US" sz="1000" b="0" i="0" dirty="0">
                        <a:latin typeface="Trebuchet MS" charset="0"/>
                        <a:ea typeface="Trebuchet MS" charset="0"/>
                        <a:cs typeface="Trebuchet MS" charset="0"/>
                      </a:endParaRPr>
                    </a:p>
                  </a:txBody>
                  <a:tcPr marL="68347" marR="68347" marT="34174" marB="34174"/>
                </a:tc>
                <a:tc>
                  <a:txBody>
                    <a:bodyPr/>
                    <a:lstStyle/>
                    <a:p>
                      <a:r>
                        <a:rPr lang="en-US" sz="1000" b="0" i="0" dirty="0" smtClean="0">
                          <a:latin typeface="Trebuchet MS" charset="0"/>
                          <a:ea typeface="Trebuchet MS" charset="0"/>
                          <a:cs typeface="Trebuchet MS" charset="0"/>
                        </a:rPr>
                        <a:t>Monthly Potential Residual (100PV)</a:t>
                      </a:r>
                      <a:endParaRPr lang="en-US" sz="1000" b="0" i="0" dirty="0">
                        <a:latin typeface="Trebuchet MS" charset="0"/>
                        <a:ea typeface="Trebuchet MS" charset="0"/>
                        <a:cs typeface="Trebuchet MS" charset="0"/>
                      </a:endParaRPr>
                    </a:p>
                  </a:txBody>
                  <a:tcPr marL="68347" marR="68347" marT="34174" marB="3417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0" i="0" dirty="0" smtClean="0">
                          <a:latin typeface="Trebuchet MS" charset="0"/>
                          <a:ea typeface="Trebuchet MS" charset="0"/>
                          <a:cs typeface="Trebuchet MS" charset="0"/>
                        </a:rPr>
                        <a:t>Monthly Potential Residual (150PV)</a:t>
                      </a: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c>
                  <a:txBody>
                    <a:bodyPr/>
                    <a:lstStyle/>
                    <a:p>
                      <a:pPr algn="ctr"/>
                      <a:endParaRPr lang="en-US" sz="1000" b="0" i="0" dirty="0">
                        <a:latin typeface="Trebuchet MS" charset="0"/>
                        <a:ea typeface="Trebuchet MS" charset="0"/>
                        <a:cs typeface="Trebuchet MS" charset="0"/>
                      </a:endParaRPr>
                    </a:p>
                  </a:txBody>
                  <a:tcPr marL="68347" marR="68347" marT="34174" marB="34174"/>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370742635"/>
              </p:ext>
            </p:extLst>
          </p:nvPr>
        </p:nvGraphicFramePr>
        <p:xfrm>
          <a:off x="689675" y="1147687"/>
          <a:ext cx="5106693" cy="555224"/>
        </p:xfrm>
        <a:graphic>
          <a:graphicData uri="http://schemas.openxmlformats.org/drawingml/2006/table">
            <a:tbl>
              <a:tblPr firstRow="1" bandRow="1">
                <a:tableStyleId>{2D5ABB26-0587-4C30-8999-92F81FD0307C}</a:tableStyleId>
              </a:tblPr>
              <a:tblGrid>
                <a:gridCol w="911301"/>
                <a:gridCol w="911301"/>
                <a:gridCol w="911301"/>
                <a:gridCol w="1148424"/>
                <a:gridCol w="1224366"/>
              </a:tblGrid>
              <a:tr h="277612">
                <a:tc>
                  <a:txBody>
                    <a:bodyPr/>
                    <a:lstStyle/>
                    <a:p>
                      <a:pPr algn="ctr"/>
                      <a:r>
                        <a:rPr lang="en-US" sz="1000" b="0" i="0" dirty="0" smtClean="0">
                          <a:latin typeface="Trebuchet MS" charset="0"/>
                          <a:ea typeface="Trebuchet MS" charset="0"/>
                          <a:cs typeface="Trebuchet MS" charset="0"/>
                        </a:rPr>
                        <a:t>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$45</a:t>
                      </a:r>
                      <a:endParaRPr lang="en-US" sz="1000" b="0" i="0" dirty="0">
                        <a:latin typeface="Trebuchet MS" charset="0"/>
                        <a:ea typeface="Trebuchet MS" charset="0"/>
                        <a:cs typeface="Trebuchet MS" charset="0"/>
                      </a:endParaRPr>
                    </a:p>
                  </a:txBody>
                  <a:tcPr marL="68347" marR="68347" marT="34174" marB="34174"/>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59808066"/>
              </p:ext>
            </p:extLst>
          </p:nvPr>
        </p:nvGraphicFramePr>
        <p:xfrm>
          <a:off x="689675" y="3638859"/>
          <a:ext cx="5106693" cy="832836"/>
        </p:xfrm>
        <a:graphic>
          <a:graphicData uri="http://schemas.openxmlformats.org/drawingml/2006/table">
            <a:tbl>
              <a:tblPr firstRow="1" bandRow="1">
                <a:tableStyleId>{2D5ABB26-0587-4C30-8999-92F81FD0307C}</a:tableStyleId>
              </a:tblPr>
              <a:tblGrid>
                <a:gridCol w="911301"/>
                <a:gridCol w="911301"/>
                <a:gridCol w="911301"/>
                <a:gridCol w="1148424"/>
                <a:gridCol w="1224366"/>
              </a:tblGrid>
              <a:tr h="277612">
                <a:tc>
                  <a:txBody>
                    <a:bodyPr/>
                    <a:lstStyle/>
                    <a:p>
                      <a:pPr algn="ctr"/>
                      <a:r>
                        <a:rPr lang="en-US" sz="1000" b="0" i="0" dirty="0" smtClean="0">
                          <a:latin typeface="Trebuchet MS" charset="0"/>
                          <a:ea typeface="Trebuchet MS" charset="0"/>
                          <a:cs typeface="Trebuchet MS" charset="0"/>
                        </a:rPr>
                        <a:t>20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1024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2046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$10,230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$15,345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22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2048</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4094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$20,470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$30,705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24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4096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8090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$40,000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$40,000</a:t>
                      </a:r>
                      <a:endParaRPr lang="en-US" sz="1000" b="0" i="0" dirty="0">
                        <a:latin typeface="Trebuchet MS" charset="0"/>
                        <a:ea typeface="Trebuchet MS" charset="0"/>
                        <a:cs typeface="Trebuchet MS" charset="0"/>
                      </a:endParaRPr>
                    </a:p>
                  </a:txBody>
                  <a:tcPr marL="68347" marR="68347" marT="34174" marB="34174"/>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84254986"/>
              </p:ext>
            </p:extLst>
          </p:nvPr>
        </p:nvGraphicFramePr>
        <p:xfrm>
          <a:off x="689675" y="1973742"/>
          <a:ext cx="5106693" cy="1665672"/>
        </p:xfrm>
        <a:graphic>
          <a:graphicData uri="http://schemas.openxmlformats.org/drawingml/2006/table">
            <a:tbl>
              <a:tblPr firstRow="1" bandRow="1">
                <a:tableStyleId>{2D5ABB26-0587-4C30-8999-92F81FD0307C}</a:tableStyleId>
              </a:tblPr>
              <a:tblGrid>
                <a:gridCol w="911301"/>
                <a:gridCol w="911301"/>
                <a:gridCol w="911301"/>
                <a:gridCol w="1148424"/>
                <a:gridCol w="1224366"/>
              </a:tblGrid>
              <a:tr h="277612">
                <a:tc>
                  <a:txBody>
                    <a:bodyPr/>
                    <a:lstStyle/>
                    <a:p>
                      <a:pPr algn="ctr"/>
                      <a:r>
                        <a:rPr lang="en-US" sz="1000" b="0" i="0" dirty="0" smtClean="0">
                          <a:latin typeface="Trebuchet MS" charset="0"/>
                          <a:ea typeface="Trebuchet MS" charset="0"/>
                          <a:cs typeface="Trebuchet MS" charset="0"/>
                        </a:rPr>
                        <a:t>8</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$150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$225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10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62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$310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$465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12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64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126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$630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$945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14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128</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254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$1,270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$1,905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16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256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510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$2,550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$3,825</a:t>
                      </a:r>
                      <a:endParaRPr lang="en-US" sz="1000" b="0" i="0" dirty="0">
                        <a:latin typeface="Trebuchet MS" charset="0"/>
                        <a:ea typeface="Trebuchet MS" charset="0"/>
                        <a:cs typeface="Trebuchet MS" charset="0"/>
                      </a:endParaRPr>
                    </a:p>
                  </a:txBody>
                  <a:tcPr marL="68347" marR="68347" marT="34174" marB="34174"/>
                </a:tc>
              </a:tr>
              <a:tr h="277612">
                <a:tc>
                  <a:txBody>
                    <a:bodyPr/>
                    <a:lstStyle/>
                    <a:p>
                      <a:pPr algn="ctr"/>
                      <a:r>
                        <a:rPr lang="en-US" sz="1000" b="0" i="0" dirty="0" smtClean="0">
                          <a:latin typeface="Trebuchet MS" charset="0"/>
                          <a:ea typeface="Trebuchet MS" charset="0"/>
                          <a:cs typeface="Trebuchet MS" charset="0"/>
                        </a:rPr>
                        <a:t>18</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512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1022</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$5,110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$7,665</a:t>
                      </a:r>
                      <a:endParaRPr lang="en-US" sz="1000" b="0" i="0" dirty="0">
                        <a:latin typeface="Trebuchet MS" charset="0"/>
                        <a:ea typeface="Trebuchet MS" charset="0"/>
                        <a:cs typeface="Trebuchet MS" charset="0"/>
                      </a:endParaRPr>
                    </a:p>
                  </a:txBody>
                  <a:tcPr marL="68347" marR="68347" marT="34174" marB="34174"/>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874546893"/>
              </p:ext>
            </p:extLst>
          </p:nvPr>
        </p:nvGraphicFramePr>
        <p:xfrm>
          <a:off x="689675" y="1691771"/>
          <a:ext cx="5106693" cy="277612"/>
        </p:xfrm>
        <a:graphic>
          <a:graphicData uri="http://schemas.openxmlformats.org/drawingml/2006/table">
            <a:tbl>
              <a:tblPr firstRow="1" bandRow="1">
                <a:tableStyleId>{2D5ABB26-0587-4C30-8999-92F81FD0307C}</a:tableStyleId>
              </a:tblPr>
              <a:tblGrid>
                <a:gridCol w="911301"/>
                <a:gridCol w="911301"/>
                <a:gridCol w="911301"/>
                <a:gridCol w="1148424"/>
                <a:gridCol w="1224366"/>
              </a:tblGrid>
              <a:tr h="277612">
                <a:tc>
                  <a:txBody>
                    <a:bodyPr/>
                    <a:lstStyle/>
                    <a:p>
                      <a:pPr algn="ctr"/>
                      <a:r>
                        <a:rPr lang="en-US" sz="1000" b="0" i="0" dirty="0" smtClean="0">
                          <a:latin typeface="Trebuchet MS" charset="0"/>
                          <a:ea typeface="Trebuchet MS" charset="0"/>
                          <a:cs typeface="Trebuchet MS" charset="0"/>
                        </a:rPr>
                        <a:t>6</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8</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14</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$70</a:t>
                      </a:r>
                      <a:endParaRPr lang="en-US" sz="1000" b="0" i="0" dirty="0">
                        <a:latin typeface="Trebuchet MS" charset="0"/>
                        <a:ea typeface="Trebuchet MS" charset="0"/>
                        <a:cs typeface="Trebuchet MS" charset="0"/>
                      </a:endParaRPr>
                    </a:p>
                  </a:txBody>
                  <a:tcPr marL="68347" marR="68347" marT="34174" marB="34174"/>
                </a:tc>
                <a:tc>
                  <a:txBody>
                    <a:bodyPr/>
                    <a:lstStyle/>
                    <a:p>
                      <a:pPr algn="ctr"/>
                      <a:r>
                        <a:rPr lang="en-US" sz="1000" b="0" i="0" dirty="0" smtClean="0">
                          <a:latin typeface="Trebuchet MS" charset="0"/>
                          <a:ea typeface="Trebuchet MS" charset="0"/>
                          <a:cs typeface="Trebuchet MS" charset="0"/>
                        </a:rPr>
                        <a:t>$105</a:t>
                      </a:r>
                      <a:endParaRPr lang="en-US" sz="1000" b="0" i="0" dirty="0">
                        <a:latin typeface="Trebuchet MS" charset="0"/>
                        <a:ea typeface="Trebuchet MS" charset="0"/>
                        <a:cs typeface="Trebuchet MS" charset="0"/>
                      </a:endParaRPr>
                    </a:p>
                  </a:txBody>
                  <a:tcPr marL="68347" marR="68347" marT="34174" marB="34174"/>
                </a:tc>
              </a:tr>
            </a:tbl>
          </a:graphicData>
        </a:graphic>
      </p:graphicFrame>
    </p:spTree>
    <p:extLst>
      <p:ext uri="{BB962C8B-B14F-4D97-AF65-F5344CB8AC3E}">
        <p14:creationId xmlns:p14="http://schemas.microsoft.com/office/powerpoint/2010/main" val="197480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457200" y="205979"/>
            <a:ext cx="8229600" cy="857250"/>
          </a:xfrm>
        </p:spPr>
        <p:txBody>
          <a:bodyPr/>
          <a:lstStyle/>
          <a:p>
            <a:r>
              <a:rPr lang="en-US" b="1" dirty="0"/>
              <a:t>WHAT DO YOU </a:t>
            </a:r>
            <a:r>
              <a:rPr lang="en-US" dirty="0"/>
              <a:t>WANT TO ACHIEVE?</a:t>
            </a:r>
          </a:p>
        </p:txBody>
      </p:sp>
      <p:sp>
        <p:nvSpPr>
          <p:cNvPr id="25" name="Text Placeholder 5"/>
          <p:cNvSpPr>
            <a:spLocks noGrp="1"/>
          </p:cNvSpPr>
          <p:nvPr>
            <p:ph type="body" sz="quarter" idx="14"/>
          </p:nvPr>
        </p:nvSpPr>
        <p:spPr>
          <a:xfrm>
            <a:off x="327010" y="3304795"/>
            <a:ext cx="1608094" cy="1064904"/>
          </a:xfrm>
        </p:spPr>
        <p:txBody>
          <a:bodyPr/>
          <a:lstStyle/>
          <a:p>
            <a:pPr algn="ctr"/>
            <a:r>
              <a:rPr lang="en-US" b="1" dirty="0" smtClean="0">
                <a:solidFill>
                  <a:srgbClr val="3DA547"/>
                </a:solidFill>
              </a:rPr>
              <a:t>Bronze</a:t>
            </a:r>
          </a:p>
        </p:txBody>
      </p:sp>
      <p:sp>
        <p:nvSpPr>
          <p:cNvPr id="26" name="Text Placeholder 6"/>
          <p:cNvSpPr>
            <a:spLocks noGrp="1"/>
          </p:cNvSpPr>
          <p:nvPr>
            <p:ph type="body" sz="quarter" idx="15"/>
          </p:nvPr>
        </p:nvSpPr>
        <p:spPr>
          <a:xfrm>
            <a:off x="2609859" y="3304795"/>
            <a:ext cx="1600200" cy="914400"/>
          </a:xfrm>
        </p:spPr>
        <p:txBody>
          <a:bodyPr/>
          <a:lstStyle/>
          <a:p>
            <a:pPr algn="ctr"/>
            <a:r>
              <a:rPr lang="en-US" b="1" dirty="0" smtClean="0">
                <a:solidFill>
                  <a:srgbClr val="3DA547"/>
                </a:solidFill>
              </a:rPr>
              <a:t>Gold</a:t>
            </a:r>
            <a:endParaRPr lang="en-US" b="1" dirty="0">
              <a:solidFill>
                <a:srgbClr val="3DA547"/>
              </a:solidFill>
            </a:endParaRPr>
          </a:p>
          <a:p>
            <a:endParaRPr lang="en-US" dirty="0"/>
          </a:p>
        </p:txBody>
      </p:sp>
      <p:sp>
        <p:nvSpPr>
          <p:cNvPr id="27" name="Text Placeholder 7"/>
          <p:cNvSpPr>
            <a:spLocks noGrp="1"/>
          </p:cNvSpPr>
          <p:nvPr>
            <p:ph type="body" sz="quarter" idx="16"/>
          </p:nvPr>
        </p:nvSpPr>
        <p:spPr>
          <a:xfrm>
            <a:off x="4889088" y="3304795"/>
            <a:ext cx="1604076" cy="914400"/>
          </a:xfrm>
        </p:spPr>
        <p:txBody>
          <a:bodyPr/>
          <a:lstStyle/>
          <a:p>
            <a:pPr algn="ctr"/>
            <a:r>
              <a:rPr lang="en-US" b="1" dirty="0" smtClean="0">
                <a:solidFill>
                  <a:srgbClr val="3DA547"/>
                </a:solidFill>
              </a:rPr>
              <a:t>Platinum</a:t>
            </a:r>
            <a:endParaRPr lang="en-US" b="1" dirty="0">
              <a:solidFill>
                <a:srgbClr val="3DA547"/>
              </a:solidFill>
            </a:endParaRPr>
          </a:p>
          <a:p>
            <a:endParaRPr lang="en-US" dirty="0"/>
          </a:p>
        </p:txBody>
      </p:sp>
      <p:sp>
        <p:nvSpPr>
          <p:cNvPr id="28" name="Text Placeholder 9"/>
          <p:cNvSpPr>
            <a:spLocks noGrp="1"/>
          </p:cNvSpPr>
          <p:nvPr>
            <p:ph type="body" sz="quarter" idx="18"/>
          </p:nvPr>
        </p:nvSpPr>
        <p:spPr>
          <a:xfrm>
            <a:off x="7184653" y="3320979"/>
            <a:ext cx="1588841" cy="914400"/>
          </a:xfrm>
        </p:spPr>
        <p:txBody>
          <a:bodyPr/>
          <a:lstStyle/>
          <a:p>
            <a:pPr algn="ctr"/>
            <a:r>
              <a:rPr lang="en-US" b="1" dirty="0" smtClean="0">
                <a:solidFill>
                  <a:srgbClr val="3DA547"/>
                </a:solidFill>
              </a:rPr>
              <a:t>Triple Diamond</a:t>
            </a:r>
            <a:endParaRPr lang="en-US" b="1" dirty="0">
              <a:solidFill>
                <a:srgbClr val="3DA547"/>
              </a:solidFill>
            </a:endParaRPr>
          </a:p>
          <a:p>
            <a:endParaRPr lang="en-US" dirty="0"/>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653" y="1194468"/>
            <a:ext cx="1588841" cy="2042953"/>
          </a:xfrm>
          <a:prstGeom prst="rect">
            <a:avLst/>
          </a:prstGeom>
          <a:ln w="12700">
            <a:solidFill>
              <a:schemeClr val="tx1">
                <a:lumMod val="50000"/>
                <a:lumOff val="50000"/>
              </a:schemeClr>
            </a:solidFill>
          </a:ln>
        </p:spPr>
      </p:pic>
      <p:pic>
        <p:nvPicPr>
          <p:cNvPr id="3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7010" y="1194968"/>
            <a:ext cx="1608094" cy="2061274"/>
          </a:xfrm>
          <a:prstGeom prst="rect">
            <a:avLst/>
          </a:prstGeom>
          <a:noFill/>
          <a:ln w="12700">
            <a:solidFill>
              <a:srgbClr val="6C6C6C"/>
            </a:solidFill>
          </a:ln>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09859" y="1192691"/>
            <a:ext cx="1600200" cy="2058678"/>
          </a:xfrm>
          <a:prstGeom prst="rect">
            <a:avLst/>
          </a:prstGeom>
          <a:ln w="12700">
            <a:solidFill>
              <a:srgbClr val="6C6C6C"/>
            </a:solidFill>
          </a:ln>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89088" y="1174232"/>
            <a:ext cx="1604075" cy="2063189"/>
          </a:xfrm>
          <a:prstGeom prst="rect">
            <a:avLst/>
          </a:prstGeom>
          <a:ln w="12700">
            <a:solidFill>
              <a:srgbClr val="5F5F5F"/>
            </a:solidFill>
          </a:ln>
        </p:spPr>
      </p:pic>
      <p:cxnSp>
        <p:nvCxnSpPr>
          <p:cNvPr id="33" name="Straight Connector 32"/>
          <p:cNvCxnSpPr/>
          <p:nvPr/>
        </p:nvCxnSpPr>
        <p:spPr>
          <a:xfrm>
            <a:off x="2273918" y="1178970"/>
            <a:ext cx="0" cy="270335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551783" y="1178970"/>
            <a:ext cx="0" cy="272660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842928" y="1195154"/>
            <a:ext cx="0" cy="267167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02540" y="4083803"/>
            <a:ext cx="5938919" cy="922149"/>
            <a:chOff x="221923" y="4083803"/>
            <a:chExt cx="5938919" cy="922149"/>
          </a:xfrm>
        </p:grpSpPr>
        <p:sp>
          <p:nvSpPr>
            <p:cNvPr id="36" name="Content Placeholder 2"/>
            <p:cNvSpPr txBox="1">
              <a:spLocks/>
            </p:cNvSpPr>
            <p:nvPr/>
          </p:nvSpPr>
          <p:spPr>
            <a:xfrm>
              <a:off x="1237329" y="4199822"/>
              <a:ext cx="4923513" cy="8061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Trebuchet MS" charset="0"/>
                  <a:cs typeface="Trebuchet MS" charset="0"/>
                </a:rPr>
                <a:t>ASEA has paid out over </a:t>
              </a:r>
              <a:r>
                <a:rPr lang="en-US" b="1" dirty="0" smtClean="0">
                  <a:latin typeface="Trebuchet MS" charset="0"/>
                  <a:cs typeface="Trebuchet MS" charset="0"/>
                </a:rPr>
                <a:t>$100 Million </a:t>
              </a:r>
              <a:r>
                <a:rPr lang="en-US" dirty="0" smtClean="0">
                  <a:latin typeface="Trebuchet MS" charset="0"/>
                  <a:cs typeface="Trebuchet MS" charset="0"/>
                </a:rPr>
                <a:t>to thousands of Associates. Multiple Millionaires!</a:t>
              </a:r>
              <a:endParaRPr lang="en-US" dirty="0">
                <a:latin typeface="Trebuchet MS" charset="0"/>
                <a:cs typeface="Trebuchet MS" charset="0"/>
              </a:endParaRPr>
            </a:p>
          </p:txBody>
        </p:sp>
        <p:pic>
          <p:nvPicPr>
            <p:cNvPr id="37" name="Picture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923" y="4083803"/>
              <a:ext cx="949861" cy="855573"/>
            </a:xfrm>
            <a:prstGeom prst="rect">
              <a:avLst/>
            </a:prstGeom>
          </p:spPr>
        </p:pic>
      </p:grpSp>
    </p:spTree>
    <p:extLst>
      <p:ext uri="{BB962C8B-B14F-4D97-AF65-F5344CB8AC3E}">
        <p14:creationId xmlns:p14="http://schemas.microsoft.com/office/powerpoint/2010/main" val="6903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wipe(up)">
                                      <p:cBhvr>
                                        <p:cTn id="10" dur="500"/>
                                        <p:tgtEl>
                                          <p:spTgt spid="25">
                                            <p:txEl>
                                              <p:pRg st="0" end="0"/>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up)">
                                      <p:cBhvr>
                                        <p:cTn id="22" dur="500"/>
                                        <p:tgtEl>
                                          <p:spTgt spid="26">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wipe(up)">
                                      <p:cBhvr>
                                        <p:cTn id="34" dur="500"/>
                                        <p:tgtEl>
                                          <p:spTgt spid="27">
                                            <p:txEl>
                                              <p:pRg st="0" end="0"/>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Effect transition="in" filter="wipe(up)">
                                      <p:cBhvr>
                                        <p:cTn id="46" dur="500"/>
                                        <p:tgtEl>
                                          <p:spTgt spid="2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6" grpId="0" uiExpand="1" build="p"/>
      <p:bldP spid="27" grpId="0" uiExpand="1" build="p"/>
      <p:bldP spid="2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5"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sp>
        <p:nvSpPr>
          <p:cNvPr id="9" name="AutoShape 4"/>
          <p:cNvSpPr>
            <a:spLocks/>
          </p:cNvSpPr>
          <p:nvPr/>
        </p:nvSpPr>
        <p:spPr bwMode="auto">
          <a:xfrm>
            <a:off x="5769298" y="2815471"/>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grpSp>
        <p:nvGrpSpPr>
          <p:cNvPr id="2" name="Group 1"/>
          <p:cNvGrpSpPr/>
          <p:nvPr/>
        </p:nvGrpSpPr>
        <p:grpSpPr>
          <a:xfrm>
            <a:off x="1954581" y="1622448"/>
            <a:ext cx="1797204" cy="1559418"/>
            <a:chOff x="5529626" y="1533221"/>
            <a:chExt cx="1797204" cy="1559418"/>
          </a:xfrm>
        </p:grpSpPr>
        <p:sp>
          <p:nvSpPr>
            <p:cNvPr id="10" name="AutoShape 4"/>
            <p:cNvSpPr>
              <a:spLocks/>
            </p:cNvSpPr>
            <p:nvPr/>
          </p:nvSpPr>
          <p:spPr bwMode="auto">
            <a:xfrm>
              <a:off x="5529626"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pic>
          <p:nvPicPr>
            <p:cNvPr id="15" name="Picture 14" descr="compensat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8320" y="1533221"/>
              <a:ext cx="1139817" cy="1139817"/>
            </a:xfrm>
            <a:prstGeom prst="rect">
              <a:avLst/>
            </a:prstGeom>
          </p:spPr>
        </p:pic>
      </p:grpSp>
      <p:pic>
        <p:nvPicPr>
          <p:cNvPr id="16" name="Picture 15" descr="company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6778" y="1622448"/>
            <a:ext cx="1140462" cy="1140462"/>
          </a:xfrm>
          <a:prstGeom prst="rect">
            <a:avLst/>
          </a:prstGeom>
        </p:spPr>
      </p:pic>
      <p:grpSp>
        <p:nvGrpSpPr>
          <p:cNvPr id="11" name="Group 10"/>
          <p:cNvGrpSpPr/>
          <p:nvPr/>
        </p:nvGrpSpPr>
        <p:grpSpPr>
          <a:xfrm>
            <a:off x="2797580" y="3552382"/>
            <a:ext cx="1422167" cy="1478062"/>
            <a:chOff x="2797580" y="3552382"/>
            <a:chExt cx="1422167" cy="1478062"/>
          </a:xfrm>
        </p:grpSpPr>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47645" y="3552382"/>
              <a:ext cx="1142651" cy="1142651"/>
            </a:xfrm>
            <a:prstGeom prst="rect">
              <a:avLst/>
            </a:prstGeom>
          </p:spPr>
        </p:pic>
        <p:sp>
          <p:nvSpPr>
            <p:cNvPr id="13" name="AutoShape 4"/>
            <p:cNvSpPr>
              <a:spLocks/>
            </p:cNvSpPr>
            <p:nvPr/>
          </p:nvSpPr>
          <p:spPr bwMode="auto">
            <a:xfrm>
              <a:off x="2797580" y="4835655"/>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SYSTEMS &amp; SUPPORT</a:t>
              </a:r>
              <a:endParaRPr lang="en-US" altLang="en-US" sz="1200" dirty="0">
                <a:solidFill>
                  <a:srgbClr val="FFFFFF">
                    <a:lumMod val="50000"/>
                  </a:srgbClr>
                </a:solidFill>
                <a:latin typeface="Trebuchet MS" charset="0"/>
                <a:ea typeface="Trebuchet MS" charset="0"/>
                <a:cs typeface="Trebuchet MS" charset="0"/>
              </a:endParaRPr>
            </a:p>
          </p:txBody>
        </p:sp>
      </p:grpSp>
    </p:spTree>
    <p:extLst>
      <p:ext uri="{BB962C8B-B14F-4D97-AF65-F5344CB8AC3E}">
        <p14:creationId xmlns:p14="http://schemas.microsoft.com/office/powerpoint/2010/main" val="278289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75245"/>
            <a:ext cx="8229600" cy="857250"/>
          </a:xfrm>
        </p:spPr>
        <p:txBody>
          <a:bodyPr/>
          <a:lstStyle/>
          <a:p>
            <a:r>
              <a:rPr lang="en-US" b="1" dirty="0" smtClean="0"/>
              <a:t>SYSTEMS &amp; SUPPORT</a:t>
            </a:r>
            <a:endParaRPr lang="en-US" b="1" dirty="0"/>
          </a:p>
        </p:txBody>
      </p:sp>
      <p:sp>
        <p:nvSpPr>
          <p:cNvPr id="5" name="Content Placeholder 3"/>
          <p:cNvSpPr txBox="1">
            <a:spLocks/>
          </p:cNvSpPr>
          <p:nvPr/>
        </p:nvSpPr>
        <p:spPr>
          <a:xfrm>
            <a:off x="3157677" y="233249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Trebuchet MS" charset="0"/>
                <a:cs typeface="Trebuchet MS" charset="0"/>
              </a:rPr>
              <a:t>You are not </a:t>
            </a:r>
            <a:r>
              <a:rPr lang="en-US" dirty="0" smtClean="0">
                <a:solidFill>
                  <a:schemeClr val="bg1"/>
                </a:solidFill>
                <a:latin typeface="Trebuchet MS" charset="0"/>
                <a:cs typeface="Trebuchet MS" charset="0"/>
              </a:rPr>
              <a:t>alone</a:t>
            </a:r>
          </a:p>
          <a:p>
            <a:r>
              <a:rPr lang="en-US" dirty="0" smtClean="0">
                <a:solidFill>
                  <a:schemeClr val="bg1"/>
                </a:solidFill>
                <a:latin typeface="Trebuchet MS" charset="0"/>
                <a:cs typeface="Trebuchet MS" charset="0"/>
              </a:rPr>
              <a:t>Personal development</a:t>
            </a:r>
            <a:endParaRPr lang="en-US" dirty="0">
              <a:solidFill>
                <a:schemeClr val="bg1"/>
              </a:solidFill>
              <a:latin typeface="Trebuchet MS" charset="0"/>
              <a:cs typeface="Trebuchet MS" charset="0"/>
            </a:endParaRPr>
          </a:p>
          <a:p>
            <a:r>
              <a:rPr lang="en-US" dirty="0">
                <a:solidFill>
                  <a:schemeClr val="bg1"/>
                </a:solidFill>
                <a:latin typeface="Trebuchet MS" charset="0"/>
                <a:cs typeface="Trebuchet MS" charset="0"/>
              </a:rPr>
              <a:t>Events and incentives</a:t>
            </a:r>
          </a:p>
          <a:p>
            <a:r>
              <a:rPr lang="en-US" dirty="0">
                <a:solidFill>
                  <a:schemeClr val="bg1"/>
                </a:solidFill>
                <a:latin typeface="Trebuchet MS" charset="0"/>
                <a:cs typeface="Trebuchet MS" charset="0"/>
              </a:rPr>
              <a:t>Your team</a:t>
            </a:r>
          </a:p>
          <a:p>
            <a:r>
              <a:rPr lang="en-US" dirty="0">
                <a:solidFill>
                  <a:schemeClr val="bg1"/>
                </a:solidFill>
                <a:latin typeface="Trebuchet MS" charset="0"/>
                <a:cs typeface="Trebuchet MS" charset="0"/>
              </a:rPr>
              <a:t>New friendships/relationships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9898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268738" y="1642818"/>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16" name="Rectangle 15"/>
          <p:cNvSpPr/>
          <p:nvPr/>
        </p:nvSpPr>
        <p:spPr>
          <a:xfrm>
            <a:off x="3528156" y="1638955"/>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sp>
        <p:nvSpPr>
          <p:cNvPr id="2" name="Title 1"/>
          <p:cNvSpPr>
            <a:spLocks noGrp="1"/>
          </p:cNvSpPr>
          <p:nvPr>
            <p:ph type="title"/>
          </p:nvPr>
        </p:nvSpPr>
        <p:spPr>
          <a:xfrm>
            <a:off x="457200" y="120738"/>
            <a:ext cx="8229600" cy="1186811"/>
          </a:xfrm>
        </p:spPr>
        <p:txBody>
          <a:bodyPr>
            <a:normAutofit/>
          </a:bodyPr>
          <a:lstStyle/>
          <a:p>
            <a:r>
              <a:rPr lang="en-US" dirty="0" smtClean="0"/>
              <a:t>WORLD-CLASS </a:t>
            </a:r>
            <a:br>
              <a:rPr lang="en-US" dirty="0" smtClean="0"/>
            </a:br>
            <a:r>
              <a:rPr lang="en-US" dirty="0" smtClean="0"/>
              <a:t>SUPPORT SYSTEMS AND TOOLS</a:t>
            </a:r>
            <a:endParaRPr lang="en-US" dirty="0"/>
          </a:p>
        </p:txBody>
      </p:sp>
      <p:sp>
        <p:nvSpPr>
          <p:cNvPr id="3" name="Text Placeholder 2"/>
          <p:cNvSpPr>
            <a:spLocks noGrp="1"/>
          </p:cNvSpPr>
          <p:nvPr>
            <p:ph type="body" sz="quarter" idx="14"/>
          </p:nvPr>
        </p:nvSpPr>
        <p:spPr>
          <a:xfrm>
            <a:off x="685754" y="3746495"/>
            <a:ext cx="2280431" cy="755763"/>
          </a:xfrm>
        </p:spPr>
        <p:txBody>
          <a:bodyPr/>
          <a:lstStyle/>
          <a:p>
            <a:pPr algn="ctr"/>
            <a:r>
              <a:rPr lang="en-US" dirty="0" smtClean="0"/>
              <a:t>Starter Kit</a:t>
            </a:r>
            <a:endParaRPr lang="en-US" dirty="0"/>
          </a:p>
        </p:txBody>
      </p:sp>
      <p:sp>
        <p:nvSpPr>
          <p:cNvPr id="4" name="Text Placeholder 3"/>
          <p:cNvSpPr>
            <a:spLocks noGrp="1"/>
          </p:cNvSpPr>
          <p:nvPr>
            <p:ph type="body" sz="quarter" idx="15"/>
          </p:nvPr>
        </p:nvSpPr>
        <p:spPr>
          <a:xfrm>
            <a:off x="3427412" y="3746495"/>
            <a:ext cx="2285565" cy="914400"/>
          </a:xfrm>
        </p:spPr>
        <p:txBody>
          <a:bodyPr/>
          <a:lstStyle/>
          <a:p>
            <a:pPr algn="ctr">
              <a:spcBef>
                <a:spcPts val="0"/>
              </a:spcBef>
            </a:pPr>
            <a:r>
              <a:rPr lang="en-US" dirty="0" smtClean="0"/>
              <a:t>ASEA </a:t>
            </a:r>
          </a:p>
          <a:p>
            <a:pPr algn="ctr">
              <a:spcBef>
                <a:spcPts val="0"/>
              </a:spcBef>
            </a:pPr>
            <a:r>
              <a:rPr lang="en-US" dirty="0" smtClean="0"/>
              <a:t>Business Coach</a:t>
            </a:r>
            <a:endParaRPr lang="en-US" dirty="0"/>
          </a:p>
        </p:txBody>
      </p:sp>
      <p:sp>
        <p:nvSpPr>
          <p:cNvPr id="5" name="Text Placeholder 4"/>
          <p:cNvSpPr>
            <a:spLocks noGrp="1"/>
          </p:cNvSpPr>
          <p:nvPr>
            <p:ph type="body" sz="quarter" idx="16"/>
          </p:nvPr>
        </p:nvSpPr>
        <p:spPr>
          <a:xfrm>
            <a:off x="6174203" y="3746495"/>
            <a:ext cx="2290066" cy="914400"/>
          </a:xfrm>
        </p:spPr>
        <p:txBody>
          <a:bodyPr/>
          <a:lstStyle/>
          <a:p>
            <a:pPr algn="ctr"/>
            <a:r>
              <a:rPr lang="en-US" dirty="0" smtClean="0"/>
              <a:t>Back Office</a:t>
            </a:r>
            <a:endParaRPr lang="en-US" dirty="0"/>
          </a:p>
        </p:txBody>
      </p:sp>
      <p:pic>
        <p:nvPicPr>
          <p:cNvPr id="11" name="Picture 10" descr="ASEA Business Coach.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0051" y="1782303"/>
            <a:ext cx="1557708" cy="1915639"/>
          </a:xfrm>
          <a:prstGeom prst="rect">
            <a:avLst/>
          </a:prstGeom>
        </p:spPr>
      </p:pic>
      <p:grpSp>
        <p:nvGrpSpPr>
          <p:cNvPr id="14" name="Group 13"/>
          <p:cNvGrpSpPr/>
          <p:nvPr/>
        </p:nvGrpSpPr>
        <p:grpSpPr>
          <a:xfrm>
            <a:off x="6396030" y="2097579"/>
            <a:ext cx="1804405" cy="1351295"/>
            <a:chOff x="5300161" y="2169041"/>
            <a:chExt cx="3843839" cy="287860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0161" y="2169041"/>
              <a:ext cx="3843839" cy="2878600"/>
            </a:xfrm>
            <a:prstGeom prst="rect">
              <a:avLst/>
            </a:prstGeom>
          </p:spPr>
        </p:pic>
        <p:pic>
          <p:nvPicPr>
            <p:cNvPr id="13" name="Picture 12" descr="ASEA Dashboard_reports_commissions.pdf"/>
            <p:cNvPicPr>
              <a:picLocks noChangeAspect="1"/>
            </p:cNvPicPr>
            <p:nvPr/>
          </p:nvPicPr>
          <p:blipFill rotWithShape="1">
            <a:blip r:embed="rId5" cstate="screen">
              <a:extLst>
                <a:ext uri="{28A0092B-C50C-407E-A947-70E740481C1C}">
                  <a14:useLocalDpi xmlns:a14="http://schemas.microsoft.com/office/drawing/2010/main"/>
                </a:ext>
              </a:extLst>
            </a:blip>
            <a:srcRect l="1024" r="2605" b="57468"/>
            <a:stretch/>
          </p:blipFill>
          <p:spPr>
            <a:xfrm>
              <a:off x="5876979" y="2257962"/>
              <a:ext cx="2722732" cy="1787139"/>
            </a:xfrm>
            <a:prstGeom prst="rect">
              <a:avLst/>
            </a:prstGeom>
          </p:spPr>
        </p:pic>
      </p:gr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3074" y="1642818"/>
            <a:ext cx="1935776" cy="2055125"/>
          </a:xfrm>
          <a:prstGeom prst="rect">
            <a:avLst/>
          </a:prstGeom>
          <a:ln w="12700">
            <a:solidFill>
              <a:srgbClr val="6C6C6C"/>
            </a:solidFill>
          </a:ln>
          <a:effectLst/>
        </p:spPr>
      </p:pic>
    </p:spTree>
    <p:extLst>
      <p:ext uri="{BB962C8B-B14F-4D97-AF65-F5344CB8AC3E}">
        <p14:creationId xmlns:p14="http://schemas.microsoft.com/office/powerpoint/2010/main" val="10107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3" grpId="0" build="p"/>
      <p:bldP spid="4" grpId="0" uiExpand="1"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70"/>
            <a:ext cx="8229600" cy="857250"/>
          </a:xfrm>
          <a:effectLst>
            <a:outerShdw blurRad="50800" dist="25400" dir="2700000" algn="tl" rotWithShape="0">
              <a:prstClr val="black">
                <a:alpha val="25000"/>
              </a:prstClr>
            </a:outerShdw>
          </a:effectLst>
        </p:spPr>
        <p:txBody>
          <a:bodyPr>
            <a:normAutofit fontScale="90000"/>
          </a:bodyPr>
          <a:lstStyle/>
          <a:p>
            <a:r>
              <a:rPr lang="en-US" b="1" dirty="0" smtClean="0">
                <a:solidFill>
                  <a:schemeClr val="bg1"/>
                </a:solidFill>
              </a:rPr>
              <a:t>STARTING A TRADITIONAL </a:t>
            </a:r>
            <a:r>
              <a:rPr lang="en-US" dirty="0" smtClean="0">
                <a:solidFill>
                  <a:schemeClr val="bg1"/>
                </a:solidFill>
              </a:rPr>
              <a:t/>
            </a:r>
            <a:br>
              <a:rPr lang="en-US" dirty="0" smtClean="0">
                <a:solidFill>
                  <a:schemeClr val="bg1"/>
                </a:solidFill>
              </a:rPr>
            </a:br>
            <a:r>
              <a:rPr lang="en-US" dirty="0" smtClean="0">
                <a:solidFill>
                  <a:schemeClr val="bg1"/>
                </a:solidFill>
              </a:rPr>
              <a:t>BUSINESS? DO YOU HAVE</a:t>
            </a:r>
            <a:endParaRPr lang="en-US" dirty="0">
              <a:solidFill>
                <a:schemeClr val="bg1"/>
              </a:solidFill>
            </a:endParaRPr>
          </a:p>
        </p:txBody>
      </p:sp>
      <p:sp>
        <p:nvSpPr>
          <p:cNvPr id="3" name="Content Placeholder 2"/>
          <p:cNvSpPr>
            <a:spLocks noGrp="1"/>
          </p:cNvSpPr>
          <p:nvPr>
            <p:ph sz="quarter" idx="10"/>
          </p:nvPr>
        </p:nvSpPr>
        <p:spPr>
          <a:xfrm>
            <a:off x="1122220" y="1367533"/>
            <a:ext cx="4025788" cy="1119100"/>
          </a:xfrm>
        </p:spPr>
        <p:txBody>
          <a:bodyPr/>
          <a:lstStyle/>
          <a:p>
            <a:r>
              <a:rPr lang="en-US" sz="1600" dirty="0" smtClean="0">
                <a:solidFill>
                  <a:schemeClr val="tx1">
                    <a:lumMod val="75000"/>
                    <a:lumOff val="25000"/>
                  </a:schemeClr>
                </a:solidFill>
              </a:rPr>
              <a:t>A unique idea in high demand?</a:t>
            </a:r>
            <a:endParaRPr lang="en-US" sz="1600" dirty="0">
              <a:solidFill>
                <a:schemeClr val="tx1">
                  <a:lumMod val="75000"/>
                  <a:lumOff val="25000"/>
                </a:schemeClr>
              </a:solidFill>
            </a:endParaRPr>
          </a:p>
          <a:p>
            <a:r>
              <a:rPr lang="sk-SK" sz="1600" dirty="0" smtClean="0">
                <a:solidFill>
                  <a:schemeClr val="tx1">
                    <a:lumMod val="75000"/>
                    <a:lumOff val="25000"/>
                  </a:schemeClr>
                </a:solidFill>
              </a:rPr>
              <a:t>$</a:t>
            </a:r>
            <a:r>
              <a:rPr lang="sk-SK" sz="1600" dirty="0">
                <a:solidFill>
                  <a:schemeClr val="tx1">
                    <a:lumMod val="75000"/>
                    <a:lumOff val="25000"/>
                  </a:schemeClr>
                </a:solidFill>
              </a:rPr>
              <a:t>50,000–$</a:t>
            </a:r>
            <a:r>
              <a:rPr lang="sk-SK" sz="1600" dirty="0" smtClean="0">
                <a:solidFill>
                  <a:schemeClr val="tx1">
                    <a:lumMod val="75000"/>
                    <a:lumOff val="25000"/>
                  </a:schemeClr>
                </a:solidFill>
              </a:rPr>
              <a:t>500,000 in startup capital?</a:t>
            </a:r>
            <a:endParaRPr lang="sk-SK" sz="1600" dirty="0">
              <a:solidFill>
                <a:schemeClr val="tx1">
                  <a:lumMod val="75000"/>
                  <a:lumOff val="25000"/>
                </a:schemeClr>
              </a:solidFill>
            </a:endParaRPr>
          </a:p>
          <a:p>
            <a:r>
              <a:rPr lang="sk-SK" sz="1600" dirty="0" smtClean="0">
                <a:solidFill>
                  <a:schemeClr val="tx1">
                    <a:lumMod val="75000"/>
                    <a:lumOff val="25000"/>
                  </a:schemeClr>
                </a:solidFill>
              </a:rPr>
              <a:t>Business, financial and legal savvy?</a:t>
            </a:r>
            <a:endParaRPr lang="en-US" sz="1600" dirty="0">
              <a:solidFill>
                <a:schemeClr val="tx1">
                  <a:lumMod val="75000"/>
                  <a:lumOff val="25000"/>
                </a:schemeClr>
              </a:solidFill>
            </a:endParaRPr>
          </a:p>
        </p:txBody>
      </p:sp>
      <p:sp>
        <p:nvSpPr>
          <p:cNvPr id="4" name="Content Placeholder 3"/>
          <p:cNvSpPr>
            <a:spLocks noGrp="1"/>
          </p:cNvSpPr>
          <p:nvPr>
            <p:ph sz="quarter" idx="11"/>
          </p:nvPr>
        </p:nvSpPr>
        <p:spPr>
          <a:xfrm>
            <a:off x="5001833" y="1367533"/>
            <a:ext cx="2986697" cy="1119100"/>
          </a:xfrm>
        </p:spPr>
        <p:txBody>
          <a:bodyPr>
            <a:normAutofit/>
          </a:bodyPr>
          <a:lstStyle/>
          <a:p>
            <a:r>
              <a:rPr lang="en-US" sz="1600" dirty="0" smtClean="0">
                <a:solidFill>
                  <a:schemeClr val="tx1">
                    <a:lumMod val="75000"/>
                    <a:lumOff val="25000"/>
                  </a:schemeClr>
                </a:solidFill>
              </a:rPr>
              <a:t>Ability to commit at least 60-80 hours per week?</a:t>
            </a:r>
            <a:endParaRPr lang="en-US" sz="1600" dirty="0">
              <a:solidFill>
                <a:schemeClr val="tx1">
                  <a:lumMod val="75000"/>
                  <a:lumOff val="25000"/>
                </a:schemeClr>
              </a:solidFill>
            </a:endParaRPr>
          </a:p>
        </p:txBody>
      </p:sp>
      <p:sp>
        <p:nvSpPr>
          <p:cNvPr id="5" name="TextBox 4"/>
          <p:cNvSpPr txBox="1"/>
          <p:nvPr/>
        </p:nvSpPr>
        <p:spPr>
          <a:xfrm>
            <a:off x="3252202" y="2377033"/>
            <a:ext cx="3296310" cy="923330"/>
          </a:xfrm>
          <a:prstGeom prst="rect">
            <a:avLst/>
          </a:prstGeom>
          <a:noFill/>
          <a:effectLst>
            <a:outerShdw blurRad="50800" dist="25400" dir="2700000" algn="tl" rotWithShape="0">
              <a:prstClr val="black">
                <a:alpha val="25000"/>
              </a:prstClr>
            </a:outerShdw>
          </a:effectLst>
        </p:spPr>
        <p:txBody>
          <a:bodyPr wrap="square" rtlCol="0">
            <a:spAutoFit/>
          </a:bodyPr>
          <a:lstStyle/>
          <a:p>
            <a:pPr algn="ctr"/>
            <a:r>
              <a:rPr lang="en-US" dirty="0">
                <a:solidFill>
                  <a:schemeClr val="bg1"/>
                </a:solidFill>
                <a:latin typeface="Trebuchet MS" charset="0"/>
                <a:ea typeface="Trebuchet MS" charset="0"/>
                <a:cs typeface="Trebuchet MS" charset="0"/>
              </a:rPr>
              <a:t>And keep in mind that </a:t>
            </a:r>
            <a:r>
              <a:rPr lang="en-US" dirty="0" smtClean="0">
                <a:solidFill>
                  <a:schemeClr val="bg1"/>
                </a:solidFill>
                <a:latin typeface="Trebuchet MS" charset="0"/>
                <a:ea typeface="Trebuchet MS" charset="0"/>
                <a:cs typeface="Trebuchet MS" charset="0"/>
              </a:rPr>
              <a:t>fewer </a:t>
            </a:r>
            <a:r>
              <a:rPr lang="en-US" dirty="0">
                <a:solidFill>
                  <a:schemeClr val="bg1"/>
                </a:solidFill>
                <a:latin typeface="Trebuchet MS" charset="0"/>
                <a:ea typeface="Trebuchet MS" charset="0"/>
                <a:cs typeface="Trebuchet MS" charset="0"/>
              </a:rPr>
              <a:t>than </a:t>
            </a:r>
            <a:r>
              <a:rPr lang="en-US" dirty="0" smtClean="0">
                <a:solidFill>
                  <a:schemeClr val="bg1"/>
                </a:solidFill>
                <a:latin typeface="Trebuchet MS" charset="0"/>
                <a:ea typeface="Trebuchet MS" charset="0"/>
                <a:cs typeface="Trebuchet MS" charset="0"/>
              </a:rPr>
              <a:t>5% of new businesses </a:t>
            </a:r>
            <a:r>
              <a:rPr lang="en-US" dirty="0">
                <a:solidFill>
                  <a:schemeClr val="bg1"/>
                </a:solidFill>
                <a:latin typeface="Trebuchet MS" charset="0"/>
                <a:ea typeface="Trebuchet MS" charset="0"/>
                <a:cs typeface="Trebuchet MS" charset="0"/>
              </a:rPr>
              <a:t>make it </a:t>
            </a:r>
            <a:r>
              <a:rPr lang="en-US" dirty="0" smtClean="0">
                <a:solidFill>
                  <a:schemeClr val="bg1"/>
                </a:solidFill>
                <a:latin typeface="Trebuchet MS" charset="0"/>
                <a:ea typeface="Trebuchet MS" charset="0"/>
                <a:cs typeface="Trebuchet MS" charset="0"/>
              </a:rPr>
              <a:t>to 5 </a:t>
            </a:r>
            <a:r>
              <a:rPr lang="en-US" dirty="0">
                <a:solidFill>
                  <a:schemeClr val="bg1"/>
                </a:solidFill>
                <a:latin typeface="Trebuchet MS" charset="0"/>
                <a:ea typeface="Trebuchet MS" charset="0"/>
                <a:cs typeface="Trebuchet MS" charset="0"/>
              </a:rPr>
              <a:t>years</a:t>
            </a:r>
          </a:p>
        </p:txBody>
      </p:sp>
    </p:spTree>
    <p:extLst>
      <p:ext uri="{BB962C8B-B14F-4D97-AF65-F5344CB8AC3E}">
        <p14:creationId xmlns:p14="http://schemas.microsoft.com/office/powerpoint/2010/main" val="10676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814" y="1151111"/>
            <a:ext cx="5168684" cy="385021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42" y="2348642"/>
            <a:ext cx="3669733" cy="933499"/>
          </a:xfrm>
          <a:prstGeom prst="rect">
            <a:avLst/>
          </a:prstGeom>
        </p:spPr>
      </p:pic>
      <p:sp>
        <p:nvSpPr>
          <p:cNvPr id="11" name="Content Placeholder 2"/>
          <p:cNvSpPr>
            <a:spLocks noGrp="1"/>
          </p:cNvSpPr>
          <p:nvPr>
            <p:ph sz="quarter" idx="10"/>
          </p:nvPr>
        </p:nvSpPr>
        <p:spPr>
          <a:xfrm>
            <a:off x="361127" y="3688831"/>
            <a:ext cx="3388161" cy="1231882"/>
          </a:xfrm>
        </p:spPr>
        <p:txBody>
          <a:bodyPr/>
          <a:lstStyle/>
          <a:p>
            <a:pPr marL="0" indent="0" algn="ctr">
              <a:buNone/>
            </a:pPr>
            <a:r>
              <a:rPr lang="en-US" dirty="0" smtClean="0"/>
              <a:t>ASEA’s personal development roadmap to success.</a:t>
            </a:r>
            <a:endParaRPr lang="en-US" dirty="0"/>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6232" y="257285"/>
            <a:ext cx="1638706" cy="1684667"/>
          </a:xfrm>
          <a:prstGeom prst="rect">
            <a:avLst/>
          </a:prstGeom>
        </p:spPr>
      </p:pic>
    </p:spTree>
    <p:extLst>
      <p:ext uri="{BB962C8B-B14F-4D97-AF65-F5344CB8AC3E}">
        <p14:creationId xmlns:p14="http://schemas.microsoft.com/office/powerpoint/2010/main" val="7740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Content Placeholder 9"/>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8313" y="2423"/>
            <a:ext cx="2287515" cy="2563728"/>
          </a:xfrm>
          <a:prstGeom prst="rect">
            <a:avLst/>
          </a:prstGeom>
          <a:ln w="12700">
            <a:solidFill>
              <a:schemeClr val="tx1"/>
            </a:solidFill>
          </a:ln>
        </p:spPr>
      </p:pic>
      <p:pic>
        <p:nvPicPr>
          <p:cNvPr id="12" name="Content Placeholder 13"/>
          <p:cNvPicPr>
            <a:picLocks noGrp="1" noChangeAspect="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7152" y="2579482"/>
            <a:ext cx="2283678" cy="2559461"/>
          </a:xfrm>
          <a:prstGeom prst="rect">
            <a:avLst/>
          </a:prstGeom>
          <a:ln w="12700">
            <a:solidFill>
              <a:schemeClr val="tx1"/>
            </a:solidFill>
          </a:ln>
        </p:spPr>
      </p:pic>
      <p:pic>
        <p:nvPicPr>
          <p:cNvPr id="13" name="Content Placeholder 10"/>
          <p:cNvPicPr>
            <a:picLocks noGrp="1" noChangeAspect="1"/>
          </p:cNvPicPr>
          <p:nvPr>
            <p:ph sz="quarter" idx="4294967295"/>
          </p:nvPr>
        </p:nvPicPr>
        <p:blipFill>
          <a:blip r:embed="rId5" cstate="screen">
            <a:extLst>
              <a:ext uri="{28A0092B-C50C-407E-A947-70E740481C1C}">
                <a14:useLocalDpi xmlns:a14="http://schemas.microsoft.com/office/drawing/2010/main"/>
              </a:ext>
            </a:extLst>
          </a:blip>
          <a:stretch>
            <a:fillRect/>
          </a:stretch>
        </p:blipFill>
        <p:spPr>
          <a:xfrm>
            <a:off x="2284167" y="3579"/>
            <a:ext cx="2287118" cy="2561417"/>
          </a:xfrm>
          <a:prstGeom prst="rect">
            <a:avLst/>
          </a:prstGeom>
          <a:ln w="12700">
            <a:solidFill>
              <a:schemeClr val="tx1"/>
            </a:solidFill>
          </a:ln>
        </p:spPr>
      </p:pic>
      <p:pic>
        <p:nvPicPr>
          <p:cNvPr id="14" name="Content Placeholder 15"/>
          <p:cNvPicPr>
            <a:picLocks noGrp="1" noChangeAspect="1"/>
          </p:cNvPicPr>
          <p:nvPr>
            <p:ph sz="quarter" idx="4294967295"/>
          </p:nvPr>
        </p:nvPicPr>
        <p:blipFill>
          <a:blip r:embed="rId6" cstate="screen">
            <a:extLst>
              <a:ext uri="{28A0092B-C50C-407E-A947-70E740481C1C}">
                <a14:useLocalDpi xmlns:a14="http://schemas.microsoft.com/office/drawing/2010/main"/>
              </a:ext>
            </a:extLst>
          </a:blip>
          <a:stretch>
            <a:fillRect/>
          </a:stretch>
        </p:blipFill>
        <p:spPr>
          <a:xfrm>
            <a:off x="2282716" y="2580131"/>
            <a:ext cx="2283798" cy="2558162"/>
          </a:xfrm>
          <a:prstGeom prst="rect">
            <a:avLst/>
          </a:prstGeom>
          <a:ln w="12700">
            <a:solidFill>
              <a:schemeClr val="tx1"/>
            </a:solidFill>
          </a:ln>
        </p:spPr>
      </p:pic>
      <p:pic>
        <p:nvPicPr>
          <p:cNvPr id="15" name="Content Placeholder 11"/>
          <p:cNvPicPr>
            <a:picLocks noGrp="1" noChangeAspect="1"/>
          </p:cNvPicPr>
          <p:nvPr>
            <p:ph sz="quarter" idx="4294967295"/>
          </p:nvPr>
        </p:nvPicPr>
        <p:blipFill>
          <a:blip r:embed="rId7">
            <a:extLst>
              <a:ext uri="{28A0092B-C50C-407E-A947-70E740481C1C}">
                <a14:useLocalDpi xmlns:a14="http://schemas.microsoft.com/office/drawing/2010/main"/>
              </a:ext>
            </a:extLst>
          </a:blip>
          <a:stretch>
            <a:fillRect/>
          </a:stretch>
        </p:blipFill>
        <p:spPr>
          <a:xfrm>
            <a:off x="6875860" y="3731"/>
            <a:ext cx="2284842" cy="2559808"/>
          </a:xfrm>
          <a:prstGeom prst="rect">
            <a:avLst/>
          </a:prstGeom>
          <a:ln w="12700">
            <a:solidFill>
              <a:schemeClr val="tx1"/>
            </a:solidFill>
          </a:ln>
        </p:spPr>
      </p:pic>
      <p:pic>
        <p:nvPicPr>
          <p:cNvPr id="16" name="Content Placeholder 19"/>
          <p:cNvPicPr>
            <a:picLocks noGrp="1" noChangeAspect="1"/>
          </p:cNvPicPr>
          <p:nvPr>
            <p:ph sz="quarter" idx="4294967295"/>
          </p:nvPr>
        </p:nvPicPr>
        <p:blipFill>
          <a:blip r:embed="rId8" cstate="screen">
            <a:extLst>
              <a:ext uri="{28A0092B-C50C-407E-A947-70E740481C1C}">
                <a14:useLocalDpi xmlns:a14="http://schemas.microsoft.com/office/drawing/2010/main"/>
              </a:ext>
            </a:extLst>
          </a:blip>
          <a:stretch>
            <a:fillRect/>
          </a:stretch>
        </p:blipFill>
        <p:spPr>
          <a:xfrm>
            <a:off x="4572704" y="2580602"/>
            <a:ext cx="2286255" cy="2557218"/>
          </a:xfrm>
          <a:prstGeom prst="rect">
            <a:avLst/>
          </a:prstGeom>
          <a:ln w="12700">
            <a:solidFill>
              <a:schemeClr val="tx1"/>
            </a:solidFill>
          </a:ln>
        </p:spPr>
      </p:pic>
      <p:pic>
        <p:nvPicPr>
          <p:cNvPr id="17" name="Content Placeholder 18"/>
          <p:cNvPicPr>
            <a:picLocks noGrp="1" noChangeAspect="1"/>
          </p:cNvPicPr>
          <p:nvPr>
            <p:ph sz="quarter" idx="4294967295"/>
          </p:nvPr>
        </p:nvPicPr>
        <p:blipFill>
          <a:blip r:embed="rId9" cstate="screen">
            <a:extLst>
              <a:ext uri="{28A0092B-C50C-407E-A947-70E740481C1C}">
                <a14:useLocalDpi xmlns:a14="http://schemas.microsoft.com/office/drawing/2010/main"/>
              </a:ext>
            </a:extLst>
          </a:blip>
          <a:stretch>
            <a:fillRect/>
          </a:stretch>
        </p:blipFill>
        <p:spPr>
          <a:xfrm>
            <a:off x="4568897" y="-843"/>
            <a:ext cx="2284334" cy="2561105"/>
          </a:xfrm>
          <a:prstGeom prst="rect">
            <a:avLst/>
          </a:prstGeom>
          <a:ln w="12700">
            <a:solidFill>
              <a:schemeClr val="tx1"/>
            </a:solidFill>
          </a:ln>
        </p:spPr>
      </p:pic>
      <p:pic>
        <p:nvPicPr>
          <p:cNvPr id="18" name="Content Placeholder 14"/>
          <p:cNvPicPr>
            <a:picLocks noGrp="1" noChangeAspect="1"/>
          </p:cNvPicPr>
          <p:nvPr>
            <p:ph sz="quarter" idx="4294967295"/>
          </p:nvPr>
        </p:nvPicPr>
        <p:blipFill>
          <a:blip r:embed="rId10">
            <a:extLst>
              <a:ext uri="{28A0092B-C50C-407E-A947-70E740481C1C}">
                <a14:useLocalDpi xmlns:a14="http://schemas.microsoft.com/office/drawing/2010/main"/>
              </a:ext>
            </a:extLst>
          </a:blip>
          <a:stretch>
            <a:fillRect/>
          </a:stretch>
        </p:blipFill>
        <p:spPr>
          <a:xfrm>
            <a:off x="6874179" y="2579864"/>
            <a:ext cx="2286001" cy="2557968"/>
          </a:xfrm>
          <a:prstGeom prst="rect">
            <a:avLst/>
          </a:prstGeom>
          <a:ln w="12700">
            <a:solidFill>
              <a:schemeClr val="tx1"/>
            </a:solidFill>
          </a:ln>
        </p:spPr>
      </p:pic>
    </p:spTree>
    <p:extLst>
      <p:ext uri="{BB962C8B-B14F-4D97-AF65-F5344CB8AC3E}">
        <p14:creationId xmlns:p14="http://schemas.microsoft.com/office/powerpoint/2010/main" val="20097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16"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pic>
        <p:nvPicPr>
          <p:cNvPr id="18" name="Picture 17" descr="compensat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2112" y="1533222"/>
            <a:ext cx="1139817" cy="1139817"/>
          </a:xfrm>
          <a:prstGeom prst="rect">
            <a:avLst/>
          </a:prstGeom>
        </p:spPr>
      </p:pic>
      <p:pic>
        <p:nvPicPr>
          <p:cNvPr id="19" name="Picture 18" descr="company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1238" y="1533222"/>
            <a:ext cx="1140462" cy="1140462"/>
          </a:xfrm>
          <a:prstGeom prst="rect">
            <a:avLst/>
          </a:prstGeom>
        </p:spPr>
      </p:pic>
      <p:sp>
        <p:nvSpPr>
          <p:cNvPr id="20" name="AutoShape 4"/>
          <p:cNvSpPr>
            <a:spLocks/>
          </p:cNvSpPr>
          <p:nvPr/>
        </p:nvSpPr>
        <p:spPr bwMode="auto">
          <a:xfrm>
            <a:off x="5743758"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sp>
        <p:nvSpPr>
          <p:cNvPr id="21"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grpSp>
        <p:nvGrpSpPr>
          <p:cNvPr id="2" name="Group 1"/>
          <p:cNvGrpSpPr/>
          <p:nvPr/>
        </p:nvGrpSpPr>
        <p:grpSpPr>
          <a:xfrm>
            <a:off x="5092914" y="3552911"/>
            <a:ext cx="1422167" cy="1380139"/>
            <a:chOff x="5092914" y="3552911"/>
            <a:chExt cx="1422167" cy="1380139"/>
          </a:xfrm>
        </p:grpSpPr>
        <p:sp>
          <p:nvSpPr>
            <p:cNvPr id="14"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TIMING</a:t>
              </a:r>
              <a:endParaRPr lang="en-US" altLang="en-US" sz="1200" dirty="0">
                <a:solidFill>
                  <a:srgbClr val="FFFFFF">
                    <a:lumMod val="50000"/>
                  </a:srgbClr>
                </a:solidFill>
                <a:latin typeface="Trebuchet MS" charset="0"/>
                <a:ea typeface="Trebuchet MS" charset="0"/>
                <a:cs typeface="Trebuchet MS" charset="0"/>
              </a:endParaRPr>
            </a:p>
          </p:txBody>
        </p:sp>
        <p:pic>
          <p:nvPicPr>
            <p:cNvPr id="22" name="Picture 21" descr="timing.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440" y="3552911"/>
              <a:ext cx="1143728" cy="1142122"/>
            </a:xfrm>
            <a:prstGeom prst="rect">
              <a:avLst/>
            </a:prstGeom>
          </p:spPr>
        </p:pic>
      </p:grpSp>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7645" y="3552382"/>
            <a:ext cx="1142651" cy="1142651"/>
          </a:xfrm>
          <a:prstGeom prst="rect">
            <a:avLst/>
          </a:prstGeom>
        </p:spPr>
      </p:pic>
      <p:sp>
        <p:nvSpPr>
          <p:cNvPr id="24" name="AutoShape 4"/>
          <p:cNvSpPr>
            <a:spLocks/>
          </p:cNvSpPr>
          <p:nvPr/>
        </p:nvSpPr>
        <p:spPr bwMode="auto">
          <a:xfrm>
            <a:off x="2797580" y="4835655"/>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SYSTEMS AND SUPPORT</a:t>
            </a:r>
            <a:endParaRPr lang="en-US" altLang="en-US" sz="1200" dirty="0">
              <a:solidFill>
                <a:srgbClr val="FFFFFF">
                  <a:lumMod val="50000"/>
                </a:srgbClr>
              </a:solidFill>
              <a:latin typeface="Trebuchet MS" charset="0"/>
              <a:ea typeface="Trebuchet MS" charset="0"/>
              <a:cs typeface="Trebuchet MS" charset="0"/>
            </a:endParaRPr>
          </a:p>
        </p:txBody>
      </p:sp>
    </p:spTree>
    <p:extLst>
      <p:ext uri="{BB962C8B-B14F-4D97-AF65-F5344CB8AC3E}">
        <p14:creationId xmlns:p14="http://schemas.microsoft.com/office/powerpoint/2010/main" val="33387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01478" y="1475245"/>
            <a:ext cx="8229600" cy="857250"/>
          </a:xfrm>
        </p:spPr>
        <p:txBody>
          <a:bodyPr/>
          <a:lstStyle/>
          <a:p>
            <a:r>
              <a:rPr lang="en-US" sz="3400" b="1" dirty="0" smtClean="0"/>
              <a:t>TIMING</a:t>
            </a:r>
            <a:endParaRPr lang="en-US" sz="3400" b="1" dirty="0"/>
          </a:p>
        </p:txBody>
      </p:sp>
      <p:sp>
        <p:nvSpPr>
          <p:cNvPr id="7" name="Content Placeholder 3"/>
          <p:cNvSpPr txBox="1">
            <a:spLocks/>
          </p:cNvSpPr>
          <p:nvPr/>
        </p:nvSpPr>
        <p:spPr>
          <a:xfrm>
            <a:off x="3359155" y="233249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latin typeface="Trebuchet MS" charset="0"/>
                <a:cs typeface="Trebuchet MS" charset="0"/>
              </a:rPr>
              <a:t>Once in history timing</a:t>
            </a:r>
            <a:endParaRPr lang="en-US" dirty="0">
              <a:solidFill>
                <a:schemeClr val="bg1"/>
              </a:solidFill>
              <a:latin typeface="Trebuchet MS" charset="0"/>
              <a:cs typeface="Trebuchet MS" charset="0"/>
            </a:endParaRPr>
          </a:p>
          <a:p>
            <a:pPr marL="0" indent="0">
              <a:buNone/>
            </a:pPr>
            <a:endParaRPr lang="en-US" dirty="0">
              <a:solidFill>
                <a:schemeClr val="bg1"/>
              </a:solidFill>
              <a:latin typeface="Trebuchet MS" charset="0"/>
              <a:cs typeface="Trebuchet MS"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8775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ONCE IN HISTORY </a:t>
            </a:r>
            <a:r>
              <a:rPr lang="en-US" dirty="0" smtClean="0"/>
              <a:t>TIMING</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9172" y="1325319"/>
            <a:ext cx="4125656" cy="3277678"/>
          </a:xfrm>
          <a:prstGeom prst="rect">
            <a:avLst/>
          </a:prstGeom>
        </p:spPr>
      </p:pic>
    </p:spTree>
    <p:extLst>
      <p:ext uri="{BB962C8B-B14F-4D97-AF65-F5344CB8AC3E}">
        <p14:creationId xmlns:p14="http://schemas.microsoft.com/office/powerpoint/2010/main" val="56432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TIMING</a:t>
            </a:r>
            <a:endParaRPr lang="en-US" altLang="en-US" sz="1200" dirty="0">
              <a:solidFill>
                <a:srgbClr val="FFFFFF">
                  <a:lumMod val="50000"/>
                </a:srgbClr>
              </a:solidFill>
              <a:latin typeface="Trebuchet MS" charset="0"/>
              <a:ea typeface="Trebuchet MS" charset="0"/>
              <a:cs typeface="Trebuchet MS" charset="0"/>
            </a:endParaRPr>
          </a:p>
        </p:txBody>
      </p:sp>
      <p:pic>
        <p:nvPicPr>
          <p:cNvPr id="15" name="Picture 14"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16"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pic>
        <p:nvPicPr>
          <p:cNvPr id="18" name="Picture 17" descr="compensati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2112" y="1533222"/>
            <a:ext cx="1139817" cy="1139817"/>
          </a:xfrm>
          <a:prstGeom prst="rect">
            <a:avLst/>
          </a:prstGeom>
        </p:spPr>
      </p:pic>
      <p:pic>
        <p:nvPicPr>
          <p:cNvPr id="19" name="Picture 18" descr="company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1238" y="1533222"/>
            <a:ext cx="1140462" cy="1140462"/>
          </a:xfrm>
          <a:prstGeom prst="rect">
            <a:avLst/>
          </a:prstGeom>
        </p:spPr>
      </p:pic>
      <p:sp>
        <p:nvSpPr>
          <p:cNvPr id="20" name="AutoShape 4"/>
          <p:cNvSpPr>
            <a:spLocks/>
          </p:cNvSpPr>
          <p:nvPr/>
        </p:nvSpPr>
        <p:spPr bwMode="auto">
          <a:xfrm>
            <a:off x="5743758"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sp>
        <p:nvSpPr>
          <p:cNvPr id="21"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pic>
        <p:nvPicPr>
          <p:cNvPr id="22" name="Picture 21" descr="timing.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440" y="3552911"/>
            <a:ext cx="1143728" cy="1142122"/>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7645" y="3552382"/>
            <a:ext cx="1142651" cy="1142651"/>
          </a:xfrm>
          <a:prstGeom prst="rect">
            <a:avLst/>
          </a:prstGeom>
        </p:spPr>
      </p:pic>
      <p:sp>
        <p:nvSpPr>
          <p:cNvPr id="24" name="AutoShape 4"/>
          <p:cNvSpPr>
            <a:spLocks/>
          </p:cNvSpPr>
          <p:nvPr/>
        </p:nvSpPr>
        <p:spPr bwMode="auto">
          <a:xfrm>
            <a:off x="2797580" y="4791903"/>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SYSTEMS &amp; SUPPORT</a:t>
            </a:r>
            <a:endParaRPr lang="en-US" altLang="en-US" sz="1200" dirty="0">
              <a:solidFill>
                <a:srgbClr val="FFFFFF">
                  <a:lumMod val="50000"/>
                </a:srgbClr>
              </a:solidFill>
              <a:latin typeface="Trebuchet MS" charset="0"/>
              <a:ea typeface="Trebuchet MS" charset="0"/>
              <a:cs typeface="Trebuchet MS" charset="0"/>
            </a:endParaRPr>
          </a:p>
        </p:txBody>
      </p:sp>
    </p:spTree>
    <p:extLst>
      <p:ext uri="{BB962C8B-B14F-4D97-AF65-F5344CB8AC3E}">
        <p14:creationId xmlns:p14="http://schemas.microsoft.com/office/powerpoint/2010/main" val="2037770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1AD"/>
                </a:solidFill>
              </a:rPr>
              <a:t>WHAT ARE YOU </a:t>
            </a:r>
            <a:r>
              <a:rPr lang="en-US" dirty="0" smtClean="0">
                <a:solidFill>
                  <a:srgbClr val="0071AD"/>
                </a:solidFill>
              </a:rPr>
              <a:t>LOOKING FOR?</a:t>
            </a:r>
            <a:endParaRPr lang="en-US" dirty="0">
              <a:solidFill>
                <a:srgbClr val="0071AD"/>
              </a:solidFill>
            </a:endParaRPr>
          </a:p>
        </p:txBody>
      </p:sp>
      <p:sp>
        <p:nvSpPr>
          <p:cNvPr id="3" name="Content Placeholder 3"/>
          <p:cNvSpPr txBox="1">
            <a:spLocks/>
          </p:cNvSpPr>
          <p:nvPr/>
        </p:nvSpPr>
        <p:spPr>
          <a:xfrm>
            <a:off x="4619447" y="1499467"/>
            <a:ext cx="4129346" cy="3097527"/>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Trebuchet MS" charset="0"/>
                <a:cs typeface="Trebuchet MS" charset="0"/>
              </a:rPr>
              <a:t>Are you tired of </a:t>
            </a:r>
            <a:r>
              <a:rPr lang="en-US" sz="2000" dirty="0" smtClean="0">
                <a:latin typeface="Trebuchet MS" charset="0"/>
                <a:cs typeface="Trebuchet MS" charset="0"/>
              </a:rPr>
              <a:t>the</a:t>
            </a:r>
            <a:br>
              <a:rPr lang="en-US" sz="2000" dirty="0" smtClean="0">
                <a:latin typeface="Trebuchet MS" charset="0"/>
                <a:cs typeface="Trebuchet MS" charset="0"/>
              </a:rPr>
            </a:br>
            <a:r>
              <a:rPr lang="en-US" sz="2000" dirty="0" smtClean="0">
                <a:latin typeface="Trebuchet MS" charset="0"/>
                <a:cs typeface="Trebuchet MS" charset="0"/>
              </a:rPr>
              <a:t>daily </a:t>
            </a:r>
            <a:r>
              <a:rPr lang="en-US" sz="2000" dirty="0">
                <a:latin typeface="Trebuchet MS" charset="0"/>
                <a:cs typeface="Trebuchet MS" charset="0"/>
              </a:rPr>
              <a:t>grind?</a:t>
            </a:r>
          </a:p>
          <a:p>
            <a:r>
              <a:rPr lang="en-US" sz="2000" dirty="0">
                <a:latin typeface="Trebuchet MS" charset="0"/>
                <a:cs typeface="Trebuchet MS" charset="0"/>
              </a:rPr>
              <a:t>Do you have financial </a:t>
            </a:r>
            <a:r>
              <a:rPr lang="en-US" sz="2000" dirty="0" smtClean="0">
                <a:latin typeface="Trebuchet MS" charset="0"/>
                <a:cs typeface="Trebuchet MS" charset="0"/>
              </a:rPr>
              <a:t>goals</a:t>
            </a:r>
            <a:br>
              <a:rPr lang="en-US" sz="2000" dirty="0" smtClean="0">
                <a:latin typeface="Trebuchet MS" charset="0"/>
                <a:cs typeface="Trebuchet MS" charset="0"/>
              </a:rPr>
            </a:br>
            <a:r>
              <a:rPr lang="en-US" sz="2000" dirty="0" smtClean="0">
                <a:latin typeface="Trebuchet MS" charset="0"/>
                <a:cs typeface="Trebuchet MS" charset="0"/>
              </a:rPr>
              <a:t>you </a:t>
            </a:r>
            <a:r>
              <a:rPr lang="en-US" sz="2000" dirty="0">
                <a:latin typeface="Trebuchet MS" charset="0"/>
                <a:cs typeface="Trebuchet MS" charset="0"/>
              </a:rPr>
              <a:t>want to meet?</a:t>
            </a:r>
          </a:p>
          <a:p>
            <a:r>
              <a:rPr lang="en-US" sz="2000" dirty="0">
                <a:latin typeface="Trebuchet MS" charset="0"/>
                <a:cs typeface="Trebuchet MS" charset="0"/>
              </a:rPr>
              <a:t>Are you looking for more purpose and excitement?</a:t>
            </a:r>
          </a:p>
          <a:p>
            <a:r>
              <a:rPr lang="en-US" sz="2000" dirty="0">
                <a:latin typeface="Trebuchet MS" charset="0"/>
                <a:cs typeface="Trebuchet MS" charset="0"/>
              </a:rPr>
              <a:t>Do you have the </a:t>
            </a:r>
            <a:r>
              <a:rPr lang="en-US" sz="2000" dirty="0" smtClean="0">
                <a:latin typeface="Trebuchet MS" charset="0"/>
                <a:cs typeface="Trebuchet MS" charset="0"/>
              </a:rPr>
              <a:t>freedom</a:t>
            </a:r>
            <a:br>
              <a:rPr lang="en-US" sz="2000" dirty="0" smtClean="0">
                <a:latin typeface="Trebuchet MS" charset="0"/>
                <a:cs typeface="Trebuchet MS" charset="0"/>
              </a:rPr>
            </a:br>
            <a:r>
              <a:rPr lang="en-US" sz="2000" dirty="0" smtClean="0">
                <a:latin typeface="Trebuchet MS" charset="0"/>
                <a:cs typeface="Trebuchet MS" charset="0"/>
              </a:rPr>
              <a:t>and </a:t>
            </a:r>
            <a:r>
              <a:rPr lang="en-US" sz="2000" dirty="0">
                <a:latin typeface="Trebuchet MS" charset="0"/>
                <a:cs typeface="Trebuchet MS" charset="0"/>
              </a:rPr>
              <a:t>flexibility to do </a:t>
            </a:r>
            <a:r>
              <a:rPr lang="en-US" sz="2000" dirty="0" smtClean="0">
                <a:latin typeface="Trebuchet MS" charset="0"/>
                <a:cs typeface="Trebuchet MS" charset="0"/>
              </a:rPr>
              <a:t>what</a:t>
            </a:r>
            <a:br>
              <a:rPr lang="en-US" sz="2000" dirty="0" smtClean="0">
                <a:latin typeface="Trebuchet MS" charset="0"/>
                <a:cs typeface="Trebuchet MS" charset="0"/>
              </a:rPr>
            </a:br>
            <a:r>
              <a:rPr lang="en-US" sz="2000" dirty="0" smtClean="0">
                <a:latin typeface="Trebuchet MS" charset="0"/>
                <a:cs typeface="Trebuchet MS" charset="0"/>
              </a:rPr>
              <a:t>you want?</a:t>
            </a:r>
            <a:endParaRPr lang="en-US" sz="2000" dirty="0">
              <a:latin typeface="Trebuchet MS" charset="0"/>
              <a:cs typeface="Trebuchet MS" charset="0"/>
            </a:endParaRPr>
          </a:p>
        </p:txBody>
      </p:sp>
      <p:grpSp>
        <p:nvGrpSpPr>
          <p:cNvPr id="11" name="Group 10"/>
          <p:cNvGrpSpPr/>
          <p:nvPr/>
        </p:nvGrpSpPr>
        <p:grpSpPr>
          <a:xfrm>
            <a:off x="880881" y="1354412"/>
            <a:ext cx="3493713" cy="2949478"/>
            <a:chOff x="880881" y="1354412"/>
            <a:chExt cx="3493713" cy="2949478"/>
          </a:xfrm>
        </p:grpSpPr>
        <p:pic>
          <p:nvPicPr>
            <p:cNvPr id="7" name="Content Placeholder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253" y="1354412"/>
              <a:ext cx="1741847" cy="1474577"/>
            </a:xfrm>
            <a:prstGeom prst="rect">
              <a:avLst/>
            </a:prstGeom>
            <a:ln w="12700">
              <a:solidFill>
                <a:srgbClr val="6C6C6C"/>
              </a:solidFill>
            </a:ln>
          </p:spPr>
        </p:pic>
        <p:pic>
          <p:nvPicPr>
            <p:cNvPr id="9" name="Content Placeholder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1857" y="2828989"/>
              <a:ext cx="1742737" cy="1474901"/>
            </a:xfrm>
            <a:prstGeom prst="rect">
              <a:avLst/>
            </a:prstGeom>
            <a:ln w="12700">
              <a:solidFill>
                <a:srgbClr val="6C6C6C"/>
              </a:solidFill>
            </a:ln>
          </p:spPr>
        </p:pic>
        <p:pic>
          <p:nvPicPr>
            <p:cNvPr id="10" name="Content Placeholder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30829" y="1354412"/>
              <a:ext cx="1743765" cy="1475736"/>
            </a:xfrm>
            <a:prstGeom prst="rect">
              <a:avLst/>
            </a:prstGeom>
            <a:ln w="12700">
              <a:solidFill>
                <a:srgbClr val="6C6C6C"/>
              </a:solidFill>
            </a:ln>
          </p:spPr>
        </p:pic>
        <p:pic>
          <p:nvPicPr>
            <p:cNvPr id="8"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881" y="2830356"/>
              <a:ext cx="1740875" cy="1473534"/>
            </a:xfrm>
            <a:prstGeom prst="rect">
              <a:avLst/>
            </a:prstGeom>
            <a:ln w="12700">
              <a:solidFill>
                <a:srgbClr val="6C6C6C"/>
              </a:solidFill>
            </a:ln>
          </p:spPr>
        </p:pic>
      </p:grpSp>
    </p:spTree>
    <p:extLst>
      <p:ext uri="{BB962C8B-B14F-4D97-AF65-F5344CB8AC3E}">
        <p14:creationId xmlns:p14="http://schemas.microsoft.com/office/powerpoint/2010/main" val="2165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664" y="1180131"/>
            <a:ext cx="2056473" cy="2056473"/>
          </a:xfrm>
          <a:prstGeom prst="rect">
            <a:avLst/>
          </a:prstGeom>
          <a:solidFill>
            <a:schemeClr val="bg1">
              <a:lumMod val="95000"/>
            </a:schemeClr>
          </a:solidFill>
          <a:ln w="12700">
            <a:solidFill>
              <a:srgbClr val="6C6C6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rebuchet MS" charset="0"/>
            </a:endParaRPr>
          </a:p>
        </p:txBody>
      </p:sp>
      <p:sp>
        <p:nvSpPr>
          <p:cNvPr id="7" name="Title 1"/>
          <p:cNvSpPr>
            <a:spLocks noGrp="1"/>
          </p:cNvSpPr>
          <p:nvPr>
            <p:ph type="title"/>
          </p:nvPr>
        </p:nvSpPr>
        <p:spPr>
          <a:xfrm>
            <a:off x="457200" y="205979"/>
            <a:ext cx="8229600" cy="857250"/>
          </a:xfrm>
        </p:spPr>
        <p:txBody>
          <a:bodyPr/>
          <a:lstStyle/>
          <a:p>
            <a:r>
              <a:rPr lang="en-US" b="1" dirty="0" smtClean="0"/>
              <a:t>WHERE DO YOU </a:t>
            </a:r>
            <a:r>
              <a:rPr lang="en-US" dirty="0" smtClean="0"/>
              <a:t>SEE YOURSELF?</a:t>
            </a:r>
            <a:endParaRPr lang="en-US" dirty="0"/>
          </a:p>
        </p:txBody>
      </p:sp>
      <p:sp>
        <p:nvSpPr>
          <p:cNvPr id="8" name="Text Placeholder 2"/>
          <p:cNvSpPr txBox="1">
            <a:spLocks/>
          </p:cNvSpPr>
          <p:nvPr/>
        </p:nvSpPr>
        <p:spPr>
          <a:xfrm>
            <a:off x="688322" y="3304795"/>
            <a:ext cx="2280431" cy="53245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latin typeface="Trebuchet MS" charset="0"/>
                <a:cs typeface="Trebuchet MS" charset="0"/>
              </a:rPr>
              <a:t>$100</a:t>
            </a:r>
            <a:r>
              <a:rPr lang="en-US" dirty="0">
                <a:latin typeface="Trebuchet MS" charset="0"/>
                <a:cs typeface="Trebuchet MS" charset="0"/>
              </a:rPr>
              <a:t>–</a:t>
            </a:r>
            <a:r>
              <a:rPr lang="en-US" dirty="0" smtClean="0">
                <a:latin typeface="Trebuchet MS" charset="0"/>
                <a:cs typeface="Trebuchet MS" charset="0"/>
              </a:rPr>
              <a:t>$1000</a:t>
            </a:r>
            <a:endParaRPr lang="en-US" dirty="0">
              <a:latin typeface="Trebuchet MS" charset="0"/>
              <a:cs typeface="Trebuchet MS" charset="0"/>
            </a:endParaRPr>
          </a:p>
        </p:txBody>
      </p:sp>
      <p:sp>
        <p:nvSpPr>
          <p:cNvPr id="9" name="Text Placeholder 3"/>
          <p:cNvSpPr txBox="1">
            <a:spLocks/>
          </p:cNvSpPr>
          <p:nvPr/>
        </p:nvSpPr>
        <p:spPr>
          <a:xfrm>
            <a:off x="3427412" y="3304795"/>
            <a:ext cx="2285565" cy="43804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latin typeface="Trebuchet MS" charset="0"/>
                <a:cs typeface="Trebuchet MS" charset="0"/>
              </a:rPr>
              <a:t>$1000</a:t>
            </a:r>
            <a:r>
              <a:rPr lang="en-US" dirty="0">
                <a:latin typeface="Trebuchet MS" charset="0"/>
                <a:cs typeface="Trebuchet MS" charset="0"/>
              </a:rPr>
              <a:t>–</a:t>
            </a:r>
            <a:r>
              <a:rPr lang="en-US" dirty="0" smtClean="0">
                <a:latin typeface="Trebuchet MS" charset="0"/>
                <a:cs typeface="Trebuchet MS" charset="0"/>
              </a:rPr>
              <a:t>$10,000</a:t>
            </a:r>
            <a:endParaRPr lang="en-US" dirty="0">
              <a:latin typeface="Trebuchet MS" charset="0"/>
              <a:cs typeface="Trebuchet MS" charset="0"/>
            </a:endParaRPr>
          </a:p>
        </p:txBody>
      </p:sp>
      <p:sp>
        <p:nvSpPr>
          <p:cNvPr id="10" name="Text Placeholder 4"/>
          <p:cNvSpPr txBox="1">
            <a:spLocks/>
          </p:cNvSpPr>
          <p:nvPr/>
        </p:nvSpPr>
        <p:spPr>
          <a:xfrm>
            <a:off x="6152106" y="3304795"/>
            <a:ext cx="2290066" cy="662771"/>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latin typeface="Trebuchet MS" charset="0"/>
                <a:cs typeface="Trebuchet MS" charset="0"/>
              </a:rPr>
              <a:t>$10,000 </a:t>
            </a:r>
          </a:p>
          <a:p>
            <a:pPr marL="0" indent="0" algn="ctr">
              <a:spcBef>
                <a:spcPts val="0"/>
              </a:spcBef>
              <a:buNone/>
            </a:pPr>
            <a:r>
              <a:rPr lang="en-US" dirty="0" smtClean="0">
                <a:latin typeface="Trebuchet MS" charset="0"/>
                <a:cs typeface="Trebuchet MS" charset="0"/>
              </a:rPr>
              <a:t>and </a:t>
            </a:r>
            <a:r>
              <a:rPr lang="en-US" dirty="0">
                <a:latin typeface="Trebuchet MS" charset="0"/>
                <a:cs typeface="Trebuchet MS" charset="0"/>
              </a:rPr>
              <a:t>beyond</a:t>
            </a:r>
          </a:p>
        </p:txBody>
      </p:sp>
      <p:cxnSp>
        <p:nvCxnSpPr>
          <p:cNvPr id="11" name="Straight Connector 10"/>
          <p:cNvCxnSpPr/>
          <p:nvPr/>
        </p:nvCxnSpPr>
        <p:spPr>
          <a:xfrm>
            <a:off x="3188317"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32541"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27911" y="1180131"/>
            <a:ext cx="2059228" cy="2061276"/>
          </a:xfrm>
          <a:prstGeom prst="rect">
            <a:avLst/>
          </a:prstGeom>
          <a:noFill/>
          <a:ln w="12700">
            <a:solidFill>
              <a:srgbClr val="6C6C6C"/>
            </a:solidFill>
          </a:ln>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70194" y="1184935"/>
            <a:ext cx="2061275" cy="2051669"/>
          </a:xfrm>
          <a:prstGeom prst="rect">
            <a:avLst/>
          </a:prstGeom>
          <a:ln w="12700">
            <a:solidFill>
              <a:srgbClr val="6C6C6C"/>
            </a:solidFill>
          </a:ln>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4080" y="1239864"/>
            <a:ext cx="1169438" cy="2081292"/>
          </a:xfrm>
          <a:prstGeom prst="rect">
            <a:avLst/>
          </a:prstGeom>
        </p:spPr>
      </p:pic>
      <p:sp>
        <p:nvSpPr>
          <p:cNvPr id="3" name="TextBox 2"/>
          <p:cNvSpPr txBox="1"/>
          <p:nvPr/>
        </p:nvSpPr>
        <p:spPr>
          <a:xfrm>
            <a:off x="1216550"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1</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
        <p:nvSpPr>
          <p:cNvPr id="18" name="TextBox 17"/>
          <p:cNvSpPr txBox="1"/>
          <p:nvPr/>
        </p:nvSpPr>
        <p:spPr>
          <a:xfrm>
            <a:off x="3943259"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2</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
        <p:nvSpPr>
          <p:cNvPr id="19" name="TextBox 18"/>
          <p:cNvSpPr txBox="1"/>
          <p:nvPr/>
        </p:nvSpPr>
        <p:spPr>
          <a:xfrm>
            <a:off x="6670204"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3</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Tree>
    <p:extLst>
      <p:ext uri="{BB962C8B-B14F-4D97-AF65-F5344CB8AC3E}">
        <p14:creationId xmlns:p14="http://schemas.microsoft.com/office/powerpoint/2010/main" val="29703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3" grpId="0"/>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ASSOCIATE</a:t>
            </a:r>
            <a:r>
              <a:rPr lang="en-US" dirty="0" smtClean="0"/>
              <a:t> ENROLLMENT</a:t>
            </a:r>
            <a:endParaRPr lang="en-US" dirty="0"/>
          </a:p>
        </p:txBody>
      </p:sp>
      <p:sp>
        <p:nvSpPr>
          <p:cNvPr id="4" name="Content Placeholder 3"/>
          <p:cNvSpPr>
            <a:spLocks noGrp="1"/>
          </p:cNvSpPr>
          <p:nvPr>
            <p:ph sz="quarter" idx="11"/>
          </p:nvPr>
        </p:nvSpPr>
        <p:spPr>
          <a:xfrm>
            <a:off x="3835831" y="1874327"/>
            <a:ext cx="4796725" cy="2565937"/>
          </a:xfrm>
        </p:spPr>
        <p:txBody>
          <a:bodyPr>
            <a:normAutofit/>
          </a:bodyPr>
          <a:lstStyle/>
          <a:p>
            <a:pPr marL="0" indent="0">
              <a:buNone/>
            </a:pPr>
            <a:r>
              <a:rPr lang="en-US" b="1" dirty="0">
                <a:solidFill>
                  <a:srgbClr val="3DA547"/>
                </a:solidFill>
              </a:rPr>
              <a:t>Enroll as an Associate:</a:t>
            </a:r>
          </a:p>
          <a:p>
            <a:pPr marL="0" indent="0">
              <a:buNone/>
            </a:pPr>
            <a:r>
              <a:rPr lang="en-US" b="1" dirty="0">
                <a:solidFill>
                  <a:srgbClr val="3DA547"/>
                </a:solidFill>
              </a:rPr>
              <a:t>Activate with a One Time Enrollment Pack</a:t>
            </a:r>
          </a:p>
          <a:p>
            <a:r>
              <a:rPr lang="en-US" dirty="0"/>
              <a:t>1 case </a:t>
            </a:r>
          </a:p>
          <a:p>
            <a:r>
              <a:rPr lang="en-US" dirty="0"/>
              <a:t>2 cases </a:t>
            </a:r>
          </a:p>
          <a:p>
            <a:r>
              <a:rPr lang="en-US" dirty="0"/>
              <a:t>4 cases (Discounted) </a:t>
            </a:r>
          </a:p>
          <a:p>
            <a:r>
              <a:rPr lang="en-US" dirty="0"/>
              <a:t>8 cases (Discounted)</a:t>
            </a:r>
          </a:p>
          <a:p>
            <a:pPr marL="0" indent="0">
              <a:spcBef>
                <a:spcPts val="600"/>
              </a:spcBef>
              <a:buNone/>
            </a:pPr>
            <a:r>
              <a:rPr lang="en-US" sz="1200" dirty="0"/>
              <a:t>Discounted Packs ONLY available at time of Enrollment</a:t>
            </a:r>
          </a:p>
          <a:p>
            <a:endParaRPr lang="en-US" sz="1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497" y="921031"/>
            <a:ext cx="2335876" cy="4157241"/>
          </a:xfrm>
          <a:prstGeom prst="rect">
            <a:avLst/>
          </a:prstGeom>
        </p:spPr>
      </p:pic>
    </p:spTree>
    <p:extLst>
      <p:ext uri="{BB962C8B-B14F-4D97-AF65-F5344CB8AC3E}">
        <p14:creationId xmlns:p14="http://schemas.microsoft.com/office/powerpoint/2010/main" val="4273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7200" y="205979"/>
            <a:ext cx="8229600" cy="857250"/>
          </a:xfrm>
        </p:spPr>
        <p:txBody>
          <a:bodyPr/>
          <a:lstStyle/>
          <a:p>
            <a:r>
              <a:rPr lang="en-US" sz="3000" b="1" dirty="0" smtClean="0"/>
              <a:t>BONUS AUTOSHIP </a:t>
            </a:r>
            <a:r>
              <a:rPr lang="en-US" sz="3000" dirty="0" smtClean="0"/>
              <a:t>CASE PROMOTION</a:t>
            </a:r>
            <a:endParaRPr lang="en-US" sz="3000" dirty="0"/>
          </a:p>
        </p:txBody>
      </p:sp>
      <p:sp>
        <p:nvSpPr>
          <p:cNvPr id="28" name="TextBox 27"/>
          <p:cNvSpPr txBox="1"/>
          <p:nvPr/>
        </p:nvSpPr>
        <p:spPr>
          <a:xfrm>
            <a:off x="197501" y="931616"/>
            <a:ext cx="8748997" cy="646331"/>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3DA547"/>
                </a:solidFill>
                <a:latin typeface="Trebuchet MS" charset="0"/>
                <a:ea typeface="Trebuchet MS" charset="0"/>
              </a:rPr>
              <a:t>Only </a:t>
            </a:r>
            <a:r>
              <a:rPr lang="en-US" b="1" dirty="0" smtClean="0">
                <a:solidFill>
                  <a:srgbClr val="3DA547"/>
                </a:solidFill>
                <a:latin typeface="Trebuchet MS" charset="0"/>
                <a:ea typeface="Trebuchet MS" charset="0"/>
              </a:rPr>
              <a:t>One </a:t>
            </a:r>
            <a:r>
              <a:rPr lang="en-US" b="1" dirty="0">
                <a:solidFill>
                  <a:srgbClr val="3DA547"/>
                </a:solidFill>
                <a:latin typeface="Trebuchet MS" charset="0"/>
                <a:ea typeface="Trebuchet MS" charset="0"/>
              </a:rPr>
              <a:t>Case Autoship to Remain </a:t>
            </a:r>
            <a:r>
              <a:rPr lang="en-US" b="1" dirty="0" smtClean="0">
                <a:solidFill>
                  <a:srgbClr val="3DA547"/>
                </a:solidFill>
                <a:latin typeface="Trebuchet MS" charset="0"/>
                <a:ea typeface="Trebuchet MS" charset="0"/>
              </a:rPr>
              <a:t>Active</a:t>
            </a:r>
          </a:p>
          <a:p>
            <a:pPr algn="ctr" defTabSz="457200" eaLnBrk="1" fontAlgn="auto" hangingPunct="1">
              <a:spcBef>
                <a:spcPts val="0"/>
              </a:spcBef>
              <a:spcAft>
                <a:spcPts val="0"/>
              </a:spcAft>
            </a:pPr>
            <a:r>
              <a:rPr lang="en-US" dirty="0" smtClean="0">
                <a:solidFill>
                  <a:srgbClr val="6C6C6C"/>
                </a:solidFill>
                <a:latin typeface="Trebuchet MS" charset="0"/>
                <a:ea typeface="Trebuchet MS" charset="0"/>
              </a:rPr>
              <a:t>The </a:t>
            </a:r>
            <a:r>
              <a:rPr lang="en-US" dirty="0" err="1">
                <a:solidFill>
                  <a:srgbClr val="6C6C6C"/>
                </a:solidFill>
                <a:latin typeface="Trebuchet MS" charset="0"/>
                <a:ea typeface="Trebuchet MS" charset="0"/>
              </a:rPr>
              <a:t>Autoship</a:t>
            </a:r>
            <a:r>
              <a:rPr lang="en-US" dirty="0">
                <a:solidFill>
                  <a:srgbClr val="6C6C6C"/>
                </a:solidFill>
                <a:latin typeface="Trebuchet MS" charset="0"/>
                <a:ea typeface="Trebuchet MS" charset="0"/>
              </a:rPr>
              <a:t> </a:t>
            </a:r>
            <a:r>
              <a:rPr lang="en-US" dirty="0" smtClean="0">
                <a:solidFill>
                  <a:srgbClr val="6C6C6C"/>
                </a:solidFill>
                <a:latin typeface="Trebuchet MS" charset="0"/>
                <a:ea typeface="Trebuchet MS" charset="0"/>
              </a:rPr>
              <a:t>incentive </a:t>
            </a:r>
            <a:r>
              <a:rPr lang="en-US" dirty="0">
                <a:solidFill>
                  <a:srgbClr val="6C6C6C"/>
                </a:solidFill>
                <a:latin typeface="Trebuchet MS" charset="0"/>
                <a:ea typeface="Trebuchet MS" charset="0"/>
              </a:rPr>
              <a:t>is for new enrollees </a:t>
            </a:r>
            <a:r>
              <a:rPr lang="en-US" dirty="0" smtClean="0">
                <a:solidFill>
                  <a:srgbClr val="6C6C6C"/>
                </a:solidFill>
                <a:latin typeface="Trebuchet MS" charset="0"/>
                <a:ea typeface="Trebuchet MS" charset="0"/>
              </a:rPr>
              <a:t>through May 13, 2016      </a:t>
            </a:r>
            <a:endParaRPr lang="en-US" dirty="0">
              <a:solidFill>
                <a:srgbClr val="6C6C6C"/>
              </a:solidFill>
              <a:latin typeface="Trebuchet MS" charset="0"/>
              <a:ea typeface="Trebuchet MS" charset="0"/>
            </a:endParaRPr>
          </a:p>
        </p:txBody>
      </p:sp>
      <p:grpSp>
        <p:nvGrpSpPr>
          <p:cNvPr id="4" name="Group 3"/>
          <p:cNvGrpSpPr/>
          <p:nvPr/>
        </p:nvGrpSpPr>
        <p:grpSpPr>
          <a:xfrm>
            <a:off x="445546" y="1695706"/>
            <a:ext cx="8192773" cy="1558501"/>
            <a:chOff x="445546" y="1695706"/>
            <a:chExt cx="8192773" cy="1558501"/>
          </a:xfrm>
        </p:grpSpPr>
        <p:sp>
          <p:nvSpPr>
            <p:cNvPr id="21" name="TextBox 20"/>
            <p:cNvSpPr txBox="1"/>
            <p:nvPr/>
          </p:nvSpPr>
          <p:spPr>
            <a:xfrm>
              <a:off x="445546" y="2538626"/>
              <a:ext cx="1497581"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Enroll with </a:t>
              </a:r>
              <a:endParaRPr lang="en-US" sz="1350" dirty="0" smtClean="0">
                <a:solidFill>
                  <a:srgbClr val="6C6C6C"/>
                </a:solidFill>
                <a:latin typeface="Trebuchet MS" charset="0"/>
                <a:ea typeface="Trebuchet MS" charset="0"/>
              </a:endParaRP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1 </a:t>
              </a:r>
              <a:r>
                <a:rPr lang="en-US" sz="1350" dirty="0">
                  <a:solidFill>
                    <a:srgbClr val="6C6C6C"/>
                  </a:solidFill>
                  <a:latin typeface="Trebuchet MS" charset="0"/>
                  <a:ea typeface="Trebuchet MS" charset="0"/>
                </a:rPr>
                <a:t>case minimum</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(e.g. Jan)</a:t>
              </a:r>
            </a:p>
          </p:txBody>
        </p:sp>
        <p:sp>
          <p:nvSpPr>
            <p:cNvPr id="22" name="TextBox 21"/>
            <p:cNvSpPr txBox="1"/>
            <p:nvPr/>
          </p:nvSpPr>
          <p:spPr>
            <a:xfrm>
              <a:off x="2146099"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1</a:t>
              </a:r>
              <a:r>
                <a:rPr lang="en-US" sz="1350" baseline="30000" dirty="0">
                  <a:solidFill>
                    <a:srgbClr val="6C6C6C"/>
                  </a:solidFill>
                  <a:latin typeface="Trebuchet MS" charset="0"/>
                  <a:ea typeface="Trebuchet MS" charset="0"/>
                </a:rPr>
                <a:t>st</a:t>
              </a:r>
              <a:r>
                <a:rPr lang="en-US" sz="1350" dirty="0">
                  <a:solidFill>
                    <a:srgbClr val="6C6C6C"/>
                  </a:solidFill>
                  <a:latin typeface="Trebuchet MS" charset="0"/>
                  <a:ea typeface="Trebuchet MS" charset="0"/>
                </a:rPr>
                <a:t> Month 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(Feb)</a:t>
              </a:r>
            </a:p>
          </p:txBody>
        </p:sp>
        <p:sp>
          <p:nvSpPr>
            <p:cNvPr id="23" name="TextBox 22"/>
            <p:cNvSpPr txBox="1"/>
            <p:nvPr/>
          </p:nvSpPr>
          <p:spPr>
            <a:xfrm>
              <a:off x="3621071"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2</a:t>
              </a:r>
              <a:r>
                <a:rPr lang="en-US" sz="1350" baseline="30000" dirty="0" smtClean="0">
                  <a:solidFill>
                    <a:srgbClr val="6C6C6C"/>
                  </a:solidFill>
                  <a:latin typeface="Trebuchet MS" charset="0"/>
                  <a:ea typeface="Trebuchet MS" charset="0"/>
                </a:rPr>
                <a:t>nd</a:t>
              </a:r>
              <a:r>
                <a:rPr lang="en-US" sz="1350" dirty="0">
                  <a:solidFill>
                    <a:srgbClr val="6C6C6C"/>
                  </a:solidFill>
                  <a:latin typeface="Trebuchet MS" charset="0"/>
                  <a:ea typeface="Trebuchet MS" charset="0"/>
                </a:rPr>
                <a:t> </a:t>
              </a:r>
              <a:r>
                <a:rPr lang="en-US" sz="1350" dirty="0" smtClean="0">
                  <a:solidFill>
                    <a:srgbClr val="6C6C6C"/>
                  </a:solidFill>
                  <a:latin typeface="Trebuchet MS" charset="0"/>
                  <a:ea typeface="Trebuchet MS" charset="0"/>
                </a:rPr>
                <a:t>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(March)</a:t>
              </a:r>
            </a:p>
          </p:txBody>
        </p:sp>
        <p:sp>
          <p:nvSpPr>
            <p:cNvPr id="24" name="TextBox 23"/>
            <p:cNvSpPr txBox="1"/>
            <p:nvPr/>
          </p:nvSpPr>
          <p:spPr>
            <a:xfrm>
              <a:off x="5097069"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3</a:t>
              </a:r>
              <a:r>
                <a:rPr lang="en-US" sz="1350" baseline="30000" dirty="0" smtClean="0">
                  <a:solidFill>
                    <a:srgbClr val="6C6C6C"/>
                  </a:solidFill>
                  <a:latin typeface="Trebuchet MS" charset="0"/>
                  <a:ea typeface="Trebuchet MS" charset="0"/>
                </a:rPr>
                <a:t>rd</a:t>
              </a:r>
              <a:r>
                <a:rPr lang="en-US" sz="1350" dirty="0">
                  <a:solidFill>
                    <a:srgbClr val="6C6C6C"/>
                  </a:solidFill>
                  <a:latin typeface="Trebuchet MS" charset="0"/>
                  <a:ea typeface="Trebuchet MS" charset="0"/>
                </a:rPr>
                <a:t> </a:t>
              </a:r>
              <a:r>
                <a:rPr lang="en-US" sz="1350" dirty="0" smtClean="0">
                  <a:solidFill>
                    <a:srgbClr val="6C6C6C"/>
                  </a:solidFill>
                  <a:latin typeface="Trebuchet MS" charset="0"/>
                  <a:ea typeface="Trebuchet MS" charset="0"/>
                </a:rPr>
                <a:t>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(April)</a:t>
              </a:r>
            </a:p>
          </p:txBody>
        </p:sp>
        <p:sp>
          <p:nvSpPr>
            <p:cNvPr id="25" name="TextBox 24"/>
            <p:cNvSpPr txBox="1"/>
            <p:nvPr/>
          </p:nvSpPr>
          <p:spPr>
            <a:xfrm>
              <a:off x="6926116" y="2662240"/>
              <a:ext cx="1712203" cy="523220"/>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6C6C6C"/>
                  </a:solidFill>
                  <a:latin typeface="Trebuchet MS" charset="0"/>
                  <a:ea typeface="Trebuchet MS" charset="0"/>
                </a:rPr>
                <a:t>FREE CASE of ASEA or RENU 28</a:t>
              </a:r>
            </a:p>
          </p:txBody>
        </p:sp>
        <p:sp>
          <p:nvSpPr>
            <p:cNvPr id="26" name="TextBox 25"/>
            <p:cNvSpPr txBox="1"/>
            <p:nvPr/>
          </p:nvSpPr>
          <p:spPr>
            <a:xfrm>
              <a:off x="1894481"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sp>
          <p:nvSpPr>
            <p:cNvPr id="27" name="TextBox 26"/>
            <p:cNvSpPr txBox="1"/>
            <p:nvPr/>
          </p:nvSpPr>
          <p:spPr>
            <a:xfrm>
              <a:off x="6339500"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40" y="1695706"/>
              <a:ext cx="999682" cy="851747"/>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1695706"/>
              <a:ext cx="999682" cy="851747"/>
            </a:xfrm>
            <a:prstGeom prst="rect">
              <a:avLst/>
            </a:prstGeom>
          </p:spPr>
        </p:pic>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1742295"/>
              <a:ext cx="999682" cy="851747"/>
            </a:xfrm>
            <a:prstGeom prst="rect">
              <a:avLst/>
            </a:prstGeom>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1699961"/>
              <a:ext cx="999682" cy="851747"/>
            </a:xfrm>
            <a:prstGeom prst="rect">
              <a:avLst/>
            </a:prstGeom>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987" y="1747534"/>
              <a:ext cx="1100461" cy="846508"/>
            </a:xfrm>
            <a:prstGeom prst="rect">
              <a:avLst/>
            </a:prstGeom>
          </p:spPr>
        </p:pic>
      </p:grpSp>
      <p:grpSp>
        <p:nvGrpSpPr>
          <p:cNvPr id="5" name="Group 4"/>
          <p:cNvGrpSpPr/>
          <p:nvPr/>
        </p:nvGrpSpPr>
        <p:grpSpPr>
          <a:xfrm>
            <a:off x="1894481" y="3367793"/>
            <a:ext cx="6743838" cy="1572355"/>
            <a:chOff x="1894481" y="3367793"/>
            <a:chExt cx="6743838" cy="1572355"/>
          </a:xfrm>
        </p:grpSpPr>
        <p:sp>
          <p:nvSpPr>
            <p:cNvPr id="18" name="TextBox 17"/>
            <p:cNvSpPr txBox="1"/>
            <p:nvPr/>
          </p:nvSpPr>
          <p:spPr>
            <a:xfrm>
              <a:off x="2146099"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4</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a:t>
              </a:r>
              <a:r>
                <a:rPr lang="en-US" sz="1350" dirty="0">
                  <a:solidFill>
                    <a:srgbClr val="6C6C6C"/>
                  </a:solidFill>
                  <a:latin typeface="Trebuchet MS" charset="0"/>
                  <a:ea typeface="Trebuchet MS" charset="0"/>
                </a:rPr>
                <a:t>Month 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(May)</a:t>
              </a:r>
              <a:endParaRPr lang="en-US" sz="1350" dirty="0">
                <a:solidFill>
                  <a:srgbClr val="6C6C6C"/>
                </a:solidFill>
                <a:latin typeface="Trebuchet MS" charset="0"/>
                <a:ea typeface="Trebuchet MS" charset="0"/>
              </a:endParaRPr>
            </a:p>
          </p:txBody>
        </p:sp>
        <p:sp>
          <p:nvSpPr>
            <p:cNvPr id="19" name="TextBox 18"/>
            <p:cNvSpPr txBox="1"/>
            <p:nvPr/>
          </p:nvSpPr>
          <p:spPr>
            <a:xfrm>
              <a:off x="3621071"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5</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(June)</a:t>
              </a:r>
              <a:endParaRPr lang="en-US" sz="1350" dirty="0">
                <a:solidFill>
                  <a:srgbClr val="6C6C6C"/>
                </a:solidFill>
                <a:latin typeface="Trebuchet MS" charset="0"/>
                <a:ea typeface="Trebuchet MS" charset="0"/>
              </a:endParaRPr>
            </a:p>
          </p:txBody>
        </p:sp>
        <p:sp>
          <p:nvSpPr>
            <p:cNvPr id="34" name="TextBox 33"/>
            <p:cNvSpPr txBox="1"/>
            <p:nvPr/>
          </p:nvSpPr>
          <p:spPr>
            <a:xfrm>
              <a:off x="5097069"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6</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(July)</a:t>
              </a:r>
              <a:endParaRPr lang="en-US" sz="1350" dirty="0">
                <a:solidFill>
                  <a:srgbClr val="6C6C6C"/>
                </a:solidFill>
                <a:latin typeface="Trebuchet MS" charset="0"/>
                <a:ea typeface="Trebuchet MS" charset="0"/>
              </a:endParaRPr>
            </a:p>
          </p:txBody>
        </p:sp>
        <p:sp>
          <p:nvSpPr>
            <p:cNvPr id="35" name="TextBox 34"/>
            <p:cNvSpPr txBox="1"/>
            <p:nvPr/>
          </p:nvSpPr>
          <p:spPr>
            <a:xfrm>
              <a:off x="6926116" y="4334327"/>
              <a:ext cx="1712203" cy="523220"/>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6C6C6C"/>
                  </a:solidFill>
                  <a:latin typeface="Trebuchet MS" charset="0"/>
                  <a:ea typeface="Trebuchet MS" charset="0"/>
                </a:rPr>
                <a:t>FREE CASE of ASEA or RENU 28</a:t>
              </a:r>
            </a:p>
          </p:txBody>
        </p:sp>
        <p:sp>
          <p:nvSpPr>
            <p:cNvPr id="36" name="TextBox 35"/>
            <p:cNvSpPr txBox="1"/>
            <p:nvPr/>
          </p:nvSpPr>
          <p:spPr>
            <a:xfrm>
              <a:off x="1894481"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sp>
          <p:nvSpPr>
            <p:cNvPr id="37" name="TextBox 36"/>
            <p:cNvSpPr txBox="1"/>
            <p:nvPr/>
          </p:nvSpPr>
          <p:spPr>
            <a:xfrm>
              <a:off x="6339500"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3367793"/>
              <a:ext cx="999682" cy="851747"/>
            </a:xfrm>
            <a:prstGeom prst="rect">
              <a:avLst/>
            </a:prstGeom>
          </p:spPr>
        </p:pic>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3367793"/>
              <a:ext cx="999682" cy="851747"/>
            </a:xfrm>
            <a:prstGeom prst="rect">
              <a:avLst/>
            </a:prstGeom>
          </p:spPr>
        </p:pic>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3367793"/>
              <a:ext cx="999682" cy="851747"/>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987" y="3367793"/>
              <a:ext cx="1100461" cy="846508"/>
            </a:xfrm>
            <a:prstGeom prst="rect">
              <a:avLst/>
            </a:prstGeom>
          </p:spPr>
        </p:pic>
      </p:grpSp>
    </p:spTree>
    <p:extLst>
      <p:ext uri="{BB962C8B-B14F-4D97-AF65-F5344CB8AC3E}">
        <p14:creationId xmlns:p14="http://schemas.microsoft.com/office/powerpoint/2010/main" val="36562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1 at 12.36.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61" y="0"/>
            <a:ext cx="9732631" cy="5251804"/>
          </a:xfrm>
          <a:prstGeom prst="rect">
            <a:avLst/>
          </a:prstGeom>
        </p:spPr>
      </p:pic>
      <p:sp>
        <p:nvSpPr>
          <p:cNvPr id="3" name="Title 1"/>
          <p:cNvSpPr>
            <a:spLocks noGrp="1"/>
          </p:cNvSpPr>
          <p:nvPr>
            <p:ph type="title"/>
          </p:nvPr>
        </p:nvSpPr>
        <p:spPr>
          <a:xfrm>
            <a:off x="645801" y="1063229"/>
            <a:ext cx="8229600" cy="857250"/>
          </a:xfrm>
        </p:spPr>
        <p:txBody>
          <a:bodyPr>
            <a:noAutofit/>
          </a:bodyPr>
          <a:lstStyle/>
          <a:p>
            <a:r>
              <a:rPr lang="en-US" sz="3200" b="1" dirty="0" smtClean="0">
                <a:solidFill>
                  <a:schemeClr val="bg1"/>
                </a:solidFill>
              </a:rPr>
              <a:t>THE POWER OF A </a:t>
            </a:r>
            <a:r>
              <a:rPr lang="en-US" sz="3200" dirty="0" smtClean="0">
                <a:solidFill>
                  <a:schemeClr val="bg1"/>
                </a:solidFill>
              </a:rPr>
              <a:t/>
            </a:r>
            <a:br>
              <a:rPr lang="en-US" sz="3200" dirty="0" smtClean="0">
                <a:solidFill>
                  <a:schemeClr val="bg1"/>
                </a:solidFill>
              </a:rPr>
            </a:br>
            <a:r>
              <a:rPr lang="en-US" sz="3200" dirty="0" smtClean="0">
                <a:solidFill>
                  <a:schemeClr val="bg1"/>
                </a:solidFill>
              </a:rPr>
              <a:t>NETWORK MARKETING BUSINESS</a:t>
            </a:r>
            <a:endParaRPr lang="en-US" sz="3200" dirty="0">
              <a:solidFill>
                <a:schemeClr val="bg1"/>
              </a:solidFill>
            </a:endParaRPr>
          </a:p>
        </p:txBody>
      </p:sp>
      <p:sp>
        <p:nvSpPr>
          <p:cNvPr id="4" name="Content Placeholder 4"/>
          <p:cNvSpPr>
            <a:spLocks noGrp="1"/>
          </p:cNvSpPr>
          <p:nvPr>
            <p:ph sz="quarter" idx="11"/>
          </p:nvPr>
        </p:nvSpPr>
        <p:spPr>
          <a:xfrm>
            <a:off x="515509" y="2680054"/>
            <a:ext cx="8537333" cy="1561762"/>
          </a:xfrm>
        </p:spPr>
        <p:txBody>
          <a:bodyPr>
            <a:normAutofit/>
          </a:bodyPr>
          <a:lstStyle/>
          <a:p>
            <a:pPr marL="0" indent="0" algn="ctr">
              <a:buNone/>
            </a:pPr>
            <a:r>
              <a:rPr lang="en-US" sz="2200" dirty="0">
                <a:solidFill>
                  <a:schemeClr val="bg1"/>
                </a:solidFill>
              </a:rPr>
              <a:t>Building a network of distribution for products and services, using the oldest and most efficient form of advertising… word of mouth… </a:t>
            </a:r>
            <a:r>
              <a:rPr lang="en-US" sz="2200" b="1" dirty="0">
                <a:solidFill>
                  <a:schemeClr val="bg1"/>
                </a:solidFill>
              </a:rPr>
              <a:t>a proven business model for nearly a century</a:t>
            </a:r>
            <a:r>
              <a:rPr lang="en-US" sz="2200" dirty="0">
                <a:solidFill>
                  <a:schemeClr val="bg1"/>
                </a:solidFill>
              </a:rPr>
              <a:t>.</a:t>
            </a:r>
          </a:p>
        </p:txBody>
      </p:sp>
    </p:spTree>
    <p:extLst>
      <p:ext uri="{BB962C8B-B14F-4D97-AF65-F5344CB8AC3E}">
        <p14:creationId xmlns:p14="http://schemas.microsoft.com/office/powerpoint/2010/main" val="424377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RENU 28 </a:t>
            </a:r>
            <a:r>
              <a:rPr lang="en-US" dirty="0" smtClean="0"/>
              <a:t>GIVEAWAY PACK</a:t>
            </a:r>
            <a:endParaRPr lang="en-US" dirty="0"/>
          </a:p>
        </p:txBody>
      </p:sp>
      <p:sp>
        <p:nvSpPr>
          <p:cNvPr id="4" name="Content Placeholder 3"/>
          <p:cNvSpPr>
            <a:spLocks noGrp="1"/>
          </p:cNvSpPr>
          <p:nvPr>
            <p:ph sz="quarter" idx="11"/>
          </p:nvPr>
        </p:nvSpPr>
        <p:spPr>
          <a:xfrm>
            <a:off x="4081335" y="1487578"/>
            <a:ext cx="3282461" cy="2938056"/>
          </a:xfrm>
        </p:spPr>
        <p:txBody>
          <a:bodyPr>
            <a:normAutofit/>
          </a:bodyPr>
          <a:lstStyle/>
          <a:p>
            <a:pPr marL="0" indent="0">
              <a:buNone/>
            </a:pPr>
            <a:r>
              <a:rPr lang="en-US" b="1" dirty="0">
                <a:solidFill>
                  <a:srgbClr val="3DA547"/>
                </a:solidFill>
              </a:rPr>
              <a:t>Add 2 </a:t>
            </a:r>
            <a:r>
              <a:rPr lang="en-US" b="1" dirty="0" smtClean="0">
                <a:solidFill>
                  <a:srgbClr val="3DA547"/>
                </a:solidFill>
              </a:rPr>
              <a:t>tubes </a:t>
            </a:r>
            <a:r>
              <a:rPr lang="en-US" b="1" dirty="0">
                <a:solidFill>
                  <a:srgbClr val="3DA547"/>
                </a:solidFill>
              </a:rPr>
              <a:t>of RENU 28 </a:t>
            </a:r>
          </a:p>
          <a:p>
            <a:pPr marL="0" indent="0">
              <a:buNone/>
            </a:pPr>
            <a:r>
              <a:rPr lang="en-US" dirty="0"/>
              <a:t>to a 1 case </a:t>
            </a:r>
            <a:r>
              <a:rPr lang="en-US" dirty="0" err="1"/>
              <a:t>Autoship</a:t>
            </a:r>
            <a:r>
              <a:rPr lang="en-US" dirty="0"/>
              <a:t> (150PV)</a:t>
            </a:r>
          </a:p>
          <a:p>
            <a:endParaRPr lang="en-US" dirty="0" smtClean="0"/>
          </a:p>
          <a:p>
            <a:endParaRPr lang="en-US" dirty="0" smtClean="0"/>
          </a:p>
          <a:p>
            <a:endParaRPr lang="en-US" dirty="0"/>
          </a:p>
          <a:p>
            <a:pPr marL="0" indent="0">
              <a:buNone/>
            </a:pPr>
            <a:r>
              <a:rPr lang="en-US" b="1" dirty="0">
                <a:solidFill>
                  <a:srgbClr val="3DA547"/>
                </a:solidFill>
              </a:rPr>
              <a:t>Giveaway Pack </a:t>
            </a:r>
            <a:r>
              <a:rPr lang="en-US" b="1" dirty="0" smtClean="0">
                <a:solidFill>
                  <a:srgbClr val="3DA547"/>
                </a:solidFill>
              </a:rPr>
              <a:t>($</a:t>
            </a:r>
            <a:r>
              <a:rPr lang="en-US" b="1" dirty="0">
                <a:solidFill>
                  <a:srgbClr val="3DA547"/>
                </a:solidFill>
              </a:rPr>
              <a:t>30 </a:t>
            </a:r>
            <a:r>
              <a:rPr lang="en-US" b="1" dirty="0" smtClean="0">
                <a:solidFill>
                  <a:srgbClr val="3DA547"/>
                </a:solidFill>
              </a:rPr>
              <a:t>Value) </a:t>
            </a:r>
            <a:endParaRPr lang="en-US" b="1" dirty="0">
              <a:solidFill>
                <a:srgbClr val="3DA547"/>
              </a:solidFill>
            </a:endParaRPr>
          </a:p>
          <a:p>
            <a:pPr marL="0" indent="0">
              <a:buNone/>
            </a:pPr>
            <a:r>
              <a:rPr lang="en-US" dirty="0"/>
              <a:t>Get 6 FREE sample tubes of RENU 28 + RENU 28 booklet and brochures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5341" y="2860356"/>
            <a:ext cx="1773521" cy="1773521"/>
          </a:xfrm>
          <a:prstGeom prst="rect">
            <a:avLst/>
          </a:prstGeom>
          <a:ln w="12700">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3802" y="1226379"/>
            <a:ext cx="1360712" cy="13556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38716" y="1607828"/>
            <a:ext cx="474099" cy="119360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7597" y="1667507"/>
            <a:ext cx="474099" cy="1193605"/>
          </a:xfrm>
          <a:prstGeom prst="rect">
            <a:avLst/>
          </a:prstGeom>
        </p:spPr>
      </p:pic>
    </p:spTree>
    <p:extLst>
      <p:ext uri="{BB962C8B-B14F-4D97-AF65-F5344CB8AC3E}">
        <p14:creationId xmlns:p14="http://schemas.microsoft.com/office/powerpoint/2010/main" val="6898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5" y="-843"/>
            <a:ext cx="3033659" cy="2568172"/>
          </a:xfrm>
          <a:prstGeom prst="rect">
            <a:avLst/>
          </a:prstGeom>
          <a:ln w="12700">
            <a:solidFill>
              <a:schemeClr val="tx1"/>
            </a:solidFill>
          </a:ln>
        </p:spPr>
      </p:pic>
      <p:pic>
        <p:nvPicPr>
          <p:cNvPr id="15"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2410" y="0"/>
            <a:ext cx="3035018" cy="2567732"/>
          </a:xfrm>
          <a:prstGeom prst="rect">
            <a:avLst/>
          </a:prstGeom>
          <a:ln w="12700">
            <a:solidFill>
              <a:schemeClr val="tx1"/>
            </a:solidFill>
          </a:ln>
        </p:spPr>
      </p:pic>
      <p:pic>
        <p:nvPicPr>
          <p:cNvPr id="16"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5431" y="-279"/>
            <a:ext cx="3034766" cy="2568011"/>
          </a:xfrm>
          <a:prstGeom prst="rect">
            <a:avLst/>
          </a:prstGeom>
          <a:ln w="12700">
            <a:solidFill>
              <a:schemeClr val="tx1"/>
            </a:solidFill>
          </a:ln>
        </p:spPr>
      </p:pic>
      <p:pic>
        <p:nvPicPr>
          <p:cNvPr id="17"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93" y="2576115"/>
            <a:ext cx="3031774" cy="2566194"/>
          </a:xfrm>
          <a:prstGeom prst="rect">
            <a:avLst/>
          </a:prstGeom>
          <a:ln w="12700">
            <a:solidFill>
              <a:schemeClr val="tx1"/>
            </a:solidFill>
          </a:ln>
        </p:spPr>
      </p:pic>
      <p:pic>
        <p:nvPicPr>
          <p:cNvPr id="18"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6" y="2574927"/>
            <a:ext cx="3035018" cy="2568575"/>
          </a:xfrm>
          <a:prstGeom prst="rect">
            <a:avLst/>
          </a:prstGeom>
          <a:ln w="12700">
            <a:solidFill>
              <a:schemeClr val="tx1"/>
            </a:solidFill>
          </a:ln>
        </p:spPr>
      </p:pic>
      <p:pic>
        <p:nvPicPr>
          <p:cNvPr id="19"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4409" y="2574196"/>
            <a:ext cx="3036809" cy="2570030"/>
          </a:xfrm>
          <a:prstGeom prst="rect">
            <a:avLst/>
          </a:prstGeom>
          <a:ln w="12700">
            <a:solidFill>
              <a:schemeClr val="tx1"/>
            </a:solidFill>
          </a:ln>
        </p:spPr>
      </p:pic>
      <p:sp>
        <p:nvSpPr>
          <p:cNvPr id="12"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DAILY </a:t>
            </a:r>
            <a:r>
              <a:rPr lang="en-US" dirty="0" smtClean="0">
                <a:solidFill>
                  <a:schemeClr val="bg1"/>
                </a:solidFill>
                <a:latin typeface="Trebuchet MS" charset="0"/>
                <a:ea typeface="Trebuchet MS" charset="0"/>
                <a:cs typeface="Trebuchet MS" charset="0"/>
              </a:rPr>
              <a:t>ROUTINE</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6501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6" y="-843"/>
            <a:ext cx="3031740" cy="2568172"/>
          </a:xfrm>
          <a:prstGeom prst="rect">
            <a:avLst/>
          </a:prstGeom>
          <a:ln w="12700">
            <a:solidFill>
              <a:schemeClr val="tx1"/>
            </a:solidFill>
          </a:ln>
        </p:spPr>
      </p:pic>
      <p:pic>
        <p:nvPicPr>
          <p:cNvPr id="6"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2877" y="0"/>
            <a:ext cx="3034083" cy="2567732"/>
          </a:xfrm>
          <a:prstGeom prst="rect">
            <a:avLst/>
          </a:prstGeom>
          <a:ln w="12700">
            <a:solidFill>
              <a:schemeClr val="tx1"/>
            </a:solidFill>
          </a:ln>
        </p:spPr>
      </p:pic>
      <p:pic>
        <p:nvPicPr>
          <p:cNvPr id="7"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4410" y="-15"/>
            <a:ext cx="3036808" cy="2567483"/>
          </a:xfrm>
          <a:prstGeom prst="rect">
            <a:avLst/>
          </a:prstGeom>
          <a:ln w="12700">
            <a:solidFill>
              <a:schemeClr val="tx1"/>
            </a:solidFill>
          </a:ln>
        </p:spPr>
      </p:pic>
      <p:pic>
        <p:nvPicPr>
          <p:cNvPr id="8"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2" y="2576115"/>
            <a:ext cx="3031631" cy="2566194"/>
          </a:xfrm>
          <a:prstGeom prst="rect">
            <a:avLst/>
          </a:prstGeom>
          <a:ln w="12700">
            <a:solidFill>
              <a:schemeClr val="tx1"/>
            </a:solidFill>
          </a:ln>
        </p:spPr>
      </p:pic>
      <p:pic>
        <p:nvPicPr>
          <p:cNvPr id="9"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6" y="2575988"/>
            <a:ext cx="3035018" cy="2566453"/>
          </a:xfrm>
          <a:prstGeom prst="rect">
            <a:avLst/>
          </a:prstGeom>
          <a:ln w="12700">
            <a:solidFill>
              <a:schemeClr val="tx1"/>
            </a:solidFill>
          </a:ln>
        </p:spPr>
      </p:pic>
      <p:pic>
        <p:nvPicPr>
          <p:cNvPr id="10"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4635" y="2574196"/>
            <a:ext cx="3036356" cy="2570030"/>
          </a:xfrm>
          <a:prstGeom prst="rect">
            <a:avLst/>
          </a:prstGeom>
          <a:ln w="12700">
            <a:solidFill>
              <a:schemeClr val="tx1"/>
            </a:solidFill>
          </a:ln>
        </p:spPr>
      </p:pic>
      <p:sp>
        <p:nvSpPr>
          <p:cNvPr id="11"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RICH </a:t>
            </a:r>
            <a:r>
              <a:rPr lang="en-US" dirty="0" smtClean="0">
                <a:solidFill>
                  <a:schemeClr val="bg1"/>
                </a:solidFill>
                <a:latin typeface="Trebuchet MS" charset="0"/>
                <a:ea typeface="Trebuchet MS" charset="0"/>
                <a:cs typeface="Trebuchet MS" charset="0"/>
              </a:rPr>
              <a:t>REWARDS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9564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185980" y="1"/>
            <a:ext cx="4362774" cy="5153186"/>
          </a:xfrm>
        </p:spPr>
      </p:pic>
      <p:grpSp>
        <p:nvGrpSpPr>
          <p:cNvPr id="10" name="Group 9"/>
          <p:cNvGrpSpPr/>
          <p:nvPr/>
        </p:nvGrpSpPr>
        <p:grpSpPr>
          <a:xfrm>
            <a:off x="4362773" y="1410507"/>
            <a:ext cx="3928820" cy="2696545"/>
            <a:chOff x="4362773" y="1410507"/>
            <a:chExt cx="3928820" cy="2696545"/>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3512" y="3120643"/>
              <a:ext cx="2332495" cy="610571"/>
            </a:xfrm>
            <a:prstGeom prst="rect">
              <a:avLst/>
            </a:prstGeom>
          </p:spPr>
        </p:pic>
        <p:sp>
          <p:nvSpPr>
            <p:cNvPr id="6" name="Content Placeholder 3"/>
            <p:cNvSpPr txBox="1">
              <a:spLocks/>
            </p:cNvSpPr>
            <p:nvPr/>
          </p:nvSpPr>
          <p:spPr>
            <a:xfrm>
              <a:off x="4386022" y="3772870"/>
              <a:ext cx="2518474" cy="3341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err="1" smtClean="0">
                  <a:latin typeface="Trebuchet MS" charset="0"/>
                  <a:cs typeface="Trebuchet MS" charset="0"/>
                </a:rPr>
                <a:t>Verdis</a:t>
              </a:r>
              <a:r>
                <a:rPr lang="en-US" sz="1400" dirty="0" smtClean="0">
                  <a:latin typeface="Trebuchet MS" charset="0"/>
                  <a:cs typeface="Trebuchet MS" charset="0"/>
                </a:rPr>
                <a:t> Norton, ASEA founder</a:t>
              </a:r>
              <a:endParaRPr lang="en-US" sz="1400" b="1" dirty="0">
                <a:solidFill>
                  <a:srgbClr val="FF0000"/>
                </a:solidFill>
                <a:latin typeface="Trebuchet MS" charset="0"/>
                <a:cs typeface="Trebuchet MS" charset="0"/>
              </a:endParaRPr>
            </a:p>
          </p:txBody>
        </p:sp>
        <p:sp>
          <p:nvSpPr>
            <p:cNvPr id="9" name="Content Placeholder 3"/>
            <p:cNvSpPr txBox="1">
              <a:spLocks/>
            </p:cNvSpPr>
            <p:nvPr/>
          </p:nvSpPr>
          <p:spPr>
            <a:xfrm>
              <a:off x="4362773" y="1410507"/>
              <a:ext cx="3928820" cy="15961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Trebuchet MS" charset="0"/>
                  <a:cs typeface="Trebuchet MS" charset="0"/>
                </a:rPr>
                <a:t>We are all at the start of something big with great purpose and right now is the moment that we begin influencing the future…</a:t>
              </a:r>
            </a:p>
            <a:p>
              <a:pPr marL="0" indent="0">
                <a:buNone/>
              </a:pPr>
              <a:r>
                <a:rPr lang="en-US" sz="2400" b="1" dirty="0">
                  <a:solidFill>
                    <a:srgbClr val="3DA547"/>
                  </a:solidFill>
                  <a:latin typeface="Trebuchet MS" charset="0"/>
                  <a:cs typeface="Trebuchet MS" charset="0"/>
                </a:rPr>
                <a:t>We can change the world.</a:t>
              </a:r>
            </a:p>
          </p:txBody>
        </p:sp>
      </p:grpSp>
    </p:spTree>
    <p:extLst>
      <p:ext uri="{BB962C8B-B14F-4D97-AF65-F5344CB8AC3E}">
        <p14:creationId xmlns:p14="http://schemas.microsoft.com/office/powerpoint/2010/main" val="1515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5735"/>
            <a:ext cx="8229600" cy="857250"/>
          </a:xfrm>
        </p:spPr>
        <p:txBody>
          <a:bodyPr>
            <a:normAutofit fontScale="90000"/>
          </a:bodyPr>
          <a:lstStyle/>
          <a:p>
            <a:r>
              <a:rPr lang="en-US" b="1" dirty="0" smtClean="0"/>
              <a:t>MARKET CHANNEL EFFECTIVENESS </a:t>
            </a:r>
            <a:r>
              <a:rPr lang="en-US" dirty="0" smtClean="0"/>
              <a:t/>
            </a:r>
            <a:br>
              <a:rPr lang="en-US" dirty="0" smtClean="0"/>
            </a:br>
            <a:r>
              <a:rPr lang="en-US" dirty="0" smtClean="0"/>
              <a:t>FOR NEW CUSTOMERS</a:t>
            </a:r>
            <a:endParaRPr lang="en-US" sz="1200" dirty="0" smtClean="0">
              <a:solidFill>
                <a:srgbClr val="FF0000"/>
              </a:solidFill>
            </a:endParaRPr>
          </a:p>
        </p:txBody>
      </p:sp>
      <p:sp>
        <p:nvSpPr>
          <p:cNvPr id="32" name="TextBox 31"/>
          <p:cNvSpPr txBox="1"/>
          <p:nvPr/>
        </p:nvSpPr>
        <p:spPr>
          <a:xfrm rot="18900000">
            <a:off x="1803363" y="4063632"/>
            <a:ext cx="787216" cy="276999"/>
          </a:xfrm>
          <a:prstGeom prst="rect">
            <a:avLst/>
          </a:prstGeom>
          <a:noFill/>
        </p:spPr>
        <p:txBody>
          <a:bodyPr wrap="square" rtlCol="0">
            <a:spAutoFit/>
          </a:bodyPr>
          <a:lstStyle/>
          <a:p>
            <a:pPr algn="r"/>
            <a:r>
              <a:rPr lang="en-US" sz="1200" b="1" dirty="0" smtClean="0">
                <a:solidFill>
                  <a:srgbClr val="0071AD"/>
                </a:solidFill>
                <a:latin typeface="Trebuchet MS" charset="0"/>
                <a:ea typeface="Trebuchet MS" charset="0"/>
                <a:cs typeface="Trebuchet MS" charset="0"/>
              </a:rPr>
              <a:t>WOM</a:t>
            </a:r>
            <a:endParaRPr lang="en-US" sz="1200" b="1" dirty="0">
              <a:solidFill>
                <a:srgbClr val="0071AD"/>
              </a:solidFill>
              <a:latin typeface="Trebuchet MS" charset="0"/>
              <a:ea typeface="Trebuchet MS" charset="0"/>
              <a:cs typeface="Trebuchet MS" charset="0"/>
            </a:endParaRPr>
          </a:p>
        </p:txBody>
      </p:sp>
      <p:grpSp>
        <p:nvGrpSpPr>
          <p:cNvPr id="46" name="Group 45"/>
          <p:cNvGrpSpPr/>
          <p:nvPr/>
        </p:nvGrpSpPr>
        <p:grpSpPr>
          <a:xfrm>
            <a:off x="1828209" y="1471610"/>
            <a:ext cx="5291637" cy="2937749"/>
            <a:chOff x="1828209" y="1471610"/>
            <a:chExt cx="5291637" cy="2937749"/>
          </a:xfrm>
        </p:grpSpPr>
        <p:cxnSp>
          <p:nvCxnSpPr>
            <p:cNvPr id="20" name="Straight Connector 19"/>
            <p:cNvCxnSpPr/>
            <p:nvPr/>
          </p:nvCxnSpPr>
          <p:spPr>
            <a:xfrm>
              <a:off x="2196971" y="1616149"/>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196971" y="2064718"/>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196971" y="2513287"/>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2196971" y="296185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96971" y="3410425"/>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1829176" y="1471610"/>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25</a:t>
              </a:r>
              <a:endParaRPr lang="en-US" sz="1200" dirty="0">
                <a:solidFill>
                  <a:srgbClr val="6C6C6C"/>
                </a:solidFill>
                <a:latin typeface="Trebuchet MS" charset="0"/>
                <a:ea typeface="Trebuchet MS" charset="0"/>
                <a:cs typeface="Trebuchet MS" charset="0"/>
              </a:endParaRPr>
            </a:p>
          </p:txBody>
        </p:sp>
        <p:sp>
          <p:nvSpPr>
            <p:cNvPr id="27" name="TextBox 26"/>
            <p:cNvSpPr txBox="1"/>
            <p:nvPr/>
          </p:nvSpPr>
          <p:spPr>
            <a:xfrm>
              <a:off x="1829176" y="1923216"/>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20</a:t>
              </a:r>
              <a:endParaRPr lang="en-US" sz="1200" dirty="0">
                <a:solidFill>
                  <a:srgbClr val="6C6C6C"/>
                </a:solidFill>
                <a:latin typeface="Trebuchet MS" charset="0"/>
                <a:ea typeface="Trebuchet MS" charset="0"/>
                <a:cs typeface="Trebuchet MS" charset="0"/>
              </a:endParaRPr>
            </a:p>
          </p:txBody>
        </p:sp>
        <p:sp>
          <p:nvSpPr>
            <p:cNvPr id="28" name="TextBox 27"/>
            <p:cNvSpPr txBox="1"/>
            <p:nvPr/>
          </p:nvSpPr>
          <p:spPr>
            <a:xfrm>
              <a:off x="1833712" y="2368747"/>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15</a:t>
              </a:r>
              <a:endParaRPr lang="en-US" sz="1200" dirty="0">
                <a:solidFill>
                  <a:srgbClr val="6C6C6C"/>
                </a:solidFill>
                <a:latin typeface="Trebuchet MS" charset="0"/>
                <a:ea typeface="Trebuchet MS" charset="0"/>
                <a:cs typeface="Trebuchet MS" charset="0"/>
              </a:endParaRPr>
            </a:p>
          </p:txBody>
        </p:sp>
        <p:sp>
          <p:nvSpPr>
            <p:cNvPr id="29" name="TextBox 28"/>
            <p:cNvSpPr txBox="1"/>
            <p:nvPr/>
          </p:nvSpPr>
          <p:spPr>
            <a:xfrm>
              <a:off x="1828209" y="2815554"/>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10</a:t>
              </a:r>
              <a:endParaRPr lang="en-US" sz="1200" dirty="0">
                <a:solidFill>
                  <a:srgbClr val="6C6C6C"/>
                </a:solidFill>
                <a:latin typeface="Trebuchet MS" charset="0"/>
                <a:ea typeface="Trebuchet MS" charset="0"/>
                <a:cs typeface="Trebuchet MS" charset="0"/>
              </a:endParaRPr>
            </a:p>
          </p:txBody>
        </p:sp>
        <p:sp>
          <p:nvSpPr>
            <p:cNvPr id="30" name="TextBox 29"/>
            <p:cNvSpPr txBox="1"/>
            <p:nvPr/>
          </p:nvSpPr>
          <p:spPr>
            <a:xfrm>
              <a:off x="1869850" y="3267160"/>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5</a:t>
              </a:r>
              <a:endParaRPr lang="en-US" sz="1200" dirty="0">
                <a:solidFill>
                  <a:srgbClr val="6C6C6C"/>
                </a:solidFill>
                <a:latin typeface="Trebuchet MS" charset="0"/>
                <a:ea typeface="Trebuchet MS" charset="0"/>
                <a:cs typeface="Trebuchet MS" charset="0"/>
              </a:endParaRPr>
            </a:p>
          </p:txBody>
        </p:sp>
        <p:sp>
          <p:nvSpPr>
            <p:cNvPr id="31" name="TextBox 30"/>
            <p:cNvSpPr txBox="1"/>
            <p:nvPr/>
          </p:nvSpPr>
          <p:spPr>
            <a:xfrm>
              <a:off x="1867780" y="3718766"/>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0</a:t>
              </a:r>
              <a:endParaRPr lang="en-US" sz="1200" dirty="0">
                <a:solidFill>
                  <a:srgbClr val="6C6C6C"/>
                </a:solidFill>
                <a:latin typeface="Trebuchet MS" charset="0"/>
                <a:ea typeface="Trebuchet MS" charset="0"/>
                <a:cs typeface="Trebuchet MS" charset="0"/>
              </a:endParaRPr>
            </a:p>
          </p:txBody>
        </p:sp>
        <p:sp>
          <p:nvSpPr>
            <p:cNvPr id="33" name="TextBox 32"/>
            <p:cNvSpPr txBox="1"/>
            <p:nvPr/>
          </p:nvSpPr>
          <p:spPr>
            <a:xfrm rot="18900000">
              <a:off x="2442437" y="3969375"/>
              <a:ext cx="520618"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SEO</a:t>
              </a:r>
              <a:endParaRPr lang="en-US" sz="1200" dirty="0">
                <a:solidFill>
                  <a:srgbClr val="6C6C6C"/>
                </a:solidFill>
                <a:latin typeface="Trebuchet MS" charset="0"/>
                <a:ea typeface="Trebuchet MS" charset="0"/>
                <a:cs typeface="Trebuchet MS" charset="0"/>
              </a:endParaRPr>
            </a:p>
          </p:txBody>
        </p:sp>
        <p:sp>
          <p:nvSpPr>
            <p:cNvPr id="34" name="TextBox 33"/>
            <p:cNvSpPr txBox="1"/>
            <p:nvPr/>
          </p:nvSpPr>
          <p:spPr>
            <a:xfrm rot="18900000">
              <a:off x="2532204" y="4102636"/>
              <a:ext cx="897536"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Online </a:t>
              </a:r>
              <a:r>
                <a:rPr lang="en-US" sz="1200" dirty="0" err="1" smtClean="0">
                  <a:solidFill>
                    <a:srgbClr val="6C6C6C"/>
                  </a:solidFill>
                  <a:latin typeface="Trebuchet MS" charset="0"/>
                  <a:ea typeface="Trebuchet MS" charset="0"/>
                  <a:cs typeface="Trebuchet MS" charset="0"/>
                </a:rPr>
                <a:t>Dir</a:t>
              </a:r>
              <a:endParaRPr lang="en-US" sz="1200" dirty="0">
                <a:solidFill>
                  <a:srgbClr val="6C6C6C"/>
                </a:solidFill>
                <a:latin typeface="Trebuchet MS" charset="0"/>
                <a:ea typeface="Trebuchet MS" charset="0"/>
                <a:cs typeface="Trebuchet MS" charset="0"/>
              </a:endParaRPr>
            </a:p>
          </p:txBody>
        </p:sp>
        <p:sp>
          <p:nvSpPr>
            <p:cNvPr id="35" name="TextBox 34"/>
            <p:cNvSpPr txBox="1"/>
            <p:nvPr/>
          </p:nvSpPr>
          <p:spPr>
            <a:xfrm rot="18900000">
              <a:off x="3228195" y="3985043"/>
              <a:ext cx="564932"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Email</a:t>
              </a:r>
              <a:endParaRPr lang="en-US" sz="1200" dirty="0">
                <a:solidFill>
                  <a:srgbClr val="6C6C6C"/>
                </a:solidFill>
                <a:latin typeface="Trebuchet MS" charset="0"/>
                <a:ea typeface="Trebuchet MS" charset="0"/>
                <a:cs typeface="Trebuchet MS" charset="0"/>
              </a:endParaRPr>
            </a:p>
          </p:txBody>
        </p:sp>
        <p:sp>
          <p:nvSpPr>
            <p:cNvPr id="36" name="TextBox 35"/>
            <p:cNvSpPr txBox="1"/>
            <p:nvPr/>
          </p:nvSpPr>
          <p:spPr>
            <a:xfrm rot="18900000">
              <a:off x="3543238" y="4025072"/>
              <a:ext cx="678152"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Poster</a:t>
              </a:r>
              <a:endParaRPr lang="en-US" sz="1200" dirty="0">
                <a:solidFill>
                  <a:srgbClr val="6C6C6C"/>
                </a:solidFill>
                <a:latin typeface="Trebuchet MS" charset="0"/>
                <a:ea typeface="Trebuchet MS" charset="0"/>
                <a:cs typeface="Trebuchet MS" charset="0"/>
              </a:endParaRPr>
            </a:p>
          </p:txBody>
        </p:sp>
        <p:sp>
          <p:nvSpPr>
            <p:cNvPr id="37" name="TextBox 36"/>
            <p:cNvSpPr txBox="1"/>
            <p:nvPr/>
          </p:nvSpPr>
          <p:spPr>
            <a:xfrm rot="18900000">
              <a:off x="4182736" y="3930815"/>
              <a:ext cx="411554"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PR</a:t>
              </a:r>
              <a:endParaRPr lang="en-US" sz="1200" dirty="0">
                <a:solidFill>
                  <a:srgbClr val="6C6C6C"/>
                </a:solidFill>
                <a:latin typeface="Trebuchet MS" charset="0"/>
                <a:ea typeface="Trebuchet MS" charset="0"/>
                <a:cs typeface="Trebuchet MS" charset="0"/>
              </a:endParaRPr>
            </a:p>
          </p:txBody>
        </p:sp>
        <p:sp>
          <p:nvSpPr>
            <p:cNvPr id="38" name="TextBox 37"/>
            <p:cNvSpPr txBox="1"/>
            <p:nvPr/>
          </p:nvSpPr>
          <p:spPr>
            <a:xfrm rot="18900000">
              <a:off x="4245981" y="4074442"/>
              <a:ext cx="817791"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Local </a:t>
              </a:r>
              <a:r>
                <a:rPr lang="en-US" sz="1200" dirty="0" err="1" smtClean="0">
                  <a:solidFill>
                    <a:srgbClr val="6C6C6C"/>
                  </a:solidFill>
                  <a:latin typeface="Trebuchet MS" charset="0"/>
                  <a:ea typeface="Trebuchet MS" charset="0"/>
                  <a:cs typeface="Trebuchet MS" charset="0"/>
                </a:rPr>
                <a:t>Dir</a:t>
              </a:r>
              <a:endParaRPr lang="en-US" sz="1200" dirty="0">
                <a:solidFill>
                  <a:srgbClr val="6C6C6C"/>
                </a:solidFill>
                <a:latin typeface="Trebuchet MS" charset="0"/>
                <a:ea typeface="Trebuchet MS" charset="0"/>
                <a:cs typeface="Trebuchet MS" charset="0"/>
              </a:endParaRPr>
            </a:p>
          </p:txBody>
        </p:sp>
        <p:sp>
          <p:nvSpPr>
            <p:cNvPr id="39" name="TextBox 38"/>
            <p:cNvSpPr txBox="1"/>
            <p:nvPr/>
          </p:nvSpPr>
          <p:spPr>
            <a:xfrm rot="18900000">
              <a:off x="4520319" y="4132360"/>
              <a:ext cx="981609"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Newspaper</a:t>
              </a:r>
              <a:endParaRPr lang="en-US" sz="1200" dirty="0">
                <a:solidFill>
                  <a:srgbClr val="6C6C6C"/>
                </a:solidFill>
                <a:latin typeface="Trebuchet MS" charset="0"/>
                <a:ea typeface="Trebuchet MS" charset="0"/>
                <a:cs typeface="Trebuchet MS" charset="0"/>
              </a:endParaRPr>
            </a:p>
          </p:txBody>
        </p:sp>
        <p:sp>
          <p:nvSpPr>
            <p:cNvPr id="40" name="TextBox 39"/>
            <p:cNvSpPr txBox="1"/>
            <p:nvPr/>
          </p:nvSpPr>
          <p:spPr>
            <a:xfrm rot="18900000">
              <a:off x="5227916" y="4013118"/>
              <a:ext cx="64434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Mobile</a:t>
              </a:r>
              <a:endParaRPr lang="en-US" sz="1200" dirty="0">
                <a:solidFill>
                  <a:srgbClr val="6C6C6C"/>
                </a:solidFill>
                <a:latin typeface="Trebuchet MS" charset="0"/>
                <a:ea typeface="Trebuchet MS" charset="0"/>
                <a:cs typeface="Trebuchet MS" charset="0"/>
              </a:endParaRPr>
            </a:p>
          </p:txBody>
        </p:sp>
        <p:sp>
          <p:nvSpPr>
            <p:cNvPr id="42" name="TextBox 41"/>
            <p:cNvSpPr txBox="1"/>
            <p:nvPr/>
          </p:nvSpPr>
          <p:spPr>
            <a:xfrm rot="18900000">
              <a:off x="5508968" y="4063632"/>
              <a:ext cx="787216"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PPC</a:t>
              </a:r>
              <a:endParaRPr lang="en-US" sz="1200" dirty="0">
                <a:solidFill>
                  <a:srgbClr val="6C6C6C"/>
                </a:solidFill>
                <a:latin typeface="Trebuchet MS" charset="0"/>
                <a:ea typeface="Trebuchet MS" charset="0"/>
                <a:cs typeface="Trebuchet MS" charset="0"/>
              </a:endParaRPr>
            </a:p>
          </p:txBody>
        </p:sp>
        <p:sp>
          <p:nvSpPr>
            <p:cNvPr id="43" name="TextBox 42"/>
            <p:cNvSpPr txBox="1"/>
            <p:nvPr/>
          </p:nvSpPr>
          <p:spPr>
            <a:xfrm rot="18900000">
              <a:off x="6730697" y="3915989"/>
              <a:ext cx="36962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TV</a:t>
              </a:r>
              <a:endParaRPr lang="en-US" sz="1200" dirty="0">
                <a:solidFill>
                  <a:srgbClr val="6C6C6C"/>
                </a:solidFill>
                <a:latin typeface="Trebuchet MS" charset="0"/>
                <a:ea typeface="Trebuchet MS" charset="0"/>
                <a:cs typeface="Trebuchet MS" charset="0"/>
              </a:endParaRPr>
            </a:p>
          </p:txBody>
        </p:sp>
        <p:sp>
          <p:nvSpPr>
            <p:cNvPr id="44" name="TextBox 43"/>
            <p:cNvSpPr txBox="1"/>
            <p:nvPr/>
          </p:nvSpPr>
          <p:spPr>
            <a:xfrm rot="18900000">
              <a:off x="6046561" y="4013118"/>
              <a:ext cx="64434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Radio</a:t>
              </a:r>
              <a:endParaRPr lang="en-US" sz="1200" dirty="0">
                <a:solidFill>
                  <a:srgbClr val="6C6C6C"/>
                </a:solidFill>
                <a:latin typeface="Trebuchet MS" charset="0"/>
                <a:ea typeface="Trebuchet MS" charset="0"/>
                <a:cs typeface="Trebuchet MS" charset="0"/>
              </a:endParaRPr>
            </a:p>
          </p:txBody>
        </p:sp>
        <p:cxnSp>
          <p:nvCxnSpPr>
            <p:cNvPr id="25" name="Straight Connector 24"/>
            <p:cNvCxnSpPr/>
            <p:nvPr/>
          </p:nvCxnSpPr>
          <p:spPr>
            <a:xfrm>
              <a:off x="2196971" y="385899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grpSp>
      <p:sp>
        <p:nvSpPr>
          <p:cNvPr id="5" name="Rectangle 4"/>
          <p:cNvSpPr/>
          <p:nvPr/>
        </p:nvSpPr>
        <p:spPr>
          <a:xfrm>
            <a:off x="2337978" y="1766725"/>
            <a:ext cx="136627" cy="209227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grpSp>
        <p:nvGrpSpPr>
          <p:cNvPr id="47" name="Group 46"/>
          <p:cNvGrpSpPr/>
          <p:nvPr/>
        </p:nvGrpSpPr>
        <p:grpSpPr>
          <a:xfrm>
            <a:off x="2749864" y="2064718"/>
            <a:ext cx="4255489" cy="1794278"/>
            <a:chOff x="2749864" y="2064718"/>
            <a:chExt cx="4255489" cy="1794278"/>
          </a:xfrm>
        </p:grpSpPr>
        <p:sp>
          <p:nvSpPr>
            <p:cNvPr id="9" name="Rectangle 8"/>
            <p:cNvSpPr/>
            <p:nvPr/>
          </p:nvSpPr>
          <p:spPr>
            <a:xfrm>
              <a:off x="3985522" y="3407735"/>
              <a:ext cx="136627" cy="45126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0" name="Rectangle 9"/>
            <p:cNvSpPr/>
            <p:nvPr/>
          </p:nvSpPr>
          <p:spPr>
            <a:xfrm>
              <a:off x="4397408"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1" name="Rectangle 10"/>
            <p:cNvSpPr/>
            <p:nvPr/>
          </p:nvSpPr>
          <p:spPr>
            <a:xfrm>
              <a:off x="4809294"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2" name="Rectangle 11"/>
            <p:cNvSpPr/>
            <p:nvPr/>
          </p:nvSpPr>
          <p:spPr>
            <a:xfrm>
              <a:off x="5221180"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3" name="Rectangle 12"/>
            <p:cNvSpPr/>
            <p:nvPr/>
          </p:nvSpPr>
          <p:spPr>
            <a:xfrm>
              <a:off x="5633066"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4" name="Rectangle 13"/>
            <p:cNvSpPr/>
            <p:nvPr/>
          </p:nvSpPr>
          <p:spPr>
            <a:xfrm>
              <a:off x="6044952"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5" name="Rectangle 14"/>
            <p:cNvSpPr/>
            <p:nvPr/>
          </p:nvSpPr>
          <p:spPr>
            <a:xfrm>
              <a:off x="6456838"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16" name="Rectangle 15"/>
            <p:cNvSpPr/>
            <p:nvPr/>
          </p:nvSpPr>
          <p:spPr>
            <a:xfrm>
              <a:off x="6868726"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6" name="Rectangle 5"/>
            <p:cNvSpPr/>
            <p:nvPr/>
          </p:nvSpPr>
          <p:spPr>
            <a:xfrm>
              <a:off x="2749864" y="2064718"/>
              <a:ext cx="136627" cy="179427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7" name="Rectangle 6"/>
            <p:cNvSpPr/>
            <p:nvPr/>
          </p:nvSpPr>
          <p:spPr>
            <a:xfrm>
              <a:off x="3161750" y="2514600"/>
              <a:ext cx="136627" cy="1344396"/>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sp>
          <p:nvSpPr>
            <p:cNvPr id="8" name="Rectangle 7"/>
            <p:cNvSpPr/>
            <p:nvPr/>
          </p:nvSpPr>
          <p:spPr>
            <a:xfrm>
              <a:off x="3573636" y="2955851"/>
              <a:ext cx="136627" cy="903145"/>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latin typeface="Trebuchet MS" charset="0"/>
              </a:endParaRPr>
            </a:p>
          </p:txBody>
        </p:sp>
      </p:grpSp>
    </p:spTree>
    <p:extLst>
      <p:ext uri="{BB962C8B-B14F-4D97-AF65-F5344CB8AC3E}">
        <p14:creationId xmlns:p14="http://schemas.microsoft.com/office/powerpoint/2010/main" val="199066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par>
                          <p:cTn id="16" fill="hold">
                            <p:stCondLst>
                              <p:cond delay="1000"/>
                            </p:stCondLst>
                            <p:childTnLst>
                              <p:par>
                                <p:cTn id="17" presetID="1" presetClass="emph" presetSubtype="2" fill="hold" nodeType="afterEffect">
                                  <p:stCondLst>
                                    <p:cond delay="0"/>
                                  </p:stCondLst>
                                  <p:childTnLst>
                                    <p:animClr clrSpc="rgb" dir="cw">
                                      <p:cBhvr>
                                        <p:cTn id="18" dur="2000" fill="hold"/>
                                        <p:tgtEl>
                                          <p:spTgt spid="5"/>
                                        </p:tgtEl>
                                        <p:attrNameLst>
                                          <p:attrName>fillcolor</p:attrName>
                                        </p:attrNameLst>
                                      </p:cBhvr>
                                      <p:to>
                                        <a:srgbClr val="0067A0"/>
                                      </p:to>
                                    </p:animClr>
                                    <p:set>
                                      <p:cBhvr>
                                        <p:cTn id="19" dur="2000" fill="hold"/>
                                        <p:tgtEl>
                                          <p:spTgt spid="5"/>
                                        </p:tgtEl>
                                        <p:attrNameLst>
                                          <p:attrName>fill.type</p:attrName>
                                        </p:attrNameLst>
                                      </p:cBhvr>
                                      <p:to>
                                        <p:strVal val="solid"/>
                                      </p:to>
                                    </p:set>
                                    <p:set>
                                      <p:cBhvr>
                                        <p:cTn id="20"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338138" y="315682"/>
            <a:ext cx="1585912" cy="1585912"/>
          </a:xfrm>
        </p:spPr>
      </p:pic>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a:fillRect/>
          </a:stretch>
        </p:blipFill>
        <p:spPr>
          <a:xfrm>
            <a:off x="2622550" y="315829"/>
            <a:ext cx="1585913" cy="1585913"/>
          </a:xfrm>
        </p:spPr>
      </p:pic>
      <p:pic>
        <p:nvPicPr>
          <p:cNvPr id="25" name="Picture Placeholder 24"/>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a:xfrm>
            <a:off x="4899025" y="315682"/>
            <a:ext cx="1600200" cy="1585912"/>
          </a:xfrm>
        </p:spPr>
      </p:pic>
      <p:sp>
        <p:nvSpPr>
          <p:cNvPr id="6" name="Text Placeholder 5"/>
          <p:cNvSpPr>
            <a:spLocks noGrp="1"/>
          </p:cNvSpPr>
          <p:nvPr>
            <p:ph type="body" sz="quarter" idx="14"/>
          </p:nvPr>
        </p:nvSpPr>
        <p:spPr>
          <a:xfrm>
            <a:off x="221923" y="1949824"/>
            <a:ext cx="1810333" cy="1064904"/>
          </a:xfrm>
        </p:spPr>
        <p:txBody>
          <a:bodyPr/>
          <a:lstStyle/>
          <a:p>
            <a:pPr algn="ctr"/>
            <a:r>
              <a:rPr lang="en-US" dirty="0" smtClean="0"/>
              <a:t>US Music Industry</a:t>
            </a:r>
          </a:p>
          <a:p>
            <a:pPr algn="ctr"/>
            <a:r>
              <a:rPr lang="en-US" b="1" dirty="0" smtClean="0">
                <a:solidFill>
                  <a:srgbClr val="3DA547"/>
                </a:solidFill>
              </a:rPr>
              <a:t>$16 billion</a:t>
            </a:r>
            <a:endParaRPr lang="en-US" b="1" dirty="0">
              <a:solidFill>
                <a:srgbClr val="3DA547"/>
              </a:solidFill>
            </a:endParaRPr>
          </a:p>
        </p:txBody>
      </p:sp>
      <p:sp>
        <p:nvSpPr>
          <p:cNvPr id="7" name="Text Placeholder 6"/>
          <p:cNvSpPr>
            <a:spLocks noGrp="1"/>
          </p:cNvSpPr>
          <p:nvPr>
            <p:ph type="body" sz="quarter" idx="15"/>
          </p:nvPr>
        </p:nvSpPr>
        <p:spPr>
          <a:xfrm>
            <a:off x="2479762" y="1949824"/>
            <a:ext cx="1876106" cy="914400"/>
          </a:xfrm>
        </p:spPr>
        <p:txBody>
          <a:bodyPr/>
          <a:lstStyle/>
          <a:p>
            <a:pPr algn="ctr"/>
            <a:r>
              <a:rPr lang="en-US" dirty="0" smtClean="0"/>
              <a:t>Sports &amp; Energy Drink Industry</a:t>
            </a:r>
          </a:p>
          <a:p>
            <a:pPr algn="ctr"/>
            <a:r>
              <a:rPr lang="en-US" b="1" dirty="0" smtClean="0">
                <a:solidFill>
                  <a:srgbClr val="3DA547"/>
                </a:solidFill>
              </a:rPr>
              <a:t>$52 billion</a:t>
            </a:r>
            <a:endParaRPr lang="en-US" b="1" dirty="0">
              <a:solidFill>
                <a:srgbClr val="3DA547"/>
              </a:solidFill>
            </a:endParaRPr>
          </a:p>
        </p:txBody>
      </p:sp>
      <p:sp>
        <p:nvSpPr>
          <p:cNvPr id="8" name="Text Placeholder 7"/>
          <p:cNvSpPr>
            <a:spLocks noGrp="1"/>
          </p:cNvSpPr>
          <p:nvPr>
            <p:ph type="body" sz="quarter" idx="16"/>
          </p:nvPr>
        </p:nvSpPr>
        <p:spPr>
          <a:xfrm>
            <a:off x="4793445" y="1949824"/>
            <a:ext cx="1821099" cy="914400"/>
          </a:xfrm>
        </p:spPr>
        <p:txBody>
          <a:bodyPr/>
          <a:lstStyle/>
          <a:p>
            <a:pPr algn="ctr"/>
            <a:r>
              <a:rPr lang="en-US" dirty="0" smtClean="0"/>
              <a:t>Global Skincare Industry</a:t>
            </a:r>
          </a:p>
          <a:p>
            <a:pPr algn="ctr"/>
            <a:r>
              <a:rPr lang="en-US" b="1" dirty="0" smtClean="0">
                <a:solidFill>
                  <a:srgbClr val="3DA547"/>
                </a:solidFill>
              </a:rPr>
              <a:t>$79 billion</a:t>
            </a:r>
            <a:endParaRPr lang="en-US" b="1" dirty="0">
              <a:solidFill>
                <a:srgbClr val="3DA547"/>
              </a:solidFill>
            </a:endParaRPr>
          </a:p>
        </p:txBody>
      </p:sp>
      <p:pic>
        <p:nvPicPr>
          <p:cNvPr id="26" name="Picture Placeholder 25"/>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tretch>
            <a:fillRect/>
          </a:stretch>
        </p:blipFill>
        <p:spPr>
          <a:xfrm>
            <a:off x="7195344" y="331557"/>
            <a:ext cx="1585912" cy="1585912"/>
          </a:xfrm>
        </p:spPr>
      </p:pic>
      <p:sp>
        <p:nvSpPr>
          <p:cNvPr id="10" name="Text Placeholder 9"/>
          <p:cNvSpPr>
            <a:spLocks noGrp="1"/>
          </p:cNvSpPr>
          <p:nvPr>
            <p:ph type="body" sz="quarter" idx="18"/>
          </p:nvPr>
        </p:nvSpPr>
        <p:spPr>
          <a:xfrm>
            <a:off x="7084591" y="1966008"/>
            <a:ext cx="1821097" cy="914400"/>
          </a:xfrm>
        </p:spPr>
        <p:txBody>
          <a:bodyPr/>
          <a:lstStyle/>
          <a:p>
            <a:pPr algn="ctr"/>
            <a:r>
              <a:rPr lang="en-US" dirty="0" smtClean="0"/>
              <a:t>US Movie Industry</a:t>
            </a:r>
          </a:p>
          <a:p>
            <a:pPr algn="ctr"/>
            <a:r>
              <a:rPr lang="en-US" b="1" dirty="0" smtClean="0">
                <a:solidFill>
                  <a:srgbClr val="3DA547"/>
                </a:solidFill>
              </a:rPr>
              <a:t>$80 billion</a:t>
            </a:r>
            <a:endParaRPr lang="en-US" b="1" dirty="0">
              <a:solidFill>
                <a:srgbClr val="3DA547"/>
              </a:solidFill>
            </a:endParaRPr>
          </a:p>
        </p:txBody>
      </p:sp>
      <p:cxnSp>
        <p:nvCxnSpPr>
          <p:cNvPr id="12" name="Straight Connector 11"/>
          <p:cNvCxnSpPr/>
          <p:nvPr/>
        </p:nvCxnSpPr>
        <p:spPr>
          <a:xfrm>
            <a:off x="2273918" y="303789"/>
            <a:ext cx="0" cy="256043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51783" y="303789"/>
            <a:ext cx="0" cy="256043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42928" y="319973"/>
            <a:ext cx="0" cy="254425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
        <p:nvSpPr>
          <p:cNvPr id="29" name="Title 1"/>
          <p:cNvSpPr>
            <a:spLocks noGrp="1"/>
          </p:cNvSpPr>
          <p:nvPr>
            <p:ph type="title"/>
          </p:nvPr>
        </p:nvSpPr>
        <p:spPr>
          <a:xfrm>
            <a:off x="0" y="3543712"/>
            <a:ext cx="9143999" cy="857250"/>
          </a:xfrm>
        </p:spPr>
        <p:txBody>
          <a:bodyPr>
            <a:noAutofit/>
          </a:bodyPr>
          <a:lstStyle/>
          <a:p>
            <a:r>
              <a:rPr lang="en-US" sz="2700" dirty="0" smtClean="0"/>
              <a:t>GLOBAL NETWORKING INDUSTRY</a:t>
            </a:r>
            <a:br>
              <a:rPr lang="en-US" sz="2700" dirty="0" smtClean="0"/>
            </a:br>
            <a:r>
              <a:rPr lang="en-US" sz="2700" b="1" dirty="0" smtClean="0"/>
              <a:t>$183 BILLION</a:t>
            </a:r>
            <a:endParaRPr lang="en-US" sz="2700" b="1" dirty="0"/>
          </a:p>
        </p:txBody>
      </p:sp>
    </p:spTree>
    <p:extLst>
      <p:ext uri="{BB962C8B-B14F-4D97-AF65-F5344CB8AC3E}">
        <p14:creationId xmlns:p14="http://schemas.microsoft.com/office/powerpoint/2010/main" val="9191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500"/>
                                        <p:tgtEl>
                                          <p:spTgt spid="6">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up)">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up)">
                                      <p:cBhvr>
                                        <p:cTn id="41" dur="500"/>
                                        <p:tgtEl>
                                          <p:spTgt spid="8">
                                            <p:txEl>
                                              <p:pRg st="0" end="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wipe(up)">
                                      <p:cBhvr>
                                        <p:cTn id="44" dur="500"/>
                                        <p:tgtEl>
                                          <p:spTgt spid="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up)">
                                      <p:cBhvr>
                                        <p:cTn id="49" dur="500"/>
                                        <p:tgtEl>
                                          <p:spTgt spid="2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up)">
                                      <p:cBhvr>
                                        <p:cTn id="52" dur="500"/>
                                        <p:tgtEl>
                                          <p:spTgt spid="10">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up)">
                                      <p:cBhvr>
                                        <p:cTn id="55" dur="500"/>
                                        <p:tgtEl>
                                          <p:spTgt spid="10">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P spid="10" grpId="0" uiExpand="1" build="p"/>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6"/>
          <p:cNvSpPr txBox="1">
            <a:spLocks/>
          </p:cNvSpPr>
          <p:nvPr/>
        </p:nvSpPr>
        <p:spPr>
          <a:xfrm>
            <a:off x="1134832" y="1813303"/>
            <a:ext cx="6901040" cy="1743558"/>
          </a:xfrm>
          <a:prstGeom prst="rect">
            <a:avLst/>
          </a:prstGeom>
          <a:ln>
            <a:noFill/>
          </a:ln>
        </p:spPr>
        <p:txBody>
          <a:bodyPr vert="horz" lIns="91440" tIns="45720" rIns="91440" bIns="45720" rtlCol="0">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latin typeface="Trebuchet MS" charset="0"/>
                <a:cs typeface="Trebuchet MS" charset="0"/>
              </a:rPr>
              <a:t>Pays out </a:t>
            </a:r>
            <a:r>
              <a:rPr lang="en-US" sz="2800" b="1" dirty="0">
                <a:solidFill>
                  <a:schemeClr val="bg1"/>
                </a:solidFill>
                <a:latin typeface="Trebuchet MS" charset="0"/>
                <a:cs typeface="Trebuchet MS" charset="0"/>
              </a:rPr>
              <a:t>$73.2 Billion </a:t>
            </a:r>
            <a:r>
              <a:rPr lang="en-US" sz="2800" dirty="0">
                <a:solidFill>
                  <a:schemeClr val="bg1"/>
                </a:solidFill>
                <a:latin typeface="Trebuchet MS" charset="0"/>
                <a:cs typeface="Trebuchet MS" charset="0"/>
              </a:rPr>
              <a:t>a year, </a:t>
            </a:r>
            <a:r>
              <a:rPr lang="en-US" sz="2800" b="1" dirty="0">
                <a:solidFill>
                  <a:schemeClr val="bg1"/>
                </a:solidFill>
                <a:latin typeface="Trebuchet MS" charset="0"/>
                <a:cs typeface="Trebuchet MS" charset="0"/>
              </a:rPr>
              <a:t>$6.1 Billion </a:t>
            </a:r>
            <a:r>
              <a:rPr lang="en-US" sz="2800" dirty="0">
                <a:solidFill>
                  <a:schemeClr val="bg1"/>
                </a:solidFill>
                <a:latin typeface="Trebuchet MS" charset="0"/>
                <a:cs typeface="Trebuchet MS" charset="0"/>
              </a:rPr>
              <a:t>a month, </a:t>
            </a:r>
            <a:r>
              <a:rPr lang="en-US" sz="2800" b="1" dirty="0">
                <a:solidFill>
                  <a:schemeClr val="bg1"/>
                </a:solidFill>
                <a:latin typeface="Trebuchet MS" charset="0"/>
                <a:cs typeface="Trebuchet MS" charset="0"/>
              </a:rPr>
              <a:t>$200 Million</a:t>
            </a:r>
            <a:r>
              <a:rPr lang="en-US" sz="2800" dirty="0">
                <a:solidFill>
                  <a:schemeClr val="bg1"/>
                </a:solidFill>
                <a:latin typeface="Trebuchet MS" charset="0"/>
                <a:cs typeface="Trebuchet MS" charset="0"/>
              </a:rPr>
              <a:t> per </a:t>
            </a:r>
            <a:r>
              <a:rPr lang="en-US" sz="2800" dirty="0" smtClean="0">
                <a:solidFill>
                  <a:schemeClr val="bg1"/>
                </a:solidFill>
                <a:latin typeface="Trebuchet MS" charset="0"/>
                <a:cs typeface="Trebuchet MS" charset="0"/>
              </a:rPr>
              <a:t>day—and growing! </a:t>
            </a:r>
            <a:r>
              <a:rPr lang="en-US" sz="2800" dirty="0">
                <a:solidFill>
                  <a:schemeClr val="bg1"/>
                </a:solidFill>
                <a:latin typeface="Trebuchet MS" charset="0"/>
                <a:cs typeface="Trebuchet MS" charset="0"/>
              </a:rPr>
              <a:t>Up </a:t>
            </a:r>
            <a:r>
              <a:rPr lang="en-US" sz="2800" b="1" dirty="0">
                <a:solidFill>
                  <a:schemeClr val="bg1"/>
                </a:solidFill>
                <a:latin typeface="Trebuchet MS" charset="0"/>
                <a:cs typeface="Trebuchet MS" charset="0"/>
              </a:rPr>
              <a:t>57%</a:t>
            </a:r>
            <a:r>
              <a:rPr lang="en-US" sz="2800" dirty="0">
                <a:solidFill>
                  <a:schemeClr val="bg1"/>
                </a:solidFill>
                <a:latin typeface="Trebuchet MS" charset="0"/>
                <a:cs typeface="Trebuchet MS" charset="0"/>
              </a:rPr>
              <a:t> in the last 5 years! </a:t>
            </a:r>
          </a:p>
        </p:txBody>
      </p:sp>
    </p:spTree>
    <p:extLst>
      <p:ext uri="{BB962C8B-B14F-4D97-AF65-F5344CB8AC3E}">
        <p14:creationId xmlns:p14="http://schemas.microsoft.com/office/powerpoint/2010/main" val="26611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Custom 4">
      <a:dk1>
        <a:srgbClr val="000000"/>
      </a:dk1>
      <a:lt1>
        <a:srgbClr val="FFFFFF"/>
      </a:lt1>
      <a:dk2>
        <a:srgbClr val="1F497D"/>
      </a:dk2>
      <a:lt2>
        <a:srgbClr val="EEECE1"/>
      </a:lt2>
      <a:accent1>
        <a:srgbClr val="0071A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4975</TotalTime>
  <Words>4492</Words>
  <Application>Microsoft Macintosh PowerPoint</Application>
  <PresentationFormat>On-screen Show (16:9)</PresentationFormat>
  <Paragraphs>592</Paragraphs>
  <Slides>63</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ApexNew-Book</vt:lpstr>
      <vt:lpstr>Helvetica</vt:lpstr>
      <vt:lpstr>Helvetica Light</vt:lpstr>
      <vt:lpstr>Trebuchet MS</vt:lpstr>
      <vt:lpstr>Arial</vt:lpstr>
      <vt:lpstr>Office Theme</vt:lpstr>
      <vt:lpstr>PowerPoint Presentation</vt:lpstr>
      <vt:lpstr>PowerPoint Presentation</vt:lpstr>
      <vt:lpstr>YOU’RE NOT THE ONLY ONE</vt:lpstr>
      <vt:lpstr>WHAT ARE YOUR OPTIONS?</vt:lpstr>
      <vt:lpstr>STARTING A TRADITIONAL  BUSINESS? DO YOU HAVE</vt:lpstr>
      <vt:lpstr>THE POWER OF A  NETWORK MARKETING BUSINESS</vt:lpstr>
      <vt:lpstr>MARKET CHANNEL EFFECTIVENESS  FOR NEW CUSTOMERS</vt:lpstr>
      <vt:lpstr>GLOBAL NETWORKING INDUSTRY $183 BILLION</vt:lpstr>
      <vt:lpstr>PowerPoint Presentation</vt:lpstr>
      <vt:lpstr>GLOBAL ENTREPRENEURS EMBRACE NETWORK MARKETING</vt:lpstr>
      <vt:lpstr>BENEFITS OF NETWORK MARKETING</vt:lpstr>
      <vt:lpstr>AN EXTRAORDINARY  OPPORTUNITY FOR EVERYONE</vt:lpstr>
      <vt:lpstr>HOW DO YOU CHOOSE A  COMPANY TO PARTNER WITH?</vt:lpstr>
      <vt:lpstr>PowerPoint Presentation</vt:lpstr>
      <vt:lpstr>PowerPoint Presentation</vt:lpstr>
      <vt:lpstr>THE PRODUCTS</vt:lpstr>
      <vt:lpstr>HEALTH AT THE CELLULAR LEVEL</vt:lpstr>
      <vt:lpstr>SCIENTIFIC VALIDATION</vt:lpstr>
      <vt:lpstr>WHAT IS REDOX SIGNALING &amp; HOW DOES IT AFFECT ME?</vt:lpstr>
      <vt:lpstr>REDOX BREAKTHROUGH</vt:lpstr>
      <vt:lpstr>PowerPoint Presentation</vt:lpstr>
      <vt:lpstr>PowerPoint Presentation</vt:lpstr>
      <vt:lpstr>PowerPoint Presentation</vt:lpstr>
      <vt:lpstr>PowerPoint Presentation</vt:lpstr>
      <vt:lpstr>RENU 28 RESULTS</vt:lpstr>
      <vt:lpstr>RENU 28 VALIDATED BY SCIENCE</vt:lpstr>
      <vt:lpstr>DERMATEST 12 WEEK CLINICAL STUDY</vt:lpstr>
      <vt:lpstr>PowerPoint Presentation</vt:lpstr>
      <vt:lpstr>WHY YOU NEED  ASEA REDOX SUPPLEMENT</vt:lpstr>
      <vt:lpstr>PowerPoint Presentation</vt:lpstr>
      <vt:lpstr>ASEA SCIENCE COUNCIL</vt:lpstr>
      <vt:lpstr>PowerPoint Presentation</vt:lpstr>
      <vt:lpstr>ADVANCED ANTI-AGING TECHNOLOGY</vt:lpstr>
      <vt:lpstr>PowerPoint Presentation</vt:lpstr>
      <vt:lpstr>PowerPoint Presentation</vt:lpstr>
      <vt:lpstr>FOUNDATION OF INTEGRITY</vt:lpstr>
      <vt:lpstr>FINANCIALLY STRONG &amp; STABLE</vt:lpstr>
      <vt:lpstr>PowerPoint Presentation</vt:lpstr>
      <vt:lpstr>ASEA MARKETS WORLDWIDE: 25</vt:lpstr>
      <vt:lpstr>PowerPoint Presentation</vt:lpstr>
      <vt:lpstr>PowerPoint Presentation</vt:lpstr>
      <vt:lpstr>ASEA INCOME IS POWERFUL</vt:lpstr>
      <vt:lpstr>PILLARS OF COMPENSATION</vt:lpstr>
      <vt:lpstr>HELP TWO PEOPLE GET STARTED WITH ASEA IN TWO WEEKS</vt:lpstr>
      <vt:lpstr>PowerPoint Presentation</vt:lpstr>
      <vt:lpstr>WHAT DO YOU WANT TO ACHIEVE?</vt:lpstr>
      <vt:lpstr>PowerPoint Presentation</vt:lpstr>
      <vt:lpstr>SYSTEMS &amp; SUPPORT</vt:lpstr>
      <vt:lpstr>WORLD-CLASS  SUPPORT SYSTEMS AND TOOLS</vt:lpstr>
      <vt:lpstr>PowerPoint Presentation</vt:lpstr>
      <vt:lpstr>PowerPoint Presentation</vt:lpstr>
      <vt:lpstr>PowerPoint Presentation</vt:lpstr>
      <vt:lpstr>TIMING</vt:lpstr>
      <vt:lpstr>ONCE IN HISTORY TIMING</vt:lpstr>
      <vt:lpstr>PowerPoint Presentation</vt:lpstr>
      <vt:lpstr>WHAT ARE YOU LOOKING FOR?</vt:lpstr>
      <vt:lpstr>WHERE DO YOU SEE YOURSELF?</vt:lpstr>
      <vt:lpstr>ASSOCIATE ENROLLMENT</vt:lpstr>
      <vt:lpstr>BONUS AUTOSHIP CASE PROMOTION</vt:lpstr>
      <vt:lpstr>RENU 28 GIVEAWAY PACK</vt:lpstr>
      <vt:lpstr>PowerPoint Presentation</vt:lpstr>
      <vt:lpstr>PowerPoint Presentation</vt:lpstr>
      <vt:lpstr>PowerPoint Presentation</vt:lpstr>
    </vt:vector>
  </TitlesOfParts>
  <Company>Asea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Gray</dc:creator>
  <cp:lastModifiedBy>Becky Cox</cp:lastModifiedBy>
  <cp:revision>555</cp:revision>
  <dcterms:created xsi:type="dcterms:W3CDTF">2014-06-13T15:30:03Z</dcterms:created>
  <dcterms:modified xsi:type="dcterms:W3CDTF">2015-10-23T17:37:35Z</dcterms:modified>
</cp:coreProperties>
</file>