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handoutMasterIdLst>
    <p:handoutMasterId r:id="rId64"/>
  </p:handoutMasterIdLst>
  <p:sldIdLst>
    <p:sldId id="265" r:id="rId2"/>
    <p:sldId id="332" r:id="rId3"/>
    <p:sldId id="279" r:id="rId4"/>
    <p:sldId id="273" r:id="rId5"/>
    <p:sldId id="296" r:id="rId6"/>
    <p:sldId id="377" r:id="rId7"/>
    <p:sldId id="374" r:id="rId8"/>
    <p:sldId id="276" r:id="rId9"/>
    <p:sldId id="348" r:id="rId10"/>
    <p:sldId id="361" r:id="rId11"/>
    <p:sldId id="362" r:id="rId12"/>
    <p:sldId id="340" r:id="rId13"/>
    <p:sldId id="282" r:id="rId14"/>
    <p:sldId id="341" r:id="rId15"/>
    <p:sldId id="284" r:id="rId16"/>
    <p:sldId id="376" r:id="rId17"/>
    <p:sldId id="289" r:id="rId18"/>
    <p:sldId id="290" r:id="rId19"/>
    <p:sldId id="365" r:id="rId20"/>
    <p:sldId id="292" r:id="rId21"/>
    <p:sldId id="300" r:id="rId22"/>
    <p:sldId id="366" r:id="rId23"/>
    <p:sldId id="295" r:id="rId24"/>
    <p:sldId id="367" r:id="rId25"/>
    <p:sldId id="368" r:id="rId26"/>
    <p:sldId id="378" r:id="rId27"/>
    <p:sldId id="301" r:id="rId28"/>
    <p:sldId id="353" r:id="rId29"/>
    <p:sldId id="331" r:id="rId30"/>
    <p:sldId id="375" r:id="rId31"/>
    <p:sldId id="303" r:id="rId32"/>
    <p:sldId id="359" r:id="rId33"/>
    <p:sldId id="304" r:id="rId34"/>
    <p:sldId id="369" r:id="rId35"/>
    <p:sldId id="370" r:id="rId36"/>
    <p:sldId id="345" r:id="rId37"/>
    <p:sldId id="342" r:id="rId38"/>
    <p:sldId id="337" r:id="rId39"/>
    <p:sldId id="310" r:id="rId40"/>
    <p:sldId id="371" r:id="rId41"/>
    <p:sldId id="311" r:id="rId42"/>
    <p:sldId id="312" r:id="rId43"/>
    <p:sldId id="313" r:id="rId44"/>
    <p:sldId id="334" r:id="rId45"/>
    <p:sldId id="356" r:id="rId46"/>
    <p:sldId id="315" r:id="rId47"/>
    <p:sldId id="328" r:id="rId48"/>
    <p:sldId id="308" r:id="rId49"/>
    <p:sldId id="316" r:id="rId50"/>
    <p:sldId id="358" r:id="rId51"/>
    <p:sldId id="317" r:id="rId52"/>
    <p:sldId id="318" r:id="rId53"/>
    <p:sldId id="320" r:id="rId54"/>
    <p:sldId id="324" r:id="rId55"/>
    <p:sldId id="344" r:id="rId56"/>
    <p:sldId id="322" r:id="rId57"/>
    <p:sldId id="372" r:id="rId58"/>
    <p:sldId id="373" r:id="rId59"/>
    <p:sldId id="350" r:id="rId60"/>
    <p:sldId id="347" r:id="rId61"/>
    <p:sldId id="325" r:id="rId6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suzsa Dobrotka" initials="ZD" lastIdx="2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71CE"/>
    <a:srgbClr val="0071CE"/>
    <a:srgbClr val="FCFEFF"/>
    <a:srgbClr val="FFFFFF"/>
    <a:srgbClr val="6C6C6C"/>
    <a:srgbClr val="3DA547"/>
    <a:srgbClr val="0071AD"/>
    <a:srgbClr val="5F5F5F"/>
    <a:srgbClr val="B5B5B5"/>
    <a:srgbClr val="39AB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85"/>
    <p:restoredTop sz="81481" autoAdjust="0"/>
  </p:normalViewPr>
  <p:slideViewPr>
    <p:cSldViewPr snapToGrid="0" snapToObjects="1">
      <p:cViewPr varScale="1">
        <p:scale>
          <a:sx n="234" d="100"/>
          <a:sy n="234" d="100"/>
        </p:scale>
        <p:origin x="-1752" y="-96"/>
      </p:cViewPr>
      <p:guideLst>
        <p:guide orient="horz" pos="3196"/>
        <p:guide orient="horz" pos="908"/>
        <p:guide pos="3118"/>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25" d="100"/>
          <a:sy n="125" d="100"/>
        </p:scale>
        <p:origin x="3160"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printerSettings" Target="printerSettings/printerSettings1.bin"/><Relationship Id="rId66" Type="http://schemas.openxmlformats.org/officeDocument/2006/relationships/commentAuthors" Target="commentAuthors.xml"/><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Helvetica Light"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16570B-FD52-734A-B52C-24655E80377B}" type="datetimeFigureOut">
              <a:rPr lang="en-US" smtClean="0">
                <a:latin typeface="Helvetica Light" charset="0"/>
              </a:rPr>
              <a:t>14/11/16</a:t>
            </a:fld>
            <a:endParaRPr lang="en-US" dirty="0">
              <a:latin typeface="Helvetica Light"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Helvetica Light"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D1829E4-1E82-B94A-B53B-BC1FBF691B34}" type="slidenum">
              <a:rPr lang="en-US" smtClean="0">
                <a:latin typeface="Helvetica Light" charset="0"/>
              </a:rPr>
              <a:t>‹#›</a:t>
            </a:fld>
            <a:endParaRPr lang="en-US" dirty="0">
              <a:latin typeface="Helvetica Light" charset="0"/>
            </a:endParaRPr>
          </a:p>
        </p:txBody>
      </p:sp>
    </p:spTree>
    <p:extLst>
      <p:ext uri="{BB962C8B-B14F-4D97-AF65-F5344CB8AC3E}">
        <p14:creationId xmlns:p14="http://schemas.microsoft.com/office/powerpoint/2010/main" val="7634474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9BC09B-82D3-4F4A-BE53-FB0773D6517C}" type="datetimeFigureOut">
              <a:rPr lang="en-US" smtClean="0"/>
              <a:t>14/11/16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F5178D-C600-C64F-A5BB-B3965FDE5D6B}" type="slidenum">
              <a:rPr lang="en-US" smtClean="0"/>
              <a:t>‹#›</a:t>
            </a:fld>
            <a:endParaRPr lang="en-US"/>
          </a:p>
        </p:txBody>
      </p:sp>
    </p:spTree>
    <p:extLst>
      <p:ext uri="{BB962C8B-B14F-4D97-AF65-F5344CB8AC3E}">
        <p14:creationId xmlns:p14="http://schemas.microsoft.com/office/powerpoint/2010/main" val="9208646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baseline="0" noProof="0" dirty="0" smtClean="0">
                <a:solidFill>
                  <a:schemeClr val="tx1"/>
                </a:solidFill>
                <a:effectLst/>
                <a:latin typeface="+mn-lt"/>
                <a:ea typeface="+mn-ea"/>
                <a:cs typeface="+mn-cs"/>
              </a:rPr>
              <a:t>Fangen Sie an, indem Sie sich vorstellen und Ihre ASEA Geschichte erzählen. Erklären Sie, wie und warum Sie bei ASEA eingestiegen sind – und sprechen Sie auf jeden Fall auch über Ihre Erfolge. Das ist Ihre erste Chance, zu Ihrem Publikum eine emotionale Verbindung herzustellen. Deswegen sollten Sie auf jeden Fall darüber reden, was Sie angezogen und dazu motiviert hat, sich einzuschreiben.</a:t>
            </a:r>
            <a:endParaRPr lang="de-DE" sz="1200" kern="1200" noProof="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1</a:t>
            </a:fld>
            <a:endParaRPr lang="en-US" dirty="0"/>
          </a:p>
        </p:txBody>
      </p:sp>
    </p:spTree>
    <p:extLst>
      <p:ext uri="{BB962C8B-B14F-4D97-AF65-F5344CB8AC3E}">
        <p14:creationId xmlns:p14="http://schemas.microsoft.com/office/powerpoint/2010/main" val="1172558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noProof="0" dirty="0" smtClean="0">
                <a:solidFill>
                  <a:schemeClr val="tx1"/>
                </a:solidFill>
                <a:effectLst/>
                <a:latin typeface="+mn-lt"/>
                <a:ea typeface="+mn-ea"/>
                <a:cs typeface="+mn-cs"/>
              </a:rPr>
              <a:t>Möglicherweise ist Ihnen noch nicht bewusst, dass Network-Marketing immer üblicher wird. Laut dem Forbes Magazin werden über die Hälfte der Kleinunternehmen in den USA von zuhause aus betrieben.</a:t>
            </a:r>
          </a:p>
          <a:p>
            <a:r>
              <a:rPr lang="de-DE" sz="1200" kern="1200" noProof="0" dirty="0" smtClean="0">
                <a:solidFill>
                  <a:schemeClr val="tx1"/>
                </a:solidFill>
                <a:effectLst/>
                <a:latin typeface="+mn-lt"/>
                <a:ea typeface="+mn-ea"/>
                <a:cs typeface="+mn-cs"/>
              </a:rPr>
              <a:t>In den USA gibt es sogar 18 börsennotierte Unternehmen, und sie legen GUTE Zahlen vor. Warren Buffet, der weithin als der erfolgreichste Investor aller Zeiten gilt, investiert in Network-Marketing. Und der bekannte Geschäftsmann Robert </a:t>
            </a:r>
            <a:r>
              <a:rPr lang="de-DE" sz="1200" kern="1200" noProof="0" dirty="0" err="1" smtClean="0">
                <a:solidFill>
                  <a:schemeClr val="tx1"/>
                </a:solidFill>
                <a:effectLst/>
                <a:latin typeface="+mn-lt"/>
                <a:ea typeface="+mn-ea"/>
                <a:cs typeface="+mn-cs"/>
              </a:rPr>
              <a:t>Kiyosaki</a:t>
            </a:r>
            <a:r>
              <a:rPr lang="de-DE" sz="1200" kern="1200" noProof="0" dirty="0" smtClean="0">
                <a:solidFill>
                  <a:schemeClr val="tx1"/>
                </a:solidFill>
                <a:effectLst/>
                <a:latin typeface="+mn-lt"/>
                <a:ea typeface="+mn-ea"/>
                <a:cs typeface="+mn-cs"/>
              </a:rPr>
              <a:t> hat die Kraft des Network-Marketings schon lange erkannt.</a:t>
            </a:r>
          </a:p>
        </p:txBody>
      </p:sp>
      <p:sp>
        <p:nvSpPr>
          <p:cNvPr id="4" name="Slide Number Placeholder 3"/>
          <p:cNvSpPr>
            <a:spLocks noGrp="1"/>
          </p:cNvSpPr>
          <p:nvPr>
            <p:ph type="sldNum" sz="quarter" idx="10"/>
          </p:nvPr>
        </p:nvSpPr>
        <p:spPr/>
        <p:txBody>
          <a:bodyPr/>
          <a:lstStyle/>
          <a:p>
            <a:fld id="{3AF5178D-C600-C64F-A5BB-B3965FDE5D6B}" type="slidenum">
              <a:rPr lang="en-US" smtClean="0"/>
              <a:t>10</a:t>
            </a:fld>
            <a:endParaRPr lang="en-US"/>
          </a:p>
        </p:txBody>
      </p:sp>
    </p:spTree>
    <p:extLst>
      <p:ext uri="{BB962C8B-B14F-4D97-AF65-F5344CB8AC3E}">
        <p14:creationId xmlns:p14="http://schemas.microsoft.com/office/powerpoint/2010/main" val="1846482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noProof="0" dirty="0" smtClean="0"/>
              <a:t>Es</a:t>
            </a:r>
            <a:r>
              <a:rPr lang="de-DE" baseline="0" noProof="0" dirty="0" smtClean="0"/>
              <a:t> gibt einige gute Gründe, warum immer mehr Menschen Network-Marketing ausprobieren wollen. Hier sind einige davon: (Lesen Sie die Punkte auf der Folie vor.)</a:t>
            </a:r>
            <a:endParaRPr lang="de-DE" noProof="0" dirty="0"/>
          </a:p>
        </p:txBody>
      </p:sp>
      <p:sp>
        <p:nvSpPr>
          <p:cNvPr id="4" name="Slide Number Placeholder 3"/>
          <p:cNvSpPr>
            <a:spLocks noGrp="1"/>
          </p:cNvSpPr>
          <p:nvPr>
            <p:ph type="sldNum" sz="quarter" idx="10"/>
          </p:nvPr>
        </p:nvSpPr>
        <p:spPr/>
        <p:txBody>
          <a:bodyPr/>
          <a:lstStyle/>
          <a:p>
            <a:fld id="{3AF5178D-C600-C64F-A5BB-B3965FDE5D6B}" type="slidenum">
              <a:rPr lang="en-US" smtClean="0"/>
              <a:t>11</a:t>
            </a:fld>
            <a:endParaRPr lang="en-US"/>
          </a:p>
        </p:txBody>
      </p:sp>
    </p:spTree>
    <p:extLst>
      <p:ext uri="{BB962C8B-B14F-4D97-AF65-F5344CB8AC3E}">
        <p14:creationId xmlns:p14="http://schemas.microsoft.com/office/powerpoint/2010/main" val="1746691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Network-Marketing kann für jeden eine außergewöhnliche Chance sein. Die hier aufgelisteten Berufe wurden tatsächlich früher von einigen unserer derzeitigen Diamonds ausgeübt. (Das ist eine gute Gelegenheit, um Erfahrungsberichte von erfolgreichen ASEA Beratern einzuflechten oder ein Video Ihrer </a:t>
            </a:r>
            <a:r>
              <a:rPr lang="de-DE" sz="1200" kern="1200" dirty="0" err="1" smtClean="0">
                <a:solidFill>
                  <a:schemeClr val="tx1"/>
                </a:solidFill>
                <a:effectLst/>
                <a:latin typeface="+mn-lt"/>
                <a:ea typeface="+mn-ea"/>
                <a:cs typeface="+mn-cs"/>
              </a:rPr>
              <a:t>Upline</a:t>
            </a:r>
            <a:r>
              <a:rPr lang="de-DE" sz="1200" kern="1200" dirty="0" smtClean="0">
                <a:solidFill>
                  <a:schemeClr val="tx1"/>
                </a:solidFill>
                <a:effectLst/>
                <a:latin typeface="+mn-lt"/>
                <a:ea typeface="+mn-ea"/>
                <a:cs typeface="+mn-cs"/>
              </a:rPr>
              <a:t> zu zeigen, z. B. das Ich bin ASEA Video oder das Video eines Beiratsmitglieds.)</a:t>
            </a:r>
          </a:p>
        </p:txBody>
      </p:sp>
      <p:sp>
        <p:nvSpPr>
          <p:cNvPr id="4" name="Slide Number Placeholder 3"/>
          <p:cNvSpPr>
            <a:spLocks noGrp="1"/>
          </p:cNvSpPr>
          <p:nvPr>
            <p:ph type="sldNum" sz="quarter" idx="10"/>
          </p:nvPr>
        </p:nvSpPr>
        <p:spPr/>
        <p:txBody>
          <a:bodyPr/>
          <a:lstStyle/>
          <a:p>
            <a:fld id="{3AF5178D-C600-C64F-A5BB-B3965FDE5D6B}" type="slidenum">
              <a:rPr lang="en-US" smtClean="0"/>
              <a:t>12</a:t>
            </a:fld>
            <a:endParaRPr lang="en-US"/>
          </a:p>
        </p:txBody>
      </p:sp>
    </p:spTree>
    <p:extLst>
      <p:ext uri="{BB962C8B-B14F-4D97-AF65-F5344CB8AC3E}">
        <p14:creationId xmlns:p14="http://schemas.microsoft.com/office/powerpoint/2010/main" val="4175982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Aber wie wählt man aus mehr als 3.000 Network-Marketing Unternehmen aus? Eines sollten Sie wissen: Nicht alle Network-Marketing-Unternehmen sind gleich. Und darauf möchte ich mich heute konzentrieren.</a:t>
            </a:r>
          </a:p>
        </p:txBody>
      </p:sp>
      <p:sp>
        <p:nvSpPr>
          <p:cNvPr id="4" name="Slide Number Placeholder 3"/>
          <p:cNvSpPr>
            <a:spLocks noGrp="1"/>
          </p:cNvSpPr>
          <p:nvPr>
            <p:ph type="sldNum" sz="quarter" idx="10"/>
          </p:nvPr>
        </p:nvSpPr>
        <p:spPr/>
        <p:txBody>
          <a:bodyPr/>
          <a:lstStyle/>
          <a:p>
            <a:fld id="{3AF5178D-C600-C64F-A5BB-B3965FDE5D6B}" type="slidenum">
              <a:rPr lang="en-US" smtClean="0"/>
              <a:t>13</a:t>
            </a:fld>
            <a:endParaRPr lang="en-US"/>
          </a:p>
        </p:txBody>
      </p:sp>
    </p:spTree>
    <p:extLst>
      <p:ext uri="{BB962C8B-B14F-4D97-AF65-F5344CB8AC3E}">
        <p14:creationId xmlns:p14="http://schemas.microsoft.com/office/powerpoint/2010/main" val="2334829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noProof="0" dirty="0" smtClean="0">
                <a:solidFill>
                  <a:schemeClr val="tx1"/>
                </a:solidFill>
                <a:effectLst/>
                <a:latin typeface="+mn-lt"/>
                <a:ea typeface="+mn-ea"/>
                <a:cs typeface="+mn-cs"/>
              </a:rPr>
              <a:t>Ich möchte</a:t>
            </a:r>
            <a:r>
              <a:rPr lang="de-DE" sz="1200" kern="1200" baseline="0" noProof="0" dirty="0" smtClean="0">
                <a:solidFill>
                  <a:schemeClr val="tx1"/>
                </a:solidFill>
                <a:effectLst/>
                <a:latin typeface="+mn-lt"/>
                <a:ea typeface="+mn-ea"/>
                <a:cs typeface="+mn-cs"/>
              </a:rPr>
              <a:t> Ihnen einige Vorteile erläutern, die mein Unternehmen, ASEA, zu bieten hat.</a:t>
            </a:r>
          </a:p>
          <a:p>
            <a:endParaRPr lang="de-DE" sz="1200" kern="1200" baseline="0" noProof="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Beginnen wir mit den Produkten.</a:t>
            </a:r>
          </a:p>
        </p:txBody>
      </p:sp>
      <p:sp>
        <p:nvSpPr>
          <p:cNvPr id="4" name="Slide Number Placeholder 3"/>
          <p:cNvSpPr>
            <a:spLocks noGrp="1"/>
          </p:cNvSpPr>
          <p:nvPr>
            <p:ph type="sldNum" sz="quarter" idx="10"/>
          </p:nvPr>
        </p:nvSpPr>
        <p:spPr/>
        <p:txBody>
          <a:bodyPr/>
          <a:lstStyle/>
          <a:p>
            <a:fld id="{3AF5178D-C600-C64F-A5BB-B3965FDE5D6B}" type="slidenum">
              <a:rPr lang="en-US" smtClean="0"/>
              <a:t>14</a:t>
            </a:fld>
            <a:endParaRPr lang="en-US"/>
          </a:p>
        </p:txBody>
      </p:sp>
    </p:spTree>
    <p:extLst>
      <p:ext uri="{BB962C8B-B14F-4D97-AF65-F5344CB8AC3E}">
        <p14:creationId xmlns:p14="http://schemas.microsoft.com/office/powerpoint/2010/main" val="2305525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Die Produkte von ASEA spielen eine entscheidende Rolle bei der Überzeugungskraft dieser Chance. Denken Sie einmal nach. Wenn Sie über die Gelegenheit zur Vermarktung eines Produkts nachdenken, was wäre Ihnen wichtig? Würden Sie Produkte wollen, die einzigartig sind, hochmodern, mit massiver Nachfrage und mit großer Wirkung? Wie wäre es mit einem Konsumprodukt? Sie wollen, dass die Leute mehr davon wollen, oder? Und man kann davon ausgehen, dass Sie ein erprobtes Produkt wollen, vielleicht sogar patentbasiert.</a:t>
            </a:r>
          </a:p>
        </p:txBody>
      </p:sp>
      <p:sp>
        <p:nvSpPr>
          <p:cNvPr id="4" name="Slide Number Placeholder 3"/>
          <p:cNvSpPr>
            <a:spLocks noGrp="1"/>
          </p:cNvSpPr>
          <p:nvPr>
            <p:ph type="sldNum" sz="quarter" idx="10"/>
          </p:nvPr>
        </p:nvSpPr>
        <p:spPr/>
        <p:txBody>
          <a:bodyPr/>
          <a:lstStyle/>
          <a:p>
            <a:fld id="{3AF5178D-C600-C64F-A5BB-B3965FDE5D6B}" type="slidenum">
              <a:rPr lang="en-US" smtClean="0"/>
              <a:t>15</a:t>
            </a:fld>
            <a:endParaRPr lang="en-US"/>
          </a:p>
        </p:txBody>
      </p:sp>
    </p:spTree>
    <p:extLst>
      <p:ext uri="{BB962C8B-B14F-4D97-AF65-F5344CB8AC3E}">
        <p14:creationId xmlns:p14="http://schemas.microsoft.com/office/powerpoint/2010/main" val="2458082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Und die</a:t>
            </a:r>
            <a:r>
              <a:rPr lang="de-DE" sz="1200" kern="1200" baseline="0" dirty="0" smtClean="0">
                <a:solidFill>
                  <a:schemeClr val="tx1"/>
                </a:solidFill>
                <a:effectLst/>
                <a:latin typeface="+mn-lt"/>
                <a:ea typeface="+mn-ea"/>
                <a:cs typeface="+mn-cs"/>
              </a:rPr>
              <a:t> Redox-W</a:t>
            </a:r>
            <a:r>
              <a:rPr lang="de-DE" sz="1200" kern="1200" dirty="0" smtClean="0">
                <a:solidFill>
                  <a:schemeClr val="tx1"/>
                </a:solidFill>
                <a:effectLst/>
                <a:latin typeface="+mn-lt"/>
                <a:ea typeface="+mn-ea"/>
                <a:cs typeface="+mn-cs"/>
              </a:rPr>
              <a:t>issenschaft ist nicht neu! Wissenschaftler untersuchen die Redox-Signalisierung schon seit Jahrzehnten. Tatsächlich wurden bereits mehrere Nobelpreise für Entdeckungen auf diesem Gebiet der Zellkommunikation verliehen. Außerdem gibt es schon über 10.000 schriftliche Arbeiten zu diesem Thema.</a:t>
            </a:r>
          </a:p>
        </p:txBody>
      </p:sp>
      <p:sp>
        <p:nvSpPr>
          <p:cNvPr id="4" name="Slide Number Placeholder 3"/>
          <p:cNvSpPr>
            <a:spLocks noGrp="1"/>
          </p:cNvSpPr>
          <p:nvPr>
            <p:ph type="sldNum" sz="quarter" idx="10"/>
          </p:nvPr>
        </p:nvSpPr>
        <p:spPr/>
        <p:txBody>
          <a:bodyPr/>
          <a:lstStyle/>
          <a:p>
            <a:fld id="{3AF5178D-C600-C64F-A5BB-B3965FDE5D6B}" type="slidenum">
              <a:rPr lang="en-US" smtClean="0"/>
              <a:t>16</a:t>
            </a:fld>
            <a:endParaRPr lang="en-US"/>
          </a:p>
        </p:txBody>
      </p:sp>
    </p:spTree>
    <p:extLst>
      <p:ext uri="{BB962C8B-B14F-4D97-AF65-F5344CB8AC3E}">
        <p14:creationId xmlns:p14="http://schemas.microsoft.com/office/powerpoint/2010/main" val="4114551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Redox-Signalmoleküle entstehen auf natürliche Weise in jeder Körperzelle, damit die Zellen funktionieren. Die Haut, die als größtes Organ unseres Körpers besonders gut sichtbar ist, zeigt das Alter eines Menschen, die Umwelteinflüsse und im Laufe der Zeit auch die verminderte Zellfunktion. Sie führt zur Verschlechterung des Aussehens, der Elastizität, Textur und Feuchtigkeit.</a:t>
            </a:r>
          </a:p>
        </p:txBody>
      </p:sp>
      <p:sp>
        <p:nvSpPr>
          <p:cNvPr id="4" name="Slide Number Placeholder 3"/>
          <p:cNvSpPr>
            <a:spLocks noGrp="1"/>
          </p:cNvSpPr>
          <p:nvPr>
            <p:ph type="sldNum" sz="quarter" idx="10"/>
          </p:nvPr>
        </p:nvSpPr>
        <p:spPr/>
        <p:txBody>
          <a:bodyPr/>
          <a:lstStyle/>
          <a:p>
            <a:fld id="{3AF5178D-C600-C64F-A5BB-B3965FDE5D6B}" type="slidenum">
              <a:rPr lang="en-US" smtClean="0"/>
              <a:t>17</a:t>
            </a:fld>
            <a:endParaRPr lang="en-US"/>
          </a:p>
        </p:txBody>
      </p:sp>
    </p:spTree>
    <p:extLst>
      <p:ext uri="{BB962C8B-B14F-4D97-AF65-F5344CB8AC3E}">
        <p14:creationId xmlns:p14="http://schemas.microsoft.com/office/powerpoint/2010/main" val="4082290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Das Problem war nur, dass man vor ASEA diese Redox-Signalmoleküle nicht von außen zuführen konnte. Aber nach zwei Jahrzehnten und Forschungskosten in Millionenhöhe schaffte ein Team von Wissenschaftlern das Unmögliche. Sie stabilisierten außerhalb des Körpers Redox-Signalmoleküle in perfekter Balance, so wie man sie auch in gesunden Zellen findet.</a:t>
            </a:r>
            <a:r>
              <a:rPr lang="de-DE" sz="1200" b="1"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18</a:t>
            </a:fld>
            <a:endParaRPr lang="en-US"/>
          </a:p>
        </p:txBody>
      </p:sp>
    </p:spTree>
    <p:extLst>
      <p:ext uri="{BB962C8B-B14F-4D97-AF65-F5344CB8AC3E}">
        <p14:creationId xmlns:p14="http://schemas.microsoft.com/office/powerpoint/2010/main" val="3843590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smtClean="0">
                <a:solidFill>
                  <a:schemeClr val="tx1"/>
                </a:solidFill>
                <a:effectLst/>
                <a:latin typeface="+mn-lt"/>
                <a:ea typeface="+mn-ea"/>
                <a:cs typeface="+mn-cs"/>
              </a:rPr>
              <a:t>Die beiden Produkte von ASEA sind das Ergebnis dieser patentbasierten, bahnbrechenden Technologie. Ein prestigeträchtiges, unabhängiges Labor stellte RENU 28 ein Zertifikat aus, mit dem bestätigt wird, dass es aktive Redox-Signalmoleküle enthält (Hinweis auf </a:t>
            </a:r>
            <a:r>
              <a:rPr lang="de-DE" sz="1200" kern="1200" dirty="0" err="1" smtClean="0">
                <a:solidFill>
                  <a:schemeClr val="tx1"/>
                </a:solidFill>
                <a:effectLst/>
                <a:latin typeface="+mn-lt"/>
                <a:ea typeface="+mn-ea"/>
                <a:cs typeface="+mn-cs"/>
              </a:rPr>
              <a:t>BioAgilytix</a:t>
            </a:r>
            <a:r>
              <a:rPr lang="de-DE" sz="1200" kern="1200" dirty="0" smtClean="0">
                <a:solidFill>
                  <a:schemeClr val="tx1"/>
                </a:solidFill>
                <a:effectLst/>
                <a:latin typeface="+mn-lt"/>
                <a:ea typeface="+mn-ea"/>
                <a:cs typeface="+mn-cs"/>
              </a:rPr>
              <a:t> Zertifizierung).</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19</a:t>
            </a:fld>
            <a:endParaRPr lang="en-US"/>
          </a:p>
        </p:txBody>
      </p:sp>
    </p:spTree>
    <p:extLst>
      <p:ext uri="{BB962C8B-B14F-4D97-AF65-F5344CB8AC3E}">
        <p14:creationId xmlns:p14="http://schemas.microsoft.com/office/powerpoint/2010/main" val="2064889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smtClean="0">
                <a:solidFill>
                  <a:schemeClr val="tx1"/>
                </a:solidFill>
                <a:effectLst/>
                <a:latin typeface="+mn-lt"/>
                <a:ea typeface="+mn-ea"/>
                <a:cs typeface="+mn-cs"/>
              </a:rPr>
              <a:t>Bevor wir mit der Präsentation beginnen, würde ich Ihnen gern ein paar Fragen stellen. Erstens möchte ich, dass Sie über Ihren Alltag nachdenken. Wie fühlen Sie sich zu Beginn und am Ende eines Arbeitstags? Haben Sie das Gefühl, dass Sie Ihren langfristigen Zielen einen Schritt näher gekommen sind, oder treten Sie auf der Stelle? Wenn Sie sich Ihren Tag ansehen, von einer Stunde zur anderen, haben Sie Kontrolle über das, was Sie tun? Könnten Sie einen flexibleren Terminplan und mehr Geld in der Tasche brauchen? Wenn die Antworten auf all diese Fragen Wünsche offen lassen, sollten Sie sich eines klar machen: Sie sind nicht allein.</a:t>
            </a:r>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(Das ist die perfekte Gelegenheit, um Ihre eigene finanzielle Erfolgsgeschichte bei ASEA einzuflechten, wenn Sie sich damit wohl fühlen. Wenn nicht, kann vielleicht jemand aus Ihrer </a:t>
            </a:r>
            <a:r>
              <a:rPr lang="de-DE" sz="1200" kern="1200" dirty="0" err="1" smtClean="0">
                <a:solidFill>
                  <a:schemeClr val="tx1"/>
                </a:solidFill>
                <a:effectLst/>
                <a:latin typeface="+mn-lt"/>
                <a:ea typeface="+mn-ea"/>
                <a:cs typeface="+mn-cs"/>
              </a:rPr>
              <a:t>Upline</a:t>
            </a:r>
            <a:r>
              <a:rPr lang="de-DE" sz="1200" kern="1200" dirty="0" smtClean="0">
                <a:solidFill>
                  <a:schemeClr val="tx1"/>
                </a:solidFill>
                <a:effectLst/>
                <a:latin typeface="+mn-lt"/>
                <a:ea typeface="+mn-ea"/>
                <a:cs typeface="+mn-cs"/>
              </a:rPr>
              <a:t> seine oder ihre Geschichte erzählen – jede Geschichte aus dem wirklichen Leben, in der ASEA eine echten Unterschied bewirkt hat, wäre perfekt.)</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2</a:t>
            </a:fld>
            <a:endParaRPr lang="en-US"/>
          </a:p>
        </p:txBody>
      </p:sp>
    </p:spTree>
    <p:extLst>
      <p:ext uri="{BB962C8B-B14F-4D97-AF65-F5344CB8AC3E}">
        <p14:creationId xmlns:p14="http://schemas.microsoft.com/office/powerpoint/2010/main" val="4098640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noProof="0" dirty="0" smtClean="0">
                <a:solidFill>
                  <a:schemeClr val="tx1"/>
                </a:solidFill>
                <a:effectLst/>
                <a:latin typeface="+mn-lt"/>
                <a:ea typeface="+mn-ea"/>
                <a:cs typeface="+mn-cs"/>
              </a:rPr>
              <a:t>Sehen</a:t>
            </a:r>
            <a:r>
              <a:rPr lang="de-DE" sz="1200" kern="1200" baseline="0" noProof="0" dirty="0" smtClean="0">
                <a:solidFill>
                  <a:schemeClr val="tx1"/>
                </a:solidFill>
                <a:effectLst/>
                <a:latin typeface="+mn-lt"/>
                <a:ea typeface="+mn-ea"/>
                <a:cs typeface="+mn-cs"/>
              </a:rPr>
              <a:t> wir uns RENU 28 an, das ASEA Gel zur Revitalisierung der Haut. Es ist einfach, bewährt, bezahlbar und effektiv.</a:t>
            </a:r>
            <a:endParaRPr lang="de-DE" sz="1200" kern="1200" noProof="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20</a:t>
            </a:fld>
            <a:endParaRPr lang="en-US"/>
          </a:p>
        </p:txBody>
      </p:sp>
    </p:spTree>
    <p:extLst>
      <p:ext uri="{BB962C8B-B14F-4D97-AF65-F5344CB8AC3E}">
        <p14:creationId xmlns:p14="http://schemas.microsoft.com/office/powerpoint/2010/main" val="2435946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noProof="0" dirty="0" smtClean="0">
                <a:solidFill>
                  <a:schemeClr val="tx1"/>
                </a:solidFill>
                <a:effectLst/>
                <a:latin typeface="+mn-lt"/>
                <a:ea typeface="+mn-ea"/>
                <a:cs typeface="+mn-cs"/>
              </a:rPr>
              <a:t>Sehen Sie sich diese sensationellen Vorher-Nachher-Bilder</a:t>
            </a:r>
            <a:r>
              <a:rPr lang="de-DE" sz="1200" kern="1200" baseline="0" noProof="0" dirty="0" smtClean="0">
                <a:solidFill>
                  <a:schemeClr val="tx1"/>
                </a:solidFill>
                <a:effectLst/>
                <a:latin typeface="+mn-lt"/>
                <a:ea typeface="+mn-ea"/>
                <a:cs typeface="+mn-cs"/>
              </a:rPr>
              <a:t> an.</a:t>
            </a:r>
            <a:endParaRPr lang="de-DE" sz="1200" kern="1200" noProof="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21</a:t>
            </a:fld>
            <a:endParaRPr lang="en-US"/>
          </a:p>
        </p:txBody>
      </p:sp>
    </p:spTree>
    <p:extLst>
      <p:ext uri="{BB962C8B-B14F-4D97-AF65-F5344CB8AC3E}">
        <p14:creationId xmlns:p14="http://schemas.microsoft.com/office/powerpoint/2010/main" val="2343083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noProof="0" dirty="0" smtClean="0"/>
              <a:t>Und </a:t>
            </a:r>
            <a:r>
              <a:rPr lang="de-DE" baseline="0" noProof="0" dirty="0" smtClean="0"/>
              <a:t>RENU 28 kann man nicht nur im Gesicht verwenden!</a:t>
            </a:r>
            <a:endParaRPr lang="de-DE" noProof="0" dirty="0"/>
          </a:p>
        </p:txBody>
      </p:sp>
      <p:sp>
        <p:nvSpPr>
          <p:cNvPr id="4" name="Slide Number Placeholder 3"/>
          <p:cNvSpPr>
            <a:spLocks noGrp="1"/>
          </p:cNvSpPr>
          <p:nvPr>
            <p:ph type="sldNum" sz="quarter" idx="10"/>
          </p:nvPr>
        </p:nvSpPr>
        <p:spPr/>
        <p:txBody>
          <a:bodyPr/>
          <a:lstStyle/>
          <a:p>
            <a:fld id="{3AF5178D-C600-C64F-A5BB-B3965FDE5D6B}" type="slidenum">
              <a:rPr lang="en-US" smtClean="0"/>
              <a:t>22</a:t>
            </a:fld>
            <a:endParaRPr lang="en-US"/>
          </a:p>
        </p:txBody>
      </p:sp>
    </p:spTree>
    <p:extLst>
      <p:ext uri="{BB962C8B-B14F-4D97-AF65-F5344CB8AC3E}">
        <p14:creationId xmlns:p14="http://schemas.microsoft.com/office/powerpoint/2010/main" val="1924366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noProof="0" dirty="0" smtClean="0">
                <a:solidFill>
                  <a:schemeClr val="tx1"/>
                </a:solidFill>
                <a:effectLst/>
                <a:latin typeface="+mn-lt"/>
                <a:ea typeface="+mn-ea"/>
                <a:cs typeface="+mn-cs"/>
              </a:rPr>
              <a:t>Sehen Sie sich Dr. Marty </a:t>
            </a:r>
            <a:r>
              <a:rPr lang="de-DE" sz="1200" kern="1200" noProof="0" dirty="0" err="1" smtClean="0">
                <a:solidFill>
                  <a:schemeClr val="tx1"/>
                </a:solidFill>
                <a:effectLst/>
                <a:latin typeface="+mn-lt"/>
                <a:ea typeface="+mn-ea"/>
                <a:cs typeface="+mn-cs"/>
              </a:rPr>
              <a:t>Morins</a:t>
            </a:r>
            <a:r>
              <a:rPr lang="de-DE" sz="1200" kern="1200" noProof="0" dirty="0" smtClean="0">
                <a:solidFill>
                  <a:schemeClr val="tx1"/>
                </a:solidFill>
                <a:effectLst/>
                <a:latin typeface="+mn-lt"/>
                <a:ea typeface="+mn-ea"/>
                <a:cs typeface="+mn-cs"/>
              </a:rPr>
              <a:t> persönliche Ergebnisse mit RENU 28. Dieses Foto zeigt die behandelte und die unbehandelte Seite seines Gesichts. Können Sie sagen, welche Seite welche ist? Wenn Sie glauben, dass er es rechts verwendet hat, heben Sie die Hand. Jetzt, wenn Sie glauben, er hat es links verwendet. Wenn Sie auf rechts getippt haben, haben Sie Recht.</a:t>
            </a:r>
          </a:p>
        </p:txBody>
      </p:sp>
      <p:sp>
        <p:nvSpPr>
          <p:cNvPr id="4" name="Slide Number Placeholder 3"/>
          <p:cNvSpPr>
            <a:spLocks noGrp="1"/>
          </p:cNvSpPr>
          <p:nvPr>
            <p:ph type="sldNum" sz="quarter" idx="10"/>
          </p:nvPr>
        </p:nvSpPr>
        <p:spPr/>
        <p:txBody>
          <a:bodyPr/>
          <a:lstStyle/>
          <a:p>
            <a:fld id="{3AF5178D-C600-C64F-A5BB-B3965FDE5D6B}" type="slidenum">
              <a:rPr lang="en-US" smtClean="0"/>
              <a:t>23</a:t>
            </a:fld>
            <a:endParaRPr lang="en-US"/>
          </a:p>
        </p:txBody>
      </p:sp>
    </p:spTree>
    <p:extLst>
      <p:ext uri="{BB962C8B-B14F-4D97-AF65-F5344CB8AC3E}">
        <p14:creationId xmlns:p14="http://schemas.microsoft.com/office/powerpoint/2010/main" val="4099911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baseline="0" noProof="0" dirty="0" smtClean="0">
                <a:solidFill>
                  <a:schemeClr val="tx1"/>
                </a:solidFill>
                <a:effectLst/>
                <a:latin typeface="+mn-lt"/>
                <a:ea typeface="+mn-ea"/>
                <a:cs typeface="+mn-cs"/>
              </a:rPr>
              <a:t>Studien beweisen es. Sie zeigen, dass RENU 28 die Erscheinung von Fältchen und Linien im Zusammenhang mit dem Hautalterungsprozess mindert, die Erneuerung der Hautzellen steigert und die Durchblutung der Haut steigert.</a:t>
            </a: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baseline="0" noProof="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baseline="0" noProof="0" dirty="0" smtClean="0">
                <a:solidFill>
                  <a:schemeClr val="tx1"/>
                </a:solidFill>
                <a:effectLst/>
                <a:latin typeface="+mn-lt"/>
                <a:ea typeface="+mn-ea"/>
                <a:cs typeface="+mn-cs"/>
              </a:rPr>
              <a:t>Sehen Sie sich den letzten Punkt an: RENU 28 hilft, das Auftreten von Cellulite zu verbessern. Sehen wir uns das einmal genauer an – und ich muss Sie warnen – meine Damen, wo bemerken die meisten Leute Cellulite? Jawohl, am Hintern. Auf der nächsten Folie bekommen Sie also ein paar Hinterteile zu sehen.</a:t>
            </a:r>
          </a:p>
        </p:txBody>
      </p:sp>
      <p:sp>
        <p:nvSpPr>
          <p:cNvPr id="4" name="Slide Number Placeholder 3"/>
          <p:cNvSpPr>
            <a:spLocks noGrp="1"/>
          </p:cNvSpPr>
          <p:nvPr>
            <p:ph type="sldNum" sz="quarter" idx="10"/>
          </p:nvPr>
        </p:nvSpPr>
        <p:spPr/>
        <p:txBody>
          <a:bodyPr/>
          <a:lstStyle/>
          <a:p>
            <a:fld id="{3AF5178D-C600-C64F-A5BB-B3965FDE5D6B}" type="slidenum">
              <a:rPr lang="en-US" smtClean="0"/>
              <a:t>24</a:t>
            </a:fld>
            <a:endParaRPr lang="en-US"/>
          </a:p>
        </p:txBody>
      </p:sp>
    </p:spTree>
    <p:extLst>
      <p:ext uri="{BB962C8B-B14F-4D97-AF65-F5344CB8AC3E}">
        <p14:creationId xmlns:p14="http://schemas.microsoft.com/office/powerpoint/2010/main" val="269543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aseline="0" noProof="0" dirty="0" smtClean="0"/>
              <a:t>Dies sind die aktuellsten Ergebnisse einer unabhängigen Studie, die die Wirksamkeit unserer Produkte bei der Reduzierung des Erscheinungsbildes von Cellulite untersucht hat</a:t>
            </a:r>
          </a:p>
          <a:p>
            <a:r>
              <a:rPr lang="de-DE" baseline="0" noProof="0" dirty="0" smtClean="0"/>
              <a:t>Klick</a:t>
            </a:r>
          </a:p>
          <a:p>
            <a:r>
              <a:rPr lang="de-DE" baseline="0" noProof="0" dirty="0" smtClean="0"/>
              <a:t>Und hier sind einige Vorher-Nachher-Bilder aus der Studie.</a:t>
            </a:r>
          </a:p>
        </p:txBody>
      </p:sp>
      <p:sp>
        <p:nvSpPr>
          <p:cNvPr id="4" name="Slide Number Placeholder 3"/>
          <p:cNvSpPr>
            <a:spLocks noGrp="1"/>
          </p:cNvSpPr>
          <p:nvPr>
            <p:ph type="sldNum" sz="quarter" idx="10"/>
          </p:nvPr>
        </p:nvSpPr>
        <p:spPr/>
        <p:txBody>
          <a:bodyPr/>
          <a:lstStyle/>
          <a:p>
            <a:fld id="{3AF5178D-C600-C64F-A5BB-B3965FDE5D6B}" type="slidenum">
              <a:rPr lang="en-US" smtClean="0"/>
              <a:t>25</a:t>
            </a:fld>
            <a:endParaRPr lang="en-US"/>
          </a:p>
        </p:txBody>
      </p:sp>
    </p:spTree>
    <p:extLst>
      <p:ext uri="{BB962C8B-B14F-4D97-AF65-F5344CB8AC3E}">
        <p14:creationId xmlns:p14="http://schemas.microsoft.com/office/powerpoint/2010/main" val="2172610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noProof="0" dirty="0" smtClean="0">
                <a:solidFill>
                  <a:schemeClr val="tx1"/>
                </a:solidFill>
                <a:effectLst/>
                <a:latin typeface="+mn-lt"/>
                <a:ea typeface="+mn-ea"/>
                <a:cs typeface="+mn-cs"/>
              </a:rPr>
              <a:t>Sehen</a:t>
            </a:r>
            <a:r>
              <a:rPr lang="de-DE" sz="1200" kern="1200" baseline="0" noProof="0" dirty="0" smtClean="0">
                <a:solidFill>
                  <a:schemeClr val="tx1"/>
                </a:solidFill>
                <a:effectLst/>
                <a:latin typeface="+mn-lt"/>
                <a:ea typeface="+mn-ea"/>
                <a:cs typeface="+mn-cs"/>
              </a:rPr>
              <a:t> wir uns nun ASEA an. Das ist das Flaggschiff-Produkt mit tiefgreifenden Vorteilen, die von innen nach außen gehen.</a:t>
            </a:r>
            <a:endParaRPr lang="de-DE" noProof="0" dirty="0"/>
          </a:p>
        </p:txBody>
      </p:sp>
      <p:sp>
        <p:nvSpPr>
          <p:cNvPr id="4" name="Slide Number Placeholder 3"/>
          <p:cNvSpPr>
            <a:spLocks noGrp="1"/>
          </p:cNvSpPr>
          <p:nvPr>
            <p:ph type="sldNum" sz="quarter" idx="10"/>
          </p:nvPr>
        </p:nvSpPr>
        <p:spPr/>
        <p:txBody>
          <a:bodyPr/>
          <a:lstStyle/>
          <a:p>
            <a:fld id="{3AF5178D-C600-C64F-A5BB-B3965FDE5D6B}" type="slidenum">
              <a:rPr lang="en-US" smtClean="0"/>
              <a:t>26</a:t>
            </a:fld>
            <a:endParaRPr lang="en-US"/>
          </a:p>
        </p:txBody>
      </p:sp>
    </p:spTree>
    <p:extLst>
      <p:ext uri="{BB962C8B-B14F-4D97-AF65-F5344CB8AC3E}">
        <p14:creationId xmlns:p14="http://schemas.microsoft.com/office/powerpoint/2010/main" val="13301944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AT" noProof="0" dirty="0" smtClean="0"/>
              <a:t>Ein Produkt wie ASEA haben Sie noch nie gesehen. Denn es ist das weltweit erste Getränk mit </a:t>
            </a:r>
            <a:r>
              <a:rPr lang="de-AT" noProof="0" dirty="0" err="1" smtClean="0"/>
              <a:t>Redox</a:t>
            </a:r>
            <a:r>
              <a:rPr lang="de-AT" noProof="0" dirty="0" smtClean="0"/>
              <a:t>-Signalmolekülen. Dieses Getränk, das erste seiner Art auf dem Markt, macht die einzigartige, wissenschaftlich basierte Technologie von ASEA nutzbar und verändert Leben überall auf der Welt. </a:t>
            </a:r>
          </a:p>
        </p:txBody>
      </p:sp>
      <p:sp>
        <p:nvSpPr>
          <p:cNvPr id="4" name="Slide Number Placeholder 3"/>
          <p:cNvSpPr>
            <a:spLocks noGrp="1"/>
          </p:cNvSpPr>
          <p:nvPr>
            <p:ph type="sldNum" sz="quarter" idx="10"/>
          </p:nvPr>
        </p:nvSpPr>
        <p:spPr/>
        <p:txBody>
          <a:bodyPr/>
          <a:lstStyle/>
          <a:p>
            <a:fld id="{3AF5178D-C600-C64F-A5BB-B3965FDE5D6B}" type="slidenum">
              <a:rPr lang="en-US" smtClean="0"/>
              <a:t>27</a:t>
            </a:fld>
            <a:endParaRPr lang="en-US"/>
          </a:p>
        </p:txBody>
      </p:sp>
    </p:spTree>
    <p:extLst>
      <p:ext uri="{BB962C8B-B14F-4D97-AF65-F5344CB8AC3E}">
        <p14:creationId xmlns:p14="http://schemas.microsoft.com/office/powerpoint/2010/main" val="1549522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noProof="0" dirty="0" smtClean="0">
                <a:solidFill>
                  <a:schemeClr val="tx1"/>
                </a:solidFill>
                <a:effectLst/>
                <a:latin typeface="+mn-lt"/>
                <a:ea typeface="+mn-ea"/>
                <a:cs typeface="+mn-cs"/>
              </a:rPr>
              <a:t>Aber</a:t>
            </a:r>
            <a:r>
              <a:rPr lang="de-DE" sz="1200" kern="1200" baseline="0" noProof="0" dirty="0" smtClean="0">
                <a:solidFill>
                  <a:schemeClr val="tx1"/>
                </a:solidFill>
                <a:effectLst/>
                <a:latin typeface="+mn-lt"/>
                <a:ea typeface="+mn-ea"/>
                <a:cs typeface="+mn-cs"/>
              </a:rPr>
              <a:t> nehmen Sie uns nicht einfach beim Wort. ASEA hat einen Beirat aus renommierten Profis aus der Medizin. Sie bestätigen die Wissenschaft der Redox-Signalisierung und die Forschung hinter ASEA und RENU 28. Hören Sie sich an, was einige dieser Experten zu sagen haben:</a:t>
            </a:r>
            <a:endParaRPr lang="de-DE" noProof="0" dirty="0" smtClean="0"/>
          </a:p>
        </p:txBody>
      </p:sp>
      <p:sp>
        <p:nvSpPr>
          <p:cNvPr id="4" name="Slide Number Placeholder 3"/>
          <p:cNvSpPr>
            <a:spLocks noGrp="1"/>
          </p:cNvSpPr>
          <p:nvPr>
            <p:ph type="sldNum" sz="quarter" idx="10"/>
          </p:nvPr>
        </p:nvSpPr>
        <p:spPr/>
        <p:txBody>
          <a:bodyPr/>
          <a:lstStyle/>
          <a:p>
            <a:fld id="{3AF5178D-C600-C64F-A5BB-B3965FDE5D6B}" type="slidenum">
              <a:rPr lang="en-US" smtClean="0"/>
              <a:t>28</a:t>
            </a:fld>
            <a:endParaRPr lang="en-US"/>
          </a:p>
        </p:txBody>
      </p:sp>
    </p:spTree>
    <p:extLst>
      <p:ext uri="{BB962C8B-B14F-4D97-AF65-F5344CB8AC3E}">
        <p14:creationId xmlns:p14="http://schemas.microsoft.com/office/powerpoint/2010/main" val="2013698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noProof="0" dirty="0" smtClean="0"/>
              <a:t>(Lesen Sie das Zitat)</a:t>
            </a:r>
            <a:endParaRPr lang="de-DE" noProof="0" dirty="0"/>
          </a:p>
        </p:txBody>
      </p:sp>
      <p:sp>
        <p:nvSpPr>
          <p:cNvPr id="4" name="Slide Number Placeholder 3"/>
          <p:cNvSpPr>
            <a:spLocks noGrp="1"/>
          </p:cNvSpPr>
          <p:nvPr>
            <p:ph type="sldNum" sz="quarter" idx="10"/>
          </p:nvPr>
        </p:nvSpPr>
        <p:spPr/>
        <p:txBody>
          <a:bodyPr/>
          <a:lstStyle/>
          <a:p>
            <a:fld id="{3AF5178D-C600-C64F-A5BB-B3965FDE5D6B}" type="slidenum">
              <a:rPr lang="en-US" smtClean="0"/>
              <a:t>29</a:t>
            </a:fld>
            <a:endParaRPr lang="en-US"/>
          </a:p>
        </p:txBody>
      </p:sp>
    </p:spTree>
    <p:extLst>
      <p:ext uri="{BB962C8B-B14F-4D97-AF65-F5344CB8AC3E}">
        <p14:creationId xmlns:p14="http://schemas.microsoft.com/office/powerpoint/2010/main" val="2013698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smtClean="0">
                <a:solidFill>
                  <a:schemeClr val="tx1"/>
                </a:solidFill>
                <a:effectLst/>
                <a:latin typeface="+mn-lt"/>
                <a:ea typeface="+mn-ea"/>
                <a:cs typeface="+mn-cs"/>
              </a:rPr>
              <a:t>Immer mehr Menschen suchen nach einem Weg, um mehr für sich zu erreichen; mehr Einkommen, mehr zeitliche Freiheit, mehr Sicherheit – nach etwas, was ihnen mehr Kontrolle über ihr hektisches Leben gibt.</a:t>
            </a:r>
          </a:p>
          <a:p>
            <a:r>
              <a:rPr lang="de-DE" sz="1200" kern="1200" dirty="0" smtClean="0">
                <a:solidFill>
                  <a:schemeClr val="tx1"/>
                </a:solidFill>
                <a:effectLst/>
                <a:latin typeface="+mn-lt"/>
                <a:ea typeface="+mn-ea"/>
                <a:cs typeface="+mn-cs"/>
              </a:rPr>
              <a:t>Bullet Points:</a:t>
            </a:r>
          </a:p>
          <a:p>
            <a:r>
              <a:rPr lang="de-DE" sz="1200" b="1" kern="1200" dirty="0" smtClean="0">
                <a:solidFill>
                  <a:schemeClr val="tx1"/>
                </a:solidFill>
                <a:effectLst/>
                <a:latin typeface="+mn-lt"/>
                <a:ea typeface="+mn-ea"/>
                <a:cs typeface="+mn-cs"/>
              </a:rPr>
              <a:t>Links: </a:t>
            </a:r>
            <a:r>
              <a:rPr lang="de-DE" sz="1200" kern="1200" dirty="0" smtClean="0">
                <a:solidFill>
                  <a:schemeClr val="tx1"/>
                </a:solidFill>
                <a:effectLst/>
                <a:latin typeface="+mn-lt"/>
                <a:ea typeface="+mn-ea"/>
                <a:cs typeface="+mn-cs"/>
              </a:rPr>
              <a:t>Uni-Absolventen in den USA verdienen durchschnittlich 15% weniger als noch 15 Jahre zuvor.</a:t>
            </a:r>
          </a:p>
          <a:p>
            <a:r>
              <a:rPr lang="de-DE" sz="1200" b="1" kern="1200" dirty="0" smtClean="0">
                <a:solidFill>
                  <a:schemeClr val="tx1"/>
                </a:solidFill>
                <a:effectLst/>
                <a:latin typeface="+mn-lt"/>
                <a:ea typeface="+mn-ea"/>
                <a:cs typeface="+mn-cs"/>
              </a:rPr>
              <a:t>Mitte: </a:t>
            </a:r>
            <a:r>
              <a:rPr lang="de-DE" sz="1200" kern="1200" dirty="0" smtClean="0">
                <a:solidFill>
                  <a:schemeClr val="tx1"/>
                </a:solidFill>
                <a:effectLst/>
                <a:latin typeface="+mn-lt"/>
                <a:ea typeface="+mn-ea"/>
                <a:cs typeface="+mn-cs"/>
              </a:rPr>
              <a:t>70% der Menschen sagen, sie wären gern ihr eigener Boss.</a:t>
            </a:r>
          </a:p>
          <a:p>
            <a:r>
              <a:rPr lang="de-DE" sz="1200" b="1" kern="1200" dirty="0" smtClean="0">
                <a:solidFill>
                  <a:schemeClr val="tx1"/>
                </a:solidFill>
                <a:effectLst/>
                <a:latin typeface="+mn-lt"/>
                <a:ea typeface="+mn-ea"/>
                <a:cs typeface="+mn-cs"/>
              </a:rPr>
              <a:t>Rechts: </a:t>
            </a:r>
            <a:r>
              <a:rPr lang="de-DE" sz="1200" kern="1200" dirty="0" smtClean="0">
                <a:solidFill>
                  <a:schemeClr val="tx1"/>
                </a:solidFill>
                <a:effectLst/>
                <a:latin typeface="+mn-lt"/>
                <a:ea typeface="+mn-ea"/>
                <a:cs typeface="+mn-cs"/>
              </a:rPr>
              <a:t>Der Durchschnittsamerikaner besitzt 12.000 Dollar Ersparnisse für die Rente.</a:t>
            </a:r>
          </a:p>
        </p:txBody>
      </p:sp>
      <p:sp>
        <p:nvSpPr>
          <p:cNvPr id="4" name="Slide Number Placeholder 3"/>
          <p:cNvSpPr>
            <a:spLocks noGrp="1"/>
          </p:cNvSpPr>
          <p:nvPr>
            <p:ph type="sldNum" sz="quarter" idx="10"/>
          </p:nvPr>
        </p:nvSpPr>
        <p:spPr/>
        <p:txBody>
          <a:bodyPr/>
          <a:lstStyle/>
          <a:p>
            <a:fld id="{3AF5178D-C600-C64F-A5BB-B3965FDE5D6B}" type="slidenum">
              <a:rPr lang="en-US" smtClean="0"/>
              <a:t>3</a:t>
            </a:fld>
            <a:endParaRPr lang="en-US"/>
          </a:p>
        </p:txBody>
      </p:sp>
    </p:spTree>
    <p:extLst>
      <p:ext uri="{BB962C8B-B14F-4D97-AF65-F5344CB8AC3E}">
        <p14:creationId xmlns:p14="http://schemas.microsoft.com/office/powerpoint/2010/main" val="1123616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noProof="0" dirty="0" smtClean="0">
                <a:solidFill>
                  <a:schemeClr val="tx1"/>
                </a:solidFill>
                <a:effectLst/>
                <a:latin typeface="+mn-lt"/>
                <a:ea typeface="+mn-ea"/>
                <a:cs typeface="+mn-cs"/>
              </a:rPr>
              <a:t>Auch Elitesportler</a:t>
            </a:r>
            <a:r>
              <a:rPr lang="de-DE" sz="1200" kern="1200" baseline="0" noProof="0" dirty="0" smtClean="0">
                <a:solidFill>
                  <a:schemeClr val="tx1"/>
                </a:solidFill>
                <a:effectLst/>
                <a:latin typeface="+mn-lt"/>
                <a:ea typeface="+mn-ea"/>
                <a:cs typeface="+mn-cs"/>
              </a:rPr>
              <a:t> spüren den Unterschied mit ASEA. Hier sind nur einige der Weltklasse-Athleten, die von ASEA profitieren.</a:t>
            </a:r>
            <a:endParaRPr lang="de-DE" sz="1200" kern="1200" noProof="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30</a:t>
            </a:fld>
            <a:endParaRPr lang="en-US"/>
          </a:p>
        </p:txBody>
      </p:sp>
    </p:spTree>
    <p:extLst>
      <p:ext uri="{BB962C8B-B14F-4D97-AF65-F5344CB8AC3E}">
        <p14:creationId xmlns:p14="http://schemas.microsoft.com/office/powerpoint/2010/main" val="1041394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aseline="0" noProof="0" dirty="0" smtClean="0"/>
              <a:t>Ihnen ist hoffentlich klar, wie bahnbrechend diese Produkte sind und Sie sehen wirklich, was für Produkte das sind, über was für eine Nachfrage wir hier sprechen, wie die Produkte Ihnen helfen können und wie bahnbrechend die Wissenschaft ist, die hinter all dem steht.</a:t>
            </a:r>
          </a:p>
          <a:p>
            <a:r>
              <a:rPr lang="de-DE" baseline="0" noProof="0" dirty="0" smtClean="0"/>
              <a:t>(Dies ist der perfekte Zeitpunkt, an dem Mitglieder Ihres Teams über ihre positive Erfahrungen mit den ASEA Produkten berichten sollten.)</a:t>
            </a:r>
            <a:endParaRPr lang="de-DE" noProof="0" dirty="0"/>
          </a:p>
        </p:txBody>
      </p:sp>
      <p:sp>
        <p:nvSpPr>
          <p:cNvPr id="4" name="Slide Number Placeholder 3"/>
          <p:cNvSpPr>
            <a:spLocks noGrp="1"/>
          </p:cNvSpPr>
          <p:nvPr>
            <p:ph type="sldNum" sz="quarter" idx="10"/>
          </p:nvPr>
        </p:nvSpPr>
        <p:spPr/>
        <p:txBody>
          <a:bodyPr/>
          <a:lstStyle/>
          <a:p>
            <a:fld id="{3AF5178D-C600-C64F-A5BB-B3965FDE5D6B}" type="slidenum">
              <a:rPr lang="en-US" smtClean="0"/>
              <a:t>31</a:t>
            </a:fld>
            <a:endParaRPr lang="en-US"/>
          </a:p>
        </p:txBody>
      </p:sp>
    </p:spTree>
    <p:extLst>
      <p:ext uri="{BB962C8B-B14F-4D97-AF65-F5344CB8AC3E}">
        <p14:creationId xmlns:p14="http://schemas.microsoft.com/office/powerpoint/2010/main" val="15394800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noProof="0" dirty="0" smtClean="0">
                <a:solidFill>
                  <a:schemeClr val="tx1"/>
                </a:solidFill>
                <a:effectLst/>
                <a:latin typeface="+mn-lt"/>
                <a:ea typeface="+mn-ea"/>
                <a:cs typeface="+mn-cs"/>
              </a:rPr>
              <a:t>Und noch ein Grund für eine Partnerschaft mit ASEA. Sprechen wir darüber, wie Sie Geld verdienen können.</a:t>
            </a:r>
          </a:p>
        </p:txBody>
      </p:sp>
      <p:sp>
        <p:nvSpPr>
          <p:cNvPr id="4" name="Slide Number Placeholder 3"/>
          <p:cNvSpPr>
            <a:spLocks noGrp="1"/>
          </p:cNvSpPr>
          <p:nvPr>
            <p:ph type="sldNum" sz="quarter" idx="10"/>
          </p:nvPr>
        </p:nvSpPr>
        <p:spPr/>
        <p:txBody>
          <a:bodyPr/>
          <a:lstStyle/>
          <a:p>
            <a:fld id="{3AF5178D-C600-C64F-A5BB-B3965FDE5D6B}" type="slidenum">
              <a:rPr lang="en-US" smtClean="0"/>
              <a:t>32</a:t>
            </a:fld>
            <a:endParaRPr lang="en-US"/>
          </a:p>
        </p:txBody>
      </p:sp>
    </p:spTree>
    <p:extLst>
      <p:ext uri="{BB962C8B-B14F-4D97-AF65-F5344CB8AC3E}">
        <p14:creationId xmlns:p14="http://schemas.microsoft.com/office/powerpoint/2010/main" val="6857571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200" kern="1200" noProof="0" dirty="0" smtClean="0">
                <a:solidFill>
                  <a:schemeClr val="tx1"/>
                </a:solidFill>
                <a:effectLst/>
                <a:latin typeface="+mn-lt"/>
                <a:ea typeface="+mn-ea"/>
                <a:cs typeface="+mn-cs"/>
              </a:rPr>
              <a:t>(Lesen Sie die Punkte vor.)</a:t>
            </a:r>
          </a:p>
        </p:txBody>
      </p:sp>
      <p:sp>
        <p:nvSpPr>
          <p:cNvPr id="4" name="Slide Number Placeholder 3"/>
          <p:cNvSpPr>
            <a:spLocks noGrp="1"/>
          </p:cNvSpPr>
          <p:nvPr>
            <p:ph type="sldNum" sz="quarter" idx="10"/>
          </p:nvPr>
        </p:nvSpPr>
        <p:spPr/>
        <p:txBody>
          <a:bodyPr/>
          <a:lstStyle/>
          <a:p>
            <a:fld id="{3AF5178D-C600-C64F-A5BB-B3965FDE5D6B}" type="slidenum">
              <a:rPr lang="en-US" smtClean="0"/>
              <a:t>33</a:t>
            </a:fld>
            <a:endParaRPr lang="en-US"/>
          </a:p>
        </p:txBody>
      </p:sp>
    </p:spTree>
    <p:extLst>
      <p:ext uri="{BB962C8B-B14F-4D97-AF65-F5344CB8AC3E}">
        <p14:creationId xmlns:p14="http://schemas.microsoft.com/office/powerpoint/2010/main" val="16164855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noProof="0" dirty="0" smtClean="0">
                <a:solidFill>
                  <a:schemeClr val="tx1"/>
                </a:solidFill>
                <a:effectLst/>
                <a:latin typeface="+mn-lt"/>
                <a:ea typeface="+mn-ea"/>
                <a:cs typeface="+mn-cs"/>
              </a:rPr>
              <a:t>Lassen Sie mich ein</a:t>
            </a:r>
            <a:r>
              <a:rPr lang="de-DE" sz="1200" kern="1200" baseline="0" noProof="0" dirty="0" smtClean="0">
                <a:solidFill>
                  <a:schemeClr val="tx1"/>
                </a:solidFill>
                <a:effectLst/>
                <a:latin typeface="+mn-lt"/>
                <a:ea typeface="+mn-ea"/>
                <a:cs typeface="+mn-cs"/>
              </a:rPr>
              <a:t> wenig von der Gründung von ASEA erzählen. Das Unternehmen entstand aus einer Idee, die nicht viel mehr war als eine Geschäftsstrategie: Man nehme ein cooles Produktkonzept, entwickle es weiter und verkaufe es. Allerdings' war den Gründern von ASEA nicht bewusst, was dieses Produkt im Leben seiner Anwender bewirken würde. Als sie das erkannten, war ihnen klar, dass sie damit weitermachen mussten. Tatsächlich schlugen sie die Chance aus, diese Technologie an ein großes Pharmaunternehmen zu verkaufen, weil sie die Visionen hatten, mehr Menschen zu erreichen. Sie wählten Network-Marketing als Geschäftsmodell, um der Welt die Redox-Signaltechnologie zu bringen.</a:t>
            </a:r>
            <a:endParaRPr lang="de-DE" noProof="0" dirty="0" smtClean="0"/>
          </a:p>
        </p:txBody>
      </p:sp>
      <p:sp>
        <p:nvSpPr>
          <p:cNvPr id="4" name="Slide Number Placeholder 3"/>
          <p:cNvSpPr>
            <a:spLocks noGrp="1"/>
          </p:cNvSpPr>
          <p:nvPr>
            <p:ph type="sldNum" sz="quarter" idx="10"/>
          </p:nvPr>
        </p:nvSpPr>
        <p:spPr/>
        <p:txBody>
          <a:bodyPr/>
          <a:lstStyle/>
          <a:p>
            <a:fld id="{3AF5178D-C600-C64F-A5BB-B3965FDE5D6B}" type="slidenum">
              <a:rPr lang="en-US" smtClean="0"/>
              <a:t>34</a:t>
            </a:fld>
            <a:endParaRPr lang="en-US"/>
          </a:p>
        </p:txBody>
      </p:sp>
    </p:spTree>
    <p:extLst>
      <p:ext uri="{BB962C8B-B14F-4D97-AF65-F5344CB8AC3E}">
        <p14:creationId xmlns:p14="http://schemas.microsoft.com/office/powerpoint/2010/main" val="14189675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noProof="0" dirty="0" smtClean="0">
                <a:solidFill>
                  <a:schemeClr val="tx1"/>
                </a:solidFill>
                <a:effectLst/>
                <a:latin typeface="+mn-lt"/>
                <a:ea typeface="+mn-ea"/>
                <a:cs typeface="+mn-cs"/>
              </a:rPr>
              <a:t> ASEA ist</a:t>
            </a:r>
            <a:r>
              <a:rPr lang="de-DE" sz="1200" kern="1200" baseline="0" noProof="0" dirty="0" smtClean="0">
                <a:solidFill>
                  <a:schemeClr val="tx1"/>
                </a:solidFill>
                <a:effectLst/>
                <a:latin typeface="+mn-lt"/>
                <a:ea typeface="+mn-ea"/>
                <a:cs typeface="+mn-cs"/>
              </a:rPr>
              <a:t> stark und stabil. Seit seiner Gründung erzielt ASEA jedes Jahr Gewinne und die wichtigsten Geschäftsindikatoren zeigen, dass ASEA bereit für solides Wachstum über Jahre hinweg ist.</a:t>
            </a:r>
          </a:p>
        </p:txBody>
      </p:sp>
      <p:sp>
        <p:nvSpPr>
          <p:cNvPr id="4" name="Slide Number Placeholder 3"/>
          <p:cNvSpPr>
            <a:spLocks noGrp="1"/>
          </p:cNvSpPr>
          <p:nvPr>
            <p:ph type="sldNum" sz="quarter" idx="10"/>
          </p:nvPr>
        </p:nvSpPr>
        <p:spPr/>
        <p:txBody>
          <a:bodyPr/>
          <a:lstStyle/>
          <a:p>
            <a:fld id="{3AF5178D-C600-C64F-A5BB-B3965FDE5D6B}" type="slidenum">
              <a:rPr lang="en-US" smtClean="0"/>
              <a:t>35</a:t>
            </a:fld>
            <a:endParaRPr lang="en-US"/>
          </a:p>
        </p:txBody>
      </p:sp>
    </p:spTree>
    <p:extLst>
      <p:ext uri="{BB962C8B-B14F-4D97-AF65-F5344CB8AC3E}">
        <p14:creationId xmlns:p14="http://schemas.microsoft.com/office/powerpoint/2010/main" val="14797751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aseline="0" noProof="0" dirty="0" smtClean="0"/>
              <a:t>Tatsächlich wurde ASEA kürzlich von der </a:t>
            </a:r>
            <a:r>
              <a:rPr lang="de-DE" noProof="0" dirty="0" err="1" smtClean="0"/>
              <a:t>DSA</a:t>
            </a:r>
            <a:r>
              <a:rPr lang="de-DE" noProof="0" dirty="0" smtClean="0"/>
              <a:t> (US </a:t>
            </a:r>
            <a:r>
              <a:rPr lang="de-DE" noProof="0" dirty="0" err="1" smtClean="0"/>
              <a:t>Direct</a:t>
            </a:r>
            <a:r>
              <a:rPr lang="de-DE" noProof="0" dirty="0" smtClean="0"/>
              <a:t> </a:t>
            </a:r>
            <a:r>
              <a:rPr lang="de-DE" noProof="0" dirty="0" err="1" smtClean="0"/>
              <a:t>Selling</a:t>
            </a:r>
            <a:r>
              <a:rPr lang="de-DE" noProof="0" dirty="0" smtClean="0"/>
              <a:t> </a:t>
            </a:r>
            <a:r>
              <a:rPr lang="de-DE" noProof="0" dirty="0" err="1" smtClean="0"/>
              <a:t>Association</a:t>
            </a:r>
            <a:r>
              <a:rPr lang="de-DE" noProof="0" dirty="0" smtClean="0"/>
              <a:t>) als eines der Top 100 Unternehmen ausgezeichnet.</a:t>
            </a:r>
            <a:endParaRPr lang="de-DE" noProof="0" dirty="0"/>
          </a:p>
        </p:txBody>
      </p:sp>
      <p:sp>
        <p:nvSpPr>
          <p:cNvPr id="4" name="Slide Number Placeholder 3"/>
          <p:cNvSpPr>
            <a:spLocks noGrp="1"/>
          </p:cNvSpPr>
          <p:nvPr>
            <p:ph type="sldNum" sz="quarter" idx="10"/>
          </p:nvPr>
        </p:nvSpPr>
        <p:spPr/>
        <p:txBody>
          <a:bodyPr/>
          <a:lstStyle/>
          <a:p>
            <a:fld id="{3AF5178D-C600-C64F-A5BB-B3965FDE5D6B}" type="slidenum">
              <a:rPr lang="en-US" smtClean="0"/>
              <a:t>36</a:t>
            </a:fld>
            <a:endParaRPr lang="en-US"/>
          </a:p>
        </p:txBody>
      </p:sp>
    </p:spTree>
    <p:extLst>
      <p:ext uri="{BB962C8B-B14F-4D97-AF65-F5344CB8AC3E}">
        <p14:creationId xmlns:p14="http://schemas.microsoft.com/office/powerpoint/2010/main" val="38684039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noProof="0" dirty="0" smtClean="0">
                <a:solidFill>
                  <a:schemeClr val="tx1"/>
                </a:solidFill>
                <a:effectLst/>
                <a:latin typeface="+mn-lt"/>
                <a:ea typeface="+mn-ea"/>
                <a:cs typeface="+mn-cs"/>
              </a:rPr>
              <a:t>Sehen Sie sich</a:t>
            </a:r>
            <a:r>
              <a:rPr lang="de-DE" sz="1200" kern="1200" baseline="0" noProof="0" dirty="0" smtClean="0">
                <a:solidFill>
                  <a:schemeClr val="tx1"/>
                </a:solidFill>
                <a:effectLst/>
                <a:latin typeface="+mn-lt"/>
                <a:ea typeface="+mn-ea"/>
                <a:cs typeface="+mn-cs"/>
              </a:rPr>
              <a:t> an, auf welchen Märkten ASEA international verfügbar und geschäftlich aktiv ist. Sie haben international keine Grenzen. Jeder in diesem Raum sollte sich jetzt fragen </a:t>
            </a:r>
            <a:r>
              <a:rPr lang="de-DE" sz="1200" kern="1200" noProof="0" dirty="0" smtClean="0">
                <a:solidFill>
                  <a:schemeClr val="tx1"/>
                </a:solidFill>
                <a:effectLst/>
                <a:latin typeface="+mn-lt"/>
                <a:ea typeface="+mn-ea"/>
                <a:cs typeface="+mn-cs"/>
              </a:rPr>
              <a:t>„</a:t>
            </a:r>
            <a:r>
              <a:rPr lang="de-DE" sz="1200" kern="1200" baseline="0" noProof="0" dirty="0" smtClean="0">
                <a:solidFill>
                  <a:schemeClr val="tx1"/>
                </a:solidFill>
                <a:effectLst/>
                <a:latin typeface="+mn-lt"/>
                <a:ea typeface="+mn-ea"/>
                <a:cs typeface="+mn-cs"/>
              </a:rPr>
              <a:t>Wen kenne ich in diesen Ländern?”</a:t>
            </a:r>
            <a:endParaRPr lang="de-DE" sz="1200" kern="1200" noProof="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37</a:t>
            </a:fld>
            <a:endParaRPr lang="en-US"/>
          </a:p>
        </p:txBody>
      </p:sp>
    </p:spTree>
    <p:extLst>
      <p:ext uri="{BB962C8B-B14F-4D97-AF65-F5344CB8AC3E}">
        <p14:creationId xmlns:p14="http://schemas.microsoft.com/office/powerpoint/2010/main" val="32051198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noProof="0" dirty="0" smtClean="0">
                <a:solidFill>
                  <a:schemeClr val="tx1"/>
                </a:solidFill>
                <a:effectLst/>
                <a:latin typeface="+mn-lt"/>
                <a:ea typeface="+mn-ea"/>
                <a:cs typeface="+mn-cs"/>
              </a:rPr>
              <a:t>Und</a:t>
            </a:r>
            <a:r>
              <a:rPr lang="de-DE" sz="1200" kern="1200" baseline="0" noProof="0" dirty="0" smtClean="0">
                <a:solidFill>
                  <a:schemeClr val="tx1"/>
                </a:solidFill>
                <a:effectLst/>
                <a:latin typeface="+mn-lt"/>
                <a:ea typeface="+mn-ea"/>
                <a:cs typeface="+mn-cs"/>
              </a:rPr>
              <a:t> noch ein Grund, Partner von ASEA zu werden. Sprechen wir darüber, wie Sie Geld verdienen.</a:t>
            </a:r>
            <a:endParaRPr lang="de-DE" sz="1200" kern="1200" noProof="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38</a:t>
            </a:fld>
            <a:endParaRPr lang="en-US"/>
          </a:p>
        </p:txBody>
      </p:sp>
    </p:spTree>
    <p:extLst>
      <p:ext uri="{BB962C8B-B14F-4D97-AF65-F5344CB8AC3E}">
        <p14:creationId xmlns:p14="http://schemas.microsoft.com/office/powerpoint/2010/main" val="6857571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noProof="0" dirty="0" smtClean="0">
                <a:solidFill>
                  <a:schemeClr val="tx1"/>
                </a:solidFill>
                <a:effectLst/>
                <a:latin typeface="+mn-lt"/>
                <a:ea typeface="+mn-ea"/>
                <a:cs typeface="+mn-cs"/>
              </a:rPr>
              <a:t>Dies wird als der </a:t>
            </a:r>
            <a:r>
              <a:rPr lang="de-DE" sz="1200" kern="1200" noProof="0" dirty="0" err="1" smtClean="0">
                <a:solidFill>
                  <a:schemeClr val="tx1"/>
                </a:solidFill>
                <a:effectLst/>
                <a:latin typeface="+mn-lt"/>
                <a:ea typeface="+mn-ea"/>
                <a:cs typeface="+mn-cs"/>
              </a:rPr>
              <a:t>Vergütungsplan</a:t>
            </a:r>
            <a:r>
              <a:rPr lang="de-DE" sz="1200" kern="1200" noProof="0" dirty="0" smtClean="0">
                <a:solidFill>
                  <a:schemeClr val="tx1"/>
                </a:solidFill>
                <a:effectLst/>
                <a:latin typeface="+mn-lt"/>
                <a:ea typeface="+mn-ea"/>
                <a:cs typeface="+mn-cs"/>
              </a:rPr>
              <a:t> bezeichnet und</a:t>
            </a:r>
            <a:r>
              <a:rPr lang="de-DE" sz="1200" kern="1200" baseline="0" noProof="0" dirty="0" smtClean="0">
                <a:solidFill>
                  <a:schemeClr val="tx1"/>
                </a:solidFill>
                <a:effectLst/>
                <a:latin typeface="+mn-lt"/>
                <a:ea typeface="+mn-ea"/>
                <a:cs typeface="+mn-cs"/>
              </a:rPr>
              <a:t> der Plan von ASEA ist einer der (wenn nicht DER) großzügigsten Vergütungspläne überhaupt. Er bringt in jedem Stadium des Geschäftszyklus’ Gewinn.</a:t>
            </a:r>
            <a:endParaRPr lang="de-DE" sz="1200" kern="1200" noProof="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39</a:t>
            </a:fld>
            <a:endParaRPr lang="en-US"/>
          </a:p>
        </p:txBody>
      </p:sp>
    </p:spTree>
    <p:extLst>
      <p:ext uri="{BB962C8B-B14F-4D97-AF65-F5344CB8AC3E}">
        <p14:creationId xmlns:p14="http://schemas.microsoft.com/office/powerpoint/2010/main" val="4109557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noProof="0" dirty="0" smtClean="0">
                <a:solidFill>
                  <a:schemeClr val="tx1"/>
                </a:solidFill>
                <a:effectLst/>
                <a:latin typeface="+mn-lt"/>
                <a:ea typeface="+mn-ea"/>
                <a:cs typeface="+mn-cs"/>
              </a:rPr>
              <a:t>Wenn Sie</a:t>
            </a:r>
            <a:r>
              <a:rPr lang="de-DE" sz="1200" kern="1200" baseline="0" noProof="0" dirty="0" smtClean="0">
                <a:solidFill>
                  <a:schemeClr val="tx1"/>
                </a:solidFill>
                <a:effectLst/>
                <a:latin typeface="+mn-lt"/>
                <a:ea typeface="+mn-ea"/>
                <a:cs typeface="+mn-cs"/>
              </a:rPr>
              <a:t> zu diesen Menschen gehören, haben Sie unterschiedliche Alternativen. Wenn Sie angestellt sind, können Sie einfach so weitermachen und für jemand anderen arbeiten. Vielleicht suchen Sie sich auch einen Job mit etwas mehr Flexibilität und einer höheren Bezahlung. Wenn Sie einen Batzen Geld auf der Bank haben, könnten Sie vielleicht ein Unternehmen kaufen oder in eines investieren. Für viele von uns ist aber die Vorstellung, ein Geschäft zu BEGINNEN, am attraktivsten.</a:t>
            </a:r>
            <a:endParaRPr lang="de-DE" sz="1200" kern="1200" noProof="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4</a:t>
            </a:fld>
            <a:endParaRPr lang="en-US"/>
          </a:p>
        </p:txBody>
      </p:sp>
    </p:spTree>
    <p:extLst>
      <p:ext uri="{BB962C8B-B14F-4D97-AF65-F5344CB8AC3E}">
        <p14:creationId xmlns:p14="http://schemas.microsoft.com/office/powerpoint/2010/main" val="161447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noProof="0" dirty="0" smtClean="0">
                <a:solidFill>
                  <a:schemeClr val="tx1"/>
                </a:solidFill>
                <a:effectLst/>
                <a:latin typeface="+mn-lt"/>
                <a:ea typeface="+mn-ea"/>
                <a:cs typeface="+mn-cs"/>
              </a:rPr>
              <a:t>ASEA hilft Ihnen dabei, ein Einkommen aufzubauen, das sowohl vervielfacht als auch passiv</a:t>
            </a:r>
            <a:r>
              <a:rPr lang="de-DE" sz="1200" kern="1200" baseline="0" noProof="0" dirty="0" smtClean="0">
                <a:solidFill>
                  <a:schemeClr val="tx1"/>
                </a:solidFill>
                <a:effectLst/>
                <a:latin typeface="+mn-lt"/>
                <a:ea typeface="+mn-ea"/>
                <a:cs typeface="+mn-cs"/>
              </a:rPr>
              <a:t> ist. Ich erkläre Ihnen, warum das so bedeutend für Ihr Einkommen ist. Erstens, bei einem vervielfachten Einkommen arbeiten Sie mit einem Team zusammen, weil Sie die Bemühungen anderer wirksam einsetzen. Das ist im Geschäft immer so: Wenn jemand etwas kauft, wird auch jemand bezahlt. Und Sie derjenige sind, der diese Verbindung herstellt, warum sollten Sie nicht auch dafür bezahlt werden? ASEA stellt sicher, dass genau das passiert. Für jeden Verkauf, den Sie ermöglichen, erhalten Sie den Einzelhandelsgewinn.</a:t>
            </a:r>
            <a:endParaRPr lang="de-DE" sz="1200" kern="1200" noProof="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40</a:t>
            </a:fld>
            <a:endParaRPr lang="en-US"/>
          </a:p>
        </p:txBody>
      </p:sp>
    </p:spTree>
    <p:extLst>
      <p:ext uri="{BB962C8B-B14F-4D97-AF65-F5344CB8AC3E}">
        <p14:creationId xmlns:p14="http://schemas.microsoft.com/office/powerpoint/2010/main" val="26551076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noProof="0" dirty="0" smtClean="0">
                <a:solidFill>
                  <a:schemeClr val="tx1"/>
                </a:solidFill>
                <a:effectLst/>
                <a:latin typeface="+mn-lt"/>
                <a:ea typeface="+mn-ea"/>
                <a:cs typeface="+mn-cs"/>
              </a:rPr>
              <a:t>Hier sind die sieben unterschiedlichen</a:t>
            </a:r>
            <a:r>
              <a:rPr lang="de-DE" sz="1200" kern="1200" baseline="0" noProof="0" dirty="0" smtClean="0">
                <a:solidFill>
                  <a:schemeClr val="tx1"/>
                </a:solidFill>
                <a:effectLst/>
                <a:latin typeface="+mn-lt"/>
                <a:ea typeface="+mn-ea"/>
                <a:cs typeface="+mn-cs"/>
              </a:rPr>
              <a:t> Wege, auf denen Sie bei ASEA Geld verdienen. Wir haben sie hier in Kategorien unterteilt – unmittelbares bis Teilzeit-Einkommen und Vollzeit- bis unbegrenztes Einkommen. Wir nennen das auch gern Rieseneinkommen.</a:t>
            </a:r>
          </a:p>
          <a:p>
            <a:r>
              <a:rPr lang="de-DE" sz="1200" kern="1200" baseline="0" noProof="0" dirty="0" smtClean="0">
                <a:solidFill>
                  <a:schemeClr val="tx1"/>
                </a:solidFill>
                <a:effectLst/>
                <a:latin typeface="+mn-lt"/>
                <a:ea typeface="+mn-ea"/>
                <a:cs typeface="+mn-cs"/>
              </a:rPr>
              <a:t>Sehen wir uns nur eine Möglichkeit an: die Teamprovisionen. Nochmal, das ist nur einer von sieben Wegen, bei ASEA bezahlt zu werden und nebenbei gesagt noch nicht einmal der lukrativste Provisionsmechanismus im Auszahlungsplan.</a:t>
            </a:r>
            <a:endParaRPr lang="de-DE" sz="1200" kern="1200" noProof="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41</a:t>
            </a:fld>
            <a:endParaRPr lang="en-US"/>
          </a:p>
        </p:txBody>
      </p:sp>
    </p:spTree>
    <p:extLst>
      <p:ext uri="{BB962C8B-B14F-4D97-AF65-F5344CB8AC3E}">
        <p14:creationId xmlns:p14="http://schemas.microsoft.com/office/powerpoint/2010/main" val="32466503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noProof="0" dirty="0" smtClean="0">
                <a:solidFill>
                  <a:schemeClr val="tx1"/>
                </a:solidFill>
                <a:effectLst/>
                <a:latin typeface="+mn-lt"/>
                <a:ea typeface="+mn-ea"/>
                <a:cs typeface="+mn-cs"/>
              </a:rPr>
              <a:t>Nehmen wir nun aus den sieben Provisionsmechanismen nur ein Beispiel für das Einkommenspotenzial, die so genannten Teamprovisionen. Nochmal, das ist nur einer von sieben Wegen, bei ASEA bezahlt zu werden und nebenbei gesagt noch nicht einmal der lukrativste Provisionsmechanismus im Auszahlungsplan.</a:t>
            </a:r>
          </a:p>
          <a:p>
            <a:endParaRPr lang="de-DE" sz="1200" kern="1200" noProof="0" dirty="0" smtClean="0">
              <a:solidFill>
                <a:schemeClr val="tx1"/>
              </a:solidFill>
              <a:effectLst/>
              <a:latin typeface="+mn-lt"/>
              <a:ea typeface="+mn-ea"/>
              <a:cs typeface="+mn-cs"/>
            </a:endParaRPr>
          </a:p>
          <a:p>
            <a:r>
              <a:rPr lang="de-DE" sz="1200" kern="1200" noProof="0" dirty="0" smtClean="0">
                <a:solidFill>
                  <a:schemeClr val="tx1"/>
                </a:solidFill>
                <a:effectLst/>
                <a:latin typeface="+mn-lt"/>
                <a:ea typeface="+mn-ea"/>
                <a:cs typeface="+mn-cs"/>
              </a:rPr>
              <a:t>Der</a:t>
            </a:r>
            <a:r>
              <a:rPr lang="de-DE" sz="1200" kern="1200" baseline="0" noProof="0" dirty="0" smtClean="0">
                <a:solidFill>
                  <a:schemeClr val="tx1"/>
                </a:solidFill>
                <a:effectLst/>
                <a:latin typeface="+mn-lt"/>
                <a:ea typeface="+mn-ea"/>
                <a:cs typeface="+mn-cs"/>
              </a:rPr>
              <a:t> Teil des Plans, bei dem es um </a:t>
            </a:r>
            <a:r>
              <a:rPr lang="de-DE" sz="1200" kern="1200" noProof="0" dirty="0" smtClean="0">
                <a:solidFill>
                  <a:schemeClr val="tx1"/>
                </a:solidFill>
                <a:effectLst/>
                <a:latin typeface="+mn-lt"/>
                <a:ea typeface="+mn-ea"/>
                <a:cs typeface="+mn-cs"/>
              </a:rPr>
              <a:t>Teamprovisionen geht, basiert auf der Zahl Zwei. Denken Sie mal nach – unter allen Menschen, die Sie kennen, gibt es da mindestens zwei Leute, die die erstaunlichen Vorteile von RENU 28 und ASEA erleben möchten und außerdem mehr Geld brauchen könnten? Könnten Sie diese zwei Menschen innerhalb von zwei Wochen auftreiben? Wenn ja, würde das so aussehen.</a:t>
            </a:r>
          </a:p>
          <a:p>
            <a:endParaRPr lang="de-DE" sz="1200" kern="1200" noProof="0" dirty="0" smtClean="0">
              <a:solidFill>
                <a:schemeClr val="tx1"/>
              </a:solidFill>
              <a:effectLst/>
              <a:latin typeface="+mn-lt"/>
              <a:ea typeface="+mn-ea"/>
              <a:cs typeface="+mn-cs"/>
            </a:endParaRPr>
          </a:p>
          <a:p>
            <a:r>
              <a:rPr lang="de-DE" sz="1200" kern="1200" noProof="0" dirty="0" smtClean="0">
                <a:solidFill>
                  <a:schemeClr val="tx1"/>
                </a:solidFill>
                <a:effectLst/>
                <a:latin typeface="+mn-lt"/>
                <a:ea typeface="+mn-ea"/>
                <a:cs typeface="+mn-cs"/>
              </a:rPr>
              <a:t>(klick)</a:t>
            </a:r>
          </a:p>
          <a:p>
            <a:endParaRPr lang="de-DE" sz="1200" kern="1200" noProof="0" dirty="0" smtClean="0">
              <a:solidFill>
                <a:schemeClr val="tx1"/>
              </a:solidFill>
              <a:effectLst/>
              <a:latin typeface="+mn-lt"/>
              <a:ea typeface="+mn-ea"/>
              <a:cs typeface="+mn-cs"/>
            </a:endParaRPr>
          </a:p>
          <a:p>
            <a:r>
              <a:rPr lang="de-DE" sz="1200" kern="1200" noProof="0" dirty="0" smtClean="0">
                <a:solidFill>
                  <a:schemeClr val="tx1"/>
                </a:solidFill>
                <a:effectLst/>
                <a:latin typeface="+mn-lt"/>
                <a:ea typeface="+mn-ea"/>
                <a:cs typeface="+mn-cs"/>
              </a:rPr>
              <a:t>In den nächsten zwei Wochen werden die zwei Personen, die Sie gefunden haben, wiederum zwei Personen finden.</a:t>
            </a:r>
          </a:p>
          <a:p>
            <a:endParaRPr lang="de-DE" sz="1200" kern="1200" noProof="0" dirty="0" smtClean="0">
              <a:solidFill>
                <a:schemeClr val="tx1"/>
              </a:solidFill>
              <a:effectLst/>
              <a:latin typeface="+mn-lt"/>
              <a:ea typeface="+mn-ea"/>
              <a:cs typeface="+mn-cs"/>
            </a:endParaRPr>
          </a:p>
          <a:p>
            <a:r>
              <a:rPr lang="de-DE" sz="1200" kern="1200" noProof="0" dirty="0" smtClean="0">
                <a:solidFill>
                  <a:schemeClr val="tx1"/>
                </a:solidFill>
                <a:effectLst/>
                <a:latin typeface="+mn-lt"/>
                <a:ea typeface="+mn-ea"/>
                <a:cs typeface="+mn-cs"/>
              </a:rPr>
              <a:t>(klick)</a:t>
            </a:r>
          </a:p>
          <a:p>
            <a:endParaRPr lang="de-DE" sz="1200" kern="1200" noProof="0" dirty="0" smtClean="0">
              <a:solidFill>
                <a:schemeClr val="tx1"/>
              </a:solidFill>
              <a:effectLst/>
              <a:latin typeface="+mn-lt"/>
              <a:ea typeface="+mn-ea"/>
              <a:cs typeface="+mn-cs"/>
            </a:endParaRPr>
          </a:p>
          <a:p>
            <a:r>
              <a:rPr lang="de-DE" sz="1200" kern="1200" noProof="0" dirty="0" smtClean="0">
                <a:solidFill>
                  <a:schemeClr val="tx1"/>
                </a:solidFill>
                <a:effectLst/>
                <a:latin typeface="+mn-lt"/>
                <a:ea typeface="+mn-ea"/>
                <a:cs typeface="+mn-cs"/>
              </a:rPr>
              <a:t>Wie Sie sehen, haben Sie jetzt am Ende des Monats insgesamt sechs Leute.</a:t>
            </a:r>
            <a:endParaRPr lang="de-DE"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42</a:t>
            </a:fld>
            <a:endParaRPr lang="en-US"/>
          </a:p>
        </p:txBody>
      </p:sp>
    </p:spTree>
    <p:extLst>
      <p:ext uri="{BB962C8B-B14F-4D97-AF65-F5344CB8AC3E}">
        <p14:creationId xmlns:p14="http://schemas.microsoft.com/office/powerpoint/2010/main" val="31048409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noProof="0" dirty="0" smtClean="0">
                <a:solidFill>
                  <a:schemeClr val="tx1"/>
                </a:solidFill>
                <a:effectLst/>
                <a:latin typeface="+mn-lt"/>
                <a:ea typeface="+mn-ea"/>
                <a:cs typeface="+mn-cs"/>
              </a:rPr>
              <a:t>Da diese Leute die Chancen nutzen wollen, die ASEA zu bieten hat, müssen sie in diesem Beispiel nur eines tun, und zwar mindestens einen Karton für sich selbst bestellen.</a:t>
            </a:r>
          </a:p>
          <a:p>
            <a:endParaRPr lang="de-DE" sz="1200" kern="1200" noProof="0" dirty="0" smtClean="0">
              <a:solidFill>
                <a:schemeClr val="tx1"/>
              </a:solidFill>
              <a:effectLst/>
              <a:latin typeface="+mn-lt"/>
              <a:ea typeface="+mn-ea"/>
              <a:cs typeface="+mn-cs"/>
            </a:endParaRPr>
          </a:p>
          <a:p>
            <a:r>
              <a:rPr lang="de-DE" sz="1200" kern="1200" noProof="0" dirty="0" smtClean="0">
                <a:solidFill>
                  <a:schemeClr val="tx1"/>
                </a:solidFill>
                <a:effectLst/>
                <a:latin typeface="+mn-lt"/>
                <a:ea typeface="+mn-ea"/>
                <a:cs typeface="+mn-cs"/>
              </a:rPr>
              <a:t>(klick)</a:t>
            </a:r>
          </a:p>
          <a:p>
            <a:endParaRPr lang="de-DE" sz="1200" kern="1200" noProof="0" dirty="0" smtClean="0">
              <a:solidFill>
                <a:schemeClr val="tx1"/>
              </a:solidFill>
              <a:effectLst/>
              <a:latin typeface="+mn-lt"/>
              <a:ea typeface="+mn-ea"/>
              <a:cs typeface="+mn-cs"/>
            </a:endParaRPr>
          </a:p>
          <a:p>
            <a:r>
              <a:rPr lang="de-DE" sz="1200" kern="1200" noProof="0" dirty="0" smtClean="0">
                <a:solidFill>
                  <a:schemeClr val="tx1"/>
                </a:solidFill>
                <a:effectLst/>
                <a:latin typeface="+mn-lt"/>
                <a:ea typeface="+mn-ea"/>
                <a:cs typeface="+mn-cs"/>
              </a:rPr>
              <a:t>Die Spalte ganz rechts zeigt das potenzielle Einkommen, wenn jeder außerdem noch zwei Tuben RENU 28 pro Monat verwendet. Niemand in dieser ganzen Darstellung hat einen einzigen Kunden, außer sie selbst.</a:t>
            </a:r>
          </a:p>
          <a:p>
            <a:r>
              <a:rPr lang="de-DE" sz="1200" kern="1200" noProof="0" dirty="0" smtClean="0">
                <a:solidFill>
                  <a:schemeClr val="tx1"/>
                </a:solidFill>
                <a:effectLst/>
                <a:latin typeface="+mn-lt"/>
                <a:ea typeface="+mn-ea"/>
                <a:cs typeface="+mn-cs"/>
              </a:rPr>
              <a:t>Innerhalb der nächsten zwei Wochen (klick) kommen nun acht neue Leute in Ihre Gruppe und Sie haben jetzt insgesamt 14 Leute. Gehen wir mal auf viereinhalb Monate später (klick). In der 18. Woche haben Sie nun 1.022 Leute in Ihrer Gruppe, die für Sie 5.110 US Dollar monatlich generieren, und zwar nur, indem sie einen Karton ASEA für sich selbst verwenden. Das wären 7.665 US Dollar, wenn jeder außerdem zwei Tuben RENU 28 verwenden würde. Nur als kleine Frage nebenbei, wie viele Leute haben Sie in diesem Beispiel gefunden? Genau, nur zwei! </a:t>
            </a:r>
          </a:p>
          <a:p>
            <a:r>
              <a:rPr lang="de-DE" sz="1200" kern="1200" noProof="0" dirty="0" smtClean="0">
                <a:solidFill>
                  <a:schemeClr val="tx1"/>
                </a:solidFill>
                <a:effectLst/>
                <a:latin typeface="+mn-lt"/>
                <a:ea typeface="+mn-ea"/>
                <a:cs typeface="+mn-cs"/>
              </a:rPr>
              <a:t> </a:t>
            </a:r>
          </a:p>
          <a:p>
            <a:r>
              <a:rPr lang="de-DE" sz="1200" kern="1200" noProof="0" dirty="0" smtClean="0">
                <a:solidFill>
                  <a:schemeClr val="tx1"/>
                </a:solidFill>
                <a:effectLst/>
                <a:latin typeface="+mn-lt"/>
                <a:ea typeface="+mn-ea"/>
                <a:cs typeface="+mn-cs"/>
              </a:rPr>
              <a:t>Jeder hat nur zwei Leute gefunden und dafür die ganzen zwei Wochen gebraucht. Um mal eine Parallele zu ziehen, um 5.000 Dollar Zinsen, zu verdienen, müssten Sie bei einem Zinssatz von 1% etwa 6 Millionen Dollar in der Bank haben.</a:t>
            </a:r>
          </a:p>
          <a:p>
            <a:endParaRPr lang="de-DE" sz="1200" kern="1200" noProof="0" dirty="0" smtClean="0">
              <a:solidFill>
                <a:schemeClr val="tx1"/>
              </a:solidFill>
              <a:effectLst/>
              <a:latin typeface="+mn-lt"/>
              <a:ea typeface="+mn-ea"/>
              <a:cs typeface="+mn-cs"/>
            </a:endParaRPr>
          </a:p>
          <a:p>
            <a:r>
              <a:rPr lang="de-DE" sz="1200" kern="1200" noProof="0" dirty="0" smtClean="0">
                <a:solidFill>
                  <a:schemeClr val="tx1"/>
                </a:solidFill>
                <a:effectLst/>
                <a:latin typeface="+mn-lt"/>
                <a:ea typeface="+mn-ea"/>
                <a:cs typeface="+mn-cs"/>
              </a:rPr>
              <a:t>(klick) Wenn wir nun auf Woche 24 gehen, haben Sie mehr als 8.000 Leute in Ihrer Gruppe die für Sie monatlich über 40.000 Dollar an passivem, monatlichen Einkommen generieren.</a:t>
            </a:r>
          </a:p>
          <a:p>
            <a:r>
              <a:rPr lang="de-DE" sz="1200" kern="1200" noProof="0" dirty="0" smtClean="0">
                <a:solidFill>
                  <a:schemeClr val="tx1"/>
                </a:solidFill>
                <a:effectLst/>
                <a:latin typeface="+mn-lt"/>
                <a:ea typeface="+mn-ea"/>
                <a:cs typeface="+mn-cs"/>
              </a:rPr>
              <a:t>Wir leben natürlich nicht in einer perfekten Welt und ich habe noch nie erlebt, dass dies alles so perfekt abgelaufen ist, aber selbst wenn dieses Beispiel zu 90% schief geht, haben Sie immer noch 4.000 US Dollar monatlich an passivem monatlichen Einkommen. Das ist mehr, als viele Menschen nach einem 30-40-jährigen Berufsleben an Rente erhalten. Wenn Sie bei dem was Sie jetzt tun zu 90% scheitern würden, könnten Sie dann in 6 Monaten aufhören zu arbeiten und sich von Ihrem Unternehmen jeden Monat 4.000 Dollar auszahlen lassen? Wahrscheinlich nicht, selbst wenn Sie zu 100% Erfolg hätten!</a:t>
            </a:r>
          </a:p>
        </p:txBody>
      </p:sp>
      <p:sp>
        <p:nvSpPr>
          <p:cNvPr id="4" name="Slide Number Placeholder 3"/>
          <p:cNvSpPr>
            <a:spLocks noGrp="1"/>
          </p:cNvSpPr>
          <p:nvPr>
            <p:ph type="sldNum" sz="quarter" idx="10"/>
          </p:nvPr>
        </p:nvSpPr>
        <p:spPr/>
        <p:txBody>
          <a:bodyPr/>
          <a:lstStyle/>
          <a:p>
            <a:fld id="{3AF5178D-C600-C64F-A5BB-B3965FDE5D6B}" type="slidenum">
              <a:rPr lang="en-US" smtClean="0"/>
              <a:t>43</a:t>
            </a:fld>
            <a:endParaRPr lang="en-US"/>
          </a:p>
        </p:txBody>
      </p:sp>
    </p:spTree>
    <p:extLst>
      <p:ext uri="{BB962C8B-B14F-4D97-AF65-F5344CB8AC3E}">
        <p14:creationId xmlns:p14="http://schemas.microsoft.com/office/powerpoint/2010/main" val="33752361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noProof="0" dirty="0" smtClean="0">
                <a:solidFill>
                  <a:schemeClr val="tx1"/>
                </a:solidFill>
                <a:effectLst/>
                <a:latin typeface="+mn-lt"/>
                <a:ea typeface="+mn-ea"/>
                <a:cs typeface="+mn-cs"/>
              </a:rPr>
              <a:t>Lassen Sie</a:t>
            </a:r>
            <a:r>
              <a:rPr lang="de-DE" sz="1200" kern="1200" baseline="0" noProof="0" dirty="0" smtClean="0">
                <a:solidFill>
                  <a:schemeClr val="tx1"/>
                </a:solidFill>
                <a:effectLst/>
                <a:latin typeface="+mn-lt"/>
                <a:ea typeface="+mn-ea"/>
                <a:cs typeface="+mn-cs"/>
              </a:rPr>
              <a:t> mich Ihnen eines sagen: Die ASEA Chance kann für Sie das sein, was Sie daraus machen. </a:t>
            </a:r>
          </a:p>
          <a:p>
            <a:endParaRPr lang="de-DE" sz="1200" kern="1200" baseline="0" noProof="0" dirty="0" smtClean="0">
              <a:solidFill>
                <a:schemeClr val="tx1"/>
              </a:solidFill>
              <a:effectLst/>
              <a:latin typeface="+mn-lt"/>
              <a:ea typeface="+mn-ea"/>
              <a:cs typeface="+mn-cs"/>
            </a:endParaRPr>
          </a:p>
          <a:p>
            <a:r>
              <a:rPr lang="de-DE" sz="1200" kern="1200" baseline="0" noProof="0" dirty="0" smtClean="0">
                <a:solidFill>
                  <a:schemeClr val="tx1"/>
                </a:solidFill>
                <a:effectLst/>
                <a:latin typeface="+mn-lt"/>
                <a:ea typeface="+mn-ea"/>
                <a:cs typeface="+mn-cs"/>
              </a:rPr>
              <a:t>Auf dem Level Bronze können Sie genug einnehmen, um eine Hypothek zu bezahlen.</a:t>
            </a:r>
          </a:p>
          <a:p>
            <a:r>
              <a:rPr lang="de-DE" sz="1200" kern="1200" baseline="0" noProof="0" dirty="0" smtClean="0">
                <a:solidFill>
                  <a:schemeClr val="tx1"/>
                </a:solidFill>
                <a:effectLst/>
                <a:latin typeface="+mn-lt"/>
                <a:ea typeface="+mn-ea"/>
                <a:cs typeface="+mn-cs"/>
              </a:rPr>
              <a:t>Auf dem Level Gold können Sie ein College-Studium in den USA finanzieren.</a:t>
            </a:r>
          </a:p>
          <a:p>
            <a:r>
              <a:rPr lang="de-DE" sz="1200" kern="1200" baseline="0" noProof="0" dirty="0" smtClean="0">
                <a:solidFill>
                  <a:schemeClr val="tx1"/>
                </a:solidFill>
                <a:effectLst/>
                <a:latin typeface="+mn-lt"/>
                <a:ea typeface="+mn-ea"/>
                <a:cs typeface="+mn-cs"/>
              </a:rPr>
              <a:t>Auf Platinum haben Sie in etwa das Einkommen eines Anwalts.</a:t>
            </a:r>
          </a:p>
          <a:p>
            <a:r>
              <a:rPr lang="de-DE" sz="1200" kern="1200" baseline="0" noProof="0" dirty="0" smtClean="0">
                <a:solidFill>
                  <a:schemeClr val="tx1"/>
                </a:solidFill>
                <a:effectLst/>
                <a:latin typeface="+mn-lt"/>
                <a:ea typeface="+mn-ea"/>
                <a:cs typeface="+mn-cs"/>
              </a:rPr>
              <a:t>Und als Triple Diamond könnten Sie in etwa das Gleiche verdienen wie ein hochbezahlter Chirurg.</a:t>
            </a:r>
          </a:p>
          <a:p>
            <a:endParaRPr lang="de-DE" noProof="0" dirty="0"/>
          </a:p>
        </p:txBody>
      </p:sp>
      <p:sp>
        <p:nvSpPr>
          <p:cNvPr id="4" name="Slide Number Placeholder 3"/>
          <p:cNvSpPr>
            <a:spLocks noGrp="1"/>
          </p:cNvSpPr>
          <p:nvPr>
            <p:ph type="sldNum" sz="quarter" idx="10"/>
          </p:nvPr>
        </p:nvSpPr>
        <p:spPr/>
        <p:txBody>
          <a:bodyPr/>
          <a:lstStyle/>
          <a:p>
            <a:fld id="{3AF5178D-C600-C64F-A5BB-B3965FDE5D6B}" type="slidenum">
              <a:rPr lang="en-US" smtClean="0"/>
              <a:t>44</a:t>
            </a:fld>
            <a:endParaRPr lang="en-US"/>
          </a:p>
        </p:txBody>
      </p:sp>
    </p:spTree>
    <p:extLst>
      <p:ext uri="{BB962C8B-B14F-4D97-AF65-F5344CB8AC3E}">
        <p14:creationId xmlns:p14="http://schemas.microsoft.com/office/powerpoint/2010/main" val="30211463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baseline="0" noProof="0" smtClean="0">
                <a:solidFill>
                  <a:schemeClr val="tx1"/>
                </a:solidFill>
                <a:effectLst/>
                <a:latin typeface="+mn-lt"/>
                <a:ea typeface="+mn-ea"/>
                <a:cs typeface="+mn-cs"/>
              </a:rPr>
              <a:t>Und noch ein Grund, Partner von ASEA zu werden.</a:t>
            </a:r>
            <a:endParaRPr lang="de-DE" noProof="0"/>
          </a:p>
        </p:txBody>
      </p:sp>
      <p:sp>
        <p:nvSpPr>
          <p:cNvPr id="4" name="Slide Number Placeholder 3"/>
          <p:cNvSpPr>
            <a:spLocks noGrp="1"/>
          </p:cNvSpPr>
          <p:nvPr>
            <p:ph type="sldNum" sz="quarter" idx="10"/>
          </p:nvPr>
        </p:nvSpPr>
        <p:spPr/>
        <p:txBody>
          <a:bodyPr/>
          <a:lstStyle/>
          <a:p>
            <a:fld id="{3AF5178D-C600-C64F-A5BB-B3965FDE5D6B}" type="slidenum">
              <a:rPr lang="en-US" smtClean="0"/>
              <a:t>45</a:t>
            </a:fld>
            <a:endParaRPr lang="en-US"/>
          </a:p>
        </p:txBody>
      </p:sp>
    </p:spTree>
    <p:extLst>
      <p:ext uri="{BB962C8B-B14F-4D97-AF65-F5344CB8AC3E}">
        <p14:creationId xmlns:p14="http://schemas.microsoft.com/office/powerpoint/2010/main" val="6857571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noProof="0" dirty="0" smtClean="0">
                <a:solidFill>
                  <a:schemeClr val="tx1"/>
                </a:solidFill>
                <a:effectLst/>
                <a:latin typeface="+mn-lt"/>
                <a:ea typeface="+mn-ea"/>
                <a:cs typeface="+mn-cs"/>
              </a:rPr>
              <a:t>Wenn Sie zu ASEA kommen, sind Sie ein Teil von uns. Und mit Ihrem Team werden Sie Teil der lokalen ASEA Gemeinschaft.</a:t>
            </a:r>
            <a:endParaRPr lang="de-DE" noProof="0" dirty="0"/>
          </a:p>
        </p:txBody>
      </p:sp>
      <p:sp>
        <p:nvSpPr>
          <p:cNvPr id="4" name="Slide Number Placeholder 3"/>
          <p:cNvSpPr>
            <a:spLocks noGrp="1"/>
          </p:cNvSpPr>
          <p:nvPr>
            <p:ph type="sldNum" sz="quarter" idx="10"/>
          </p:nvPr>
        </p:nvSpPr>
        <p:spPr/>
        <p:txBody>
          <a:bodyPr/>
          <a:lstStyle/>
          <a:p>
            <a:fld id="{3AF5178D-C600-C64F-A5BB-B3965FDE5D6B}" type="slidenum">
              <a:rPr lang="en-US" smtClean="0"/>
              <a:t>46</a:t>
            </a:fld>
            <a:endParaRPr lang="en-US"/>
          </a:p>
        </p:txBody>
      </p:sp>
    </p:spTree>
    <p:extLst>
      <p:ext uri="{BB962C8B-B14F-4D97-AF65-F5344CB8AC3E}">
        <p14:creationId xmlns:p14="http://schemas.microsoft.com/office/powerpoint/2010/main" val="31072832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noProof="0" dirty="0" smtClean="0">
                <a:solidFill>
                  <a:schemeClr val="tx1"/>
                </a:solidFill>
                <a:effectLst/>
                <a:latin typeface="+mn-lt"/>
                <a:ea typeface="+mn-ea"/>
                <a:cs typeface="+mn-cs"/>
              </a:rPr>
              <a:t>ASEA</a:t>
            </a:r>
            <a:r>
              <a:rPr lang="de-DE" sz="1200" kern="1200" baseline="0" noProof="0" dirty="0" smtClean="0">
                <a:solidFill>
                  <a:schemeClr val="tx1"/>
                </a:solidFill>
                <a:effectLst/>
                <a:latin typeface="+mn-lt"/>
                <a:ea typeface="+mn-ea"/>
                <a:cs typeface="+mn-cs"/>
              </a:rPr>
              <a:t> stellt professionelle Tools und Training zu Verfügung, damit auch die neuesten Geschäftspartner Erfolg haben.</a:t>
            </a:r>
            <a:endParaRPr lang="de-DE" sz="1200" kern="1200" noProof="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47</a:t>
            </a:fld>
            <a:endParaRPr lang="en-US"/>
          </a:p>
        </p:txBody>
      </p:sp>
    </p:spTree>
    <p:extLst>
      <p:ext uri="{BB962C8B-B14F-4D97-AF65-F5344CB8AC3E}">
        <p14:creationId xmlns:p14="http://schemas.microsoft.com/office/powerpoint/2010/main" val="1127412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noProof="0" dirty="0" smtClean="0">
                <a:solidFill>
                  <a:schemeClr val="tx1"/>
                </a:solidFill>
                <a:effectLst/>
                <a:latin typeface="+mn-lt"/>
                <a:ea typeface="+mn-ea"/>
                <a:cs typeface="+mn-cs"/>
              </a:rPr>
              <a:t>Eine</a:t>
            </a:r>
            <a:r>
              <a:rPr lang="de-DE" sz="1200" kern="1200" baseline="0" noProof="0" dirty="0" smtClean="0">
                <a:solidFill>
                  <a:schemeClr val="tx1"/>
                </a:solidFill>
                <a:effectLst/>
                <a:latin typeface="+mn-lt"/>
                <a:ea typeface="+mn-ea"/>
                <a:cs typeface="+mn-cs"/>
              </a:rPr>
              <a:t> der vielen Erfolgsstrategien, die das Unternehmen verfolgt, ist sein Peak Performance </a:t>
            </a:r>
            <a:r>
              <a:rPr lang="de-DE" sz="1200" kern="1200" baseline="0" noProof="0" dirty="0" err="1" smtClean="0">
                <a:solidFill>
                  <a:schemeClr val="tx1"/>
                </a:solidFill>
                <a:effectLst/>
                <a:latin typeface="+mn-lt"/>
                <a:ea typeface="+mn-ea"/>
                <a:cs typeface="+mn-cs"/>
              </a:rPr>
              <a:t>Program</a:t>
            </a:r>
            <a:r>
              <a:rPr lang="de-DE" sz="1200" kern="1200" baseline="0" noProof="0" dirty="0" smtClean="0">
                <a:solidFill>
                  <a:schemeClr val="tx1"/>
                </a:solidFill>
                <a:effectLst/>
                <a:latin typeface="+mn-lt"/>
                <a:ea typeface="+mn-ea"/>
                <a:cs typeface="+mn-cs"/>
              </a:rPr>
              <a:t>, der Weg zum Erfolg.</a:t>
            </a:r>
            <a:endParaRPr lang="de-DE" sz="1200" kern="1200" noProof="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48</a:t>
            </a:fld>
            <a:endParaRPr lang="en-US"/>
          </a:p>
        </p:txBody>
      </p:sp>
    </p:spTree>
    <p:extLst>
      <p:ext uri="{BB962C8B-B14F-4D97-AF65-F5344CB8AC3E}">
        <p14:creationId xmlns:p14="http://schemas.microsoft.com/office/powerpoint/2010/main" val="17798539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noProof="0" dirty="0" smtClean="0">
                <a:solidFill>
                  <a:schemeClr val="tx1"/>
                </a:solidFill>
                <a:effectLst/>
                <a:latin typeface="+mn-lt"/>
                <a:ea typeface="+mn-ea"/>
                <a:cs typeface="+mn-cs"/>
              </a:rPr>
              <a:t>Sie nehmen an Events und Reisen zur Belohnung teil und lernen die Unternehmensleitung</a:t>
            </a:r>
            <a:r>
              <a:rPr lang="de-DE" sz="1200" kern="1200" baseline="0" noProof="0" dirty="0" smtClean="0">
                <a:solidFill>
                  <a:schemeClr val="tx1"/>
                </a:solidFill>
                <a:effectLst/>
                <a:latin typeface="+mn-lt"/>
                <a:ea typeface="+mn-ea"/>
                <a:cs typeface="+mn-cs"/>
              </a:rPr>
              <a:t> ebenso kennen wie Führungskräfte aus anderen Regionen, die überall im Land und auf der ganzen Welt ihr ASEA Geschäft aufbauen. Und Sie werden nicht nur die Chance haben, Teil dieser Gemeinschaft zu werden, sondern haben die Chance, dies auch für Ihr eigenes Team aufzubauen.</a:t>
            </a:r>
            <a:endParaRPr lang="de-DE" noProof="0" dirty="0"/>
          </a:p>
        </p:txBody>
      </p:sp>
      <p:sp>
        <p:nvSpPr>
          <p:cNvPr id="4" name="Slide Number Placeholder 3"/>
          <p:cNvSpPr>
            <a:spLocks noGrp="1"/>
          </p:cNvSpPr>
          <p:nvPr>
            <p:ph type="sldNum" sz="quarter" idx="10"/>
          </p:nvPr>
        </p:nvSpPr>
        <p:spPr/>
        <p:txBody>
          <a:bodyPr/>
          <a:lstStyle/>
          <a:p>
            <a:fld id="{3AF5178D-C600-C64F-A5BB-B3965FDE5D6B}" type="slidenum">
              <a:rPr lang="en-US" smtClean="0"/>
              <a:t>49</a:t>
            </a:fld>
            <a:endParaRPr lang="en-US"/>
          </a:p>
        </p:txBody>
      </p:sp>
    </p:spTree>
    <p:extLst>
      <p:ext uri="{BB962C8B-B14F-4D97-AF65-F5344CB8AC3E}">
        <p14:creationId xmlns:p14="http://schemas.microsoft.com/office/powerpoint/2010/main" val="865694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ABER für den Aufbau eines Unternehmens im traditionellen Sinne brauchen wir ein paar Dinge. Eine tolle Idee, die sich von allen anderen absetzt und nach der eine HOHE Nachfrage besteht. Und natürlich Start-</a:t>
            </a:r>
            <a:r>
              <a:rPr lang="de-DE" sz="1200" kern="1200" dirty="0" err="1" smtClean="0">
                <a:solidFill>
                  <a:schemeClr val="tx1"/>
                </a:solidFill>
                <a:effectLst/>
                <a:latin typeface="+mn-lt"/>
                <a:ea typeface="+mn-ea"/>
                <a:cs typeface="+mn-cs"/>
              </a:rPr>
              <a:t>up</a:t>
            </a:r>
            <a:r>
              <a:rPr lang="de-DE" sz="1200" kern="1200" dirty="0" smtClean="0">
                <a:solidFill>
                  <a:schemeClr val="tx1"/>
                </a:solidFill>
                <a:effectLst/>
                <a:latin typeface="+mn-lt"/>
                <a:ea typeface="+mn-ea"/>
                <a:cs typeface="+mn-cs"/>
              </a:rPr>
              <a:t> Kapital. Wir müssen wissen, wie ein Unternehmen arbeitet und brauchen finanzielles und juristisches Fachwissen. Nicht zu vergessen, wie viel Zeit man als Unternehmer am Anfang investieren muss. Außerdem sollten Sie noch daran denken, dass Ihr Geschäft, statistisch gesehen, wahrscheinlich keine fünf Jahre überlebt. Klingt das immer noch so attraktiv? </a:t>
            </a:r>
          </a:p>
        </p:txBody>
      </p:sp>
      <p:sp>
        <p:nvSpPr>
          <p:cNvPr id="4" name="Slide Number Placeholder 3"/>
          <p:cNvSpPr>
            <a:spLocks noGrp="1"/>
          </p:cNvSpPr>
          <p:nvPr>
            <p:ph type="sldNum" sz="quarter" idx="10"/>
          </p:nvPr>
        </p:nvSpPr>
        <p:spPr/>
        <p:txBody>
          <a:bodyPr/>
          <a:lstStyle/>
          <a:p>
            <a:fld id="{3AF5178D-C600-C64F-A5BB-B3965FDE5D6B}" type="slidenum">
              <a:rPr lang="en-US" smtClean="0"/>
              <a:t>5</a:t>
            </a:fld>
            <a:endParaRPr lang="en-US"/>
          </a:p>
        </p:txBody>
      </p:sp>
    </p:spTree>
    <p:extLst>
      <p:ext uri="{BB962C8B-B14F-4D97-AF65-F5344CB8AC3E}">
        <p14:creationId xmlns:p14="http://schemas.microsoft.com/office/powerpoint/2010/main" val="28437781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noProof="0" dirty="0" smtClean="0">
                <a:solidFill>
                  <a:schemeClr val="tx1"/>
                </a:solidFill>
                <a:effectLst/>
                <a:latin typeface="+mn-lt"/>
                <a:ea typeface="+mn-ea"/>
                <a:cs typeface="+mn-cs"/>
              </a:rPr>
              <a:t>Ich möchte Ihnen von einigen Vorteilen erzählen, die mein Unternehmen ASEA zu bieten hat.</a:t>
            </a:r>
          </a:p>
        </p:txBody>
      </p:sp>
      <p:sp>
        <p:nvSpPr>
          <p:cNvPr id="4" name="Slide Number Placeholder 3"/>
          <p:cNvSpPr>
            <a:spLocks noGrp="1"/>
          </p:cNvSpPr>
          <p:nvPr>
            <p:ph type="sldNum" sz="quarter" idx="10"/>
          </p:nvPr>
        </p:nvSpPr>
        <p:spPr/>
        <p:txBody>
          <a:bodyPr/>
          <a:lstStyle/>
          <a:p>
            <a:fld id="{3AF5178D-C600-C64F-A5BB-B3965FDE5D6B}" type="slidenum">
              <a:rPr lang="en-US" smtClean="0"/>
              <a:t>50</a:t>
            </a:fld>
            <a:endParaRPr lang="en-US"/>
          </a:p>
        </p:txBody>
      </p:sp>
    </p:spTree>
    <p:extLst>
      <p:ext uri="{BB962C8B-B14F-4D97-AF65-F5344CB8AC3E}">
        <p14:creationId xmlns:p14="http://schemas.microsoft.com/office/powerpoint/2010/main" val="23055255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noProof="0" dirty="0" smtClean="0"/>
              <a:t>Einige Punkte, mit denen Sie die Dringlichkeit dieser Chance besser verstehen.</a:t>
            </a:r>
          </a:p>
          <a:p>
            <a:r>
              <a:rPr lang="de-DE" noProof="0" dirty="0" smtClean="0"/>
              <a:t>(Lesen Sie die Bullet Points)</a:t>
            </a:r>
            <a:endParaRPr lang="de-DE" noProof="0" dirty="0"/>
          </a:p>
        </p:txBody>
      </p:sp>
      <p:sp>
        <p:nvSpPr>
          <p:cNvPr id="4" name="Slide Number Placeholder 3"/>
          <p:cNvSpPr>
            <a:spLocks noGrp="1"/>
          </p:cNvSpPr>
          <p:nvPr>
            <p:ph type="sldNum" sz="quarter" idx="10"/>
          </p:nvPr>
        </p:nvSpPr>
        <p:spPr/>
        <p:txBody>
          <a:bodyPr/>
          <a:lstStyle/>
          <a:p>
            <a:fld id="{3AF5178D-C600-C64F-A5BB-B3965FDE5D6B}" type="slidenum">
              <a:rPr lang="en-US" smtClean="0"/>
              <a:t>51</a:t>
            </a:fld>
            <a:endParaRPr lang="en-US"/>
          </a:p>
        </p:txBody>
      </p:sp>
    </p:spTree>
    <p:extLst>
      <p:ext uri="{BB962C8B-B14F-4D97-AF65-F5344CB8AC3E}">
        <p14:creationId xmlns:p14="http://schemas.microsoft.com/office/powerpoint/2010/main" val="7582509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200" kern="1200" noProof="0" dirty="0" smtClean="0">
                <a:solidFill>
                  <a:schemeClr val="tx1"/>
                </a:solidFill>
                <a:effectLst/>
                <a:latin typeface="+mn-lt"/>
                <a:ea typeface="+mn-ea"/>
                <a:cs typeface="+mn-cs"/>
              </a:rPr>
              <a:t>ASEA ist ein Unternehmen, das gerade erst in Schwung kommt. Woran denken Sie, wenn ich sage, nach dem Risiko aber vor dem </a:t>
            </a:r>
            <a:r>
              <a:rPr lang="de-AT" sz="1200" kern="1200" noProof="0" dirty="0" err="1" smtClean="0">
                <a:solidFill>
                  <a:schemeClr val="tx1"/>
                </a:solidFill>
                <a:effectLst/>
                <a:latin typeface="+mn-lt"/>
                <a:ea typeface="+mn-ea"/>
                <a:cs typeface="+mn-cs"/>
              </a:rPr>
              <a:t>Momentum</a:t>
            </a:r>
            <a:r>
              <a:rPr lang="de-AT" sz="1200" kern="1200" noProof="0" dirty="0" smtClean="0">
                <a:solidFill>
                  <a:schemeClr val="tx1"/>
                </a:solidFill>
                <a:effectLst/>
                <a:latin typeface="+mn-lt"/>
                <a:ea typeface="+mn-ea"/>
                <a:cs typeface="+mn-cs"/>
              </a:rPr>
              <a:t>?</a:t>
            </a:r>
          </a:p>
          <a:p>
            <a:endParaRPr lang="de-AT" sz="1200" kern="1200" noProof="0" dirty="0" smtClean="0">
              <a:solidFill>
                <a:schemeClr val="tx1"/>
              </a:solidFill>
              <a:effectLst/>
              <a:latin typeface="+mn-lt"/>
              <a:ea typeface="+mn-ea"/>
              <a:cs typeface="+mn-cs"/>
            </a:endParaRPr>
          </a:p>
          <a:p>
            <a:r>
              <a:rPr lang="de-AT" sz="1200" kern="1200" noProof="0" dirty="0" smtClean="0">
                <a:solidFill>
                  <a:schemeClr val="tx1"/>
                </a:solidFill>
                <a:effectLst/>
                <a:latin typeface="+mn-lt"/>
                <a:ea typeface="+mn-ea"/>
                <a:cs typeface="+mn-cs"/>
              </a:rPr>
              <a:t>(Pause)</a:t>
            </a:r>
          </a:p>
          <a:p>
            <a:endParaRPr lang="de-AT" sz="1200" kern="1200" noProof="0" dirty="0" smtClean="0">
              <a:solidFill>
                <a:schemeClr val="tx1"/>
              </a:solidFill>
              <a:effectLst/>
              <a:latin typeface="+mn-lt"/>
              <a:ea typeface="+mn-ea"/>
              <a:cs typeface="+mn-cs"/>
            </a:endParaRPr>
          </a:p>
          <a:p>
            <a:r>
              <a:rPr lang="de-AT" sz="1200" kern="1200" noProof="0" dirty="0" smtClean="0">
                <a:solidFill>
                  <a:schemeClr val="tx1"/>
                </a:solidFill>
                <a:effectLst/>
                <a:latin typeface="+mn-lt"/>
                <a:ea typeface="+mn-ea"/>
                <a:cs typeface="+mn-cs"/>
              </a:rPr>
              <a:t>ASEA ist das Risiko schon eingegangen. Die Wissenschaft ist erwiesen. Menschen überall auf der Welt ziehen bereits ihren Nutzen daraus. Wir sind aber immer noch in der Anfangsphase des wachsenden </a:t>
            </a:r>
            <a:r>
              <a:rPr lang="de-AT" sz="1200" kern="1200" noProof="0" dirty="0" err="1" smtClean="0">
                <a:solidFill>
                  <a:schemeClr val="tx1"/>
                </a:solidFill>
                <a:effectLst/>
                <a:latin typeface="+mn-lt"/>
                <a:ea typeface="+mn-ea"/>
                <a:cs typeface="+mn-cs"/>
              </a:rPr>
              <a:t>Momentums</a:t>
            </a:r>
            <a:r>
              <a:rPr lang="de-AT" sz="1200" kern="1200" noProof="0" dirty="0" smtClean="0">
                <a:solidFill>
                  <a:schemeClr val="tx1"/>
                </a:solidFill>
                <a:effectLst/>
                <a:latin typeface="+mn-lt"/>
                <a:ea typeface="+mn-ea"/>
                <a:cs typeface="+mn-cs"/>
              </a:rPr>
              <a:t> und das ist genau der richtige Moment, um dabei zu sein. Tatsächlich wurde ASEA kürzlich als eines der 12 Unternehmen mit dem schnellsten Wachstum im US-Bundestaat Utah ausgezeichnet – und das ist einer der wirtschaftsstärksten Staaten der USA. </a:t>
            </a:r>
          </a:p>
        </p:txBody>
      </p:sp>
      <p:sp>
        <p:nvSpPr>
          <p:cNvPr id="4" name="Slide Number Placeholder 3"/>
          <p:cNvSpPr>
            <a:spLocks noGrp="1"/>
          </p:cNvSpPr>
          <p:nvPr>
            <p:ph type="sldNum" sz="quarter" idx="10"/>
          </p:nvPr>
        </p:nvSpPr>
        <p:spPr/>
        <p:txBody>
          <a:bodyPr/>
          <a:lstStyle/>
          <a:p>
            <a:fld id="{3AF5178D-C600-C64F-A5BB-B3965FDE5D6B}" type="slidenum">
              <a:rPr lang="en-US" smtClean="0"/>
              <a:t>52</a:t>
            </a:fld>
            <a:endParaRPr lang="en-US"/>
          </a:p>
        </p:txBody>
      </p:sp>
    </p:spTree>
    <p:extLst>
      <p:ext uri="{BB962C8B-B14F-4D97-AF65-F5344CB8AC3E}">
        <p14:creationId xmlns:p14="http://schemas.microsoft.com/office/powerpoint/2010/main" val="34542708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noProof="0" dirty="0" smtClean="0">
                <a:solidFill>
                  <a:schemeClr val="tx1"/>
                </a:solidFill>
                <a:effectLst/>
                <a:latin typeface="+mn-lt"/>
                <a:ea typeface="+mn-ea"/>
                <a:cs typeface="+mn-cs"/>
              </a:rPr>
              <a:t>Ok, jetzt wissen Sie alles, was ASEA</a:t>
            </a:r>
            <a:r>
              <a:rPr lang="de-DE" sz="1200" kern="1200" baseline="0" noProof="0" dirty="0" smtClean="0">
                <a:solidFill>
                  <a:schemeClr val="tx1"/>
                </a:solidFill>
                <a:effectLst/>
                <a:latin typeface="+mn-lt"/>
                <a:ea typeface="+mn-ea"/>
                <a:cs typeface="+mn-cs"/>
              </a:rPr>
              <a:t> von anderen Unternehmen unterscheidet. Ich möchte jetzt noch einmal auf die Frage zurück kommen, wie Ihr Leben im Moment aussieht.</a:t>
            </a:r>
            <a:endParaRPr lang="de-DE" sz="1200" kern="1200" noProof="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53</a:t>
            </a:fld>
            <a:endParaRPr lang="en-US"/>
          </a:p>
        </p:txBody>
      </p:sp>
    </p:spTree>
    <p:extLst>
      <p:ext uri="{BB962C8B-B14F-4D97-AF65-F5344CB8AC3E}">
        <p14:creationId xmlns:p14="http://schemas.microsoft.com/office/powerpoint/2010/main" val="20811231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noProof="0" dirty="0" smtClean="0">
                <a:solidFill>
                  <a:schemeClr val="tx1"/>
                </a:solidFill>
                <a:effectLst/>
                <a:latin typeface="+mn-lt"/>
                <a:ea typeface="+mn-ea"/>
                <a:cs typeface="+mn-cs"/>
              </a:rPr>
              <a:t>(Lesen Sie die Punkte vor.)</a:t>
            </a:r>
          </a:p>
        </p:txBody>
      </p:sp>
      <p:sp>
        <p:nvSpPr>
          <p:cNvPr id="4" name="Slide Number Placeholder 3"/>
          <p:cNvSpPr>
            <a:spLocks noGrp="1"/>
          </p:cNvSpPr>
          <p:nvPr>
            <p:ph type="sldNum" sz="quarter" idx="10"/>
          </p:nvPr>
        </p:nvSpPr>
        <p:spPr/>
        <p:txBody>
          <a:bodyPr/>
          <a:lstStyle/>
          <a:p>
            <a:fld id="{3AF5178D-C600-C64F-A5BB-B3965FDE5D6B}" type="slidenum">
              <a:rPr lang="en-US" smtClean="0"/>
              <a:t>54</a:t>
            </a:fld>
            <a:endParaRPr lang="en-US"/>
          </a:p>
        </p:txBody>
      </p:sp>
    </p:spTree>
    <p:extLst>
      <p:ext uri="{BB962C8B-B14F-4D97-AF65-F5344CB8AC3E}">
        <p14:creationId xmlns:p14="http://schemas.microsoft.com/office/powerpoint/2010/main" val="36945148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noProof="0" dirty="0" smtClean="0">
                <a:solidFill>
                  <a:schemeClr val="tx1"/>
                </a:solidFill>
                <a:effectLst/>
                <a:latin typeface="+mn-lt"/>
                <a:ea typeface="+mn-ea"/>
                <a:cs typeface="+mn-cs"/>
              </a:rPr>
              <a:t>Jetzt wo Sie die ASEA Chance kennen gelernt haben und wissen, was sie zu bieten hat, stellt sich die Frage: Wo sehen Sie sich selbst?</a:t>
            </a:r>
          </a:p>
          <a:p>
            <a:r>
              <a:rPr lang="de-DE" sz="1200" kern="1200" noProof="0" dirty="0" smtClean="0">
                <a:solidFill>
                  <a:schemeClr val="tx1"/>
                </a:solidFill>
                <a:effectLst/>
                <a:latin typeface="+mn-lt"/>
                <a:ea typeface="+mn-ea"/>
                <a:cs typeface="+mn-cs"/>
              </a:rPr>
              <a:t> </a:t>
            </a:r>
          </a:p>
          <a:p>
            <a:pPr lvl="0"/>
            <a:r>
              <a:rPr lang="de-DE" sz="1200" kern="1200" noProof="0" dirty="0" smtClean="0">
                <a:solidFill>
                  <a:schemeClr val="tx1"/>
                </a:solidFill>
                <a:effectLst/>
                <a:latin typeface="+mn-lt"/>
                <a:ea typeface="+mn-ea"/>
                <a:cs typeface="+mn-cs"/>
              </a:rPr>
              <a:t>Wollen Sie ein bisschen dazu verdienen? Genug, um Ihre Produkte zu finanzieren?</a:t>
            </a:r>
          </a:p>
          <a:p>
            <a:pPr lvl="0"/>
            <a:r>
              <a:rPr lang="de-DE" sz="1200" kern="1200" noProof="0" dirty="0" smtClean="0">
                <a:solidFill>
                  <a:schemeClr val="tx1"/>
                </a:solidFill>
                <a:effectLst/>
                <a:latin typeface="+mn-lt"/>
                <a:ea typeface="+mn-ea"/>
                <a:cs typeface="+mn-cs"/>
              </a:rPr>
              <a:t>Wie wäre es mit einer Geschäftschance für einen Verdienst, der ein Vollzeiteinkommen ersetzen kann?</a:t>
            </a:r>
          </a:p>
          <a:p>
            <a:pPr lvl="0"/>
            <a:r>
              <a:rPr lang="de-DE" sz="1200" kern="1200" noProof="0" dirty="0" smtClean="0">
                <a:solidFill>
                  <a:schemeClr val="tx1"/>
                </a:solidFill>
                <a:effectLst/>
                <a:latin typeface="+mn-lt"/>
                <a:ea typeface="+mn-ea"/>
                <a:cs typeface="+mn-cs"/>
              </a:rPr>
              <a:t>Oder eine große Chance, ein Vermögen aufzubauen, mit dem Sie ein Vermächtnis schaffen können?</a:t>
            </a:r>
          </a:p>
          <a:p>
            <a:r>
              <a:rPr lang="de-DE" sz="1200" kern="1200" noProof="0" dirty="0" smtClean="0">
                <a:solidFill>
                  <a:schemeClr val="tx1"/>
                </a:solidFill>
                <a:effectLst/>
                <a:latin typeface="+mn-lt"/>
                <a:ea typeface="+mn-ea"/>
                <a:cs typeface="+mn-cs"/>
              </a:rPr>
              <a:t>Tun Sie sich selbst einen Gefallen und sagen Sie der Person, die Sie heute hierher gebracht hat, wo Sie sich sehen. Sind Sie eine 1, eine 2 oder eine 3?</a:t>
            </a:r>
          </a:p>
        </p:txBody>
      </p:sp>
      <p:sp>
        <p:nvSpPr>
          <p:cNvPr id="4" name="Slide Number Placeholder 3"/>
          <p:cNvSpPr>
            <a:spLocks noGrp="1"/>
          </p:cNvSpPr>
          <p:nvPr>
            <p:ph type="sldNum" sz="quarter" idx="10"/>
          </p:nvPr>
        </p:nvSpPr>
        <p:spPr/>
        <p:txBody>
          <a:bodyPr/>
          <a:lstStyle/>
          <a:p>
            <a:fld id="{3AF5178D-C600-C64F-A5BB-B3965FDE5D6B}" type="slidenum">
              <a:rPr lang="en-US" smtClean="0"/>
              <a:t>55</a:t>
            </a:fld>
            <a:endParaRPr lang="en-US"/>
          </a:p>
        </p:txBody>
      </p:sp>
    </p:spTree>
    <p:extLst>
      <p:ext uri="{BB962C8B-B14F-4D97-AF65-F5344CB8AC3E}">
        <p14:creationId xmlns:p14="http://schemas.microsoft.com/office/powerpoint/2010/main" val="6881384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noProof="0" dirty="0" smtClean="0">
                <a:solidFill>
                  <a:schemeClr val="tx1"/>
                </a:solidFill>
                <a:effectLst/>
                <a:latin typeface="+mn-lt"/>
                <a:ea typeface="+mn-ea"/>
                <a:cs typeface="+mn-cs"/>
              </a:rPr>
              <a:t>Hier sind einige der Optionen, mit denen Sie bei ASEA starten können. Verschiedene Möglichkeiten, sich einzuschreiben, 1 Karton, 2 Kartons,</a:t>
            </a:r>
            <a:r>
              <a:rPr lang="de-DE" sz="1200" kern="1200" baseline="0" noProof="0" dirty="0" smtClean="0">
                <a:solidFill>
                  <a:schemeClr val="tx1"/>
                </a:solidFill>
                <a:effectLst/>
                <a:latin typeface="+mn-lt"/>
                <a:ea typeface="+mn-ea"/>
                <a:cs typeface="+mn-cs"/>
              </a:rPr>
              <a:t> besprechen Sie das mit der Person, die Sie eingeladen hat.</a:t>
            </a:r>
            <a:endParaRPr lang="de-DE" sz="1200" kern="1200" noProof="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56</a:t>
            </a:fld>
            <a:endParaRPr lang="en-US"/>
          </a:p>
        </p:txBody>
      </p:sp>
    </p:spTree>
    <p:extLst>
      <p:ext uri="{BB962C8B-B14F-4D97-AF65-F5344CB8AC3E}">
        <p14:creationId xmlns:p14="http://schemas.microsoft.com/office/powerpoint/2010/main" val="34839184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baseline="0" noProof="0" dirty="0" smtClean="0">
                <a:solidFill>
                  <a:schemeClr val="tx1"/>
                </a:solidFill>
                <a:effectLst/>
                <a:latin typeface="+mn-lt"/>
                <a:ea typeface="+mn-ea"/>
                <a:cs typeface="+mn-cs"/>
              </a:rPr>
              <a:t>Wenn Sie sich heute einschreiben, können Sie von unserer Bonus Autoship Karton Promotion profitieren. Schreiben Sie sich heute mit einer Autoship-Bestellung über 100 PV ein, können Sie 2 KARTONS GRATIS bekommen!</a:t>
            </a:r>
            <a:endParaRPr lang="de-DE" sz="1200" kern="1200" noProof="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57</a:t>
            </a:fld>
            <a:endParaRPr lang="en-US"/>
          </a:p>
        </p:txBody>
      </p:sp>
    </p:spTree>
    <p:extLst>
      <p:ext uri="{BB962C8B-B14F-4D97-AF65-F5344CB8AC3E}">
        <p14:creationId xmlns:p14="http://schemas.microsoft.com/office/powerpoint/2010/main" val="30348494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aseline="0" noProof="0" dirty="0" smtClean="0"/>
              <a:t>Und zur Zeit läuft noch eine andere Promotion: (Erklären Sie die Promo)</a:t>
            </a:r>
          </a:p>
        </p:txBody>
      </p:sp>
      <p:sp>
        <p:nvSpPr>
          <p:cNvPr id="4" name="Slide Number Placeholder 3"/>
          <p:cNvSpPr>
            <a:spLocks noGrp="1"/>
          </p:cNvSpPr>
          <p:nvPr>
            <p:ph type="sldNum" sz="quarter" idx="10"/>
          </p:nvPr>
        </p:nvSpPr>
        <p:spPr/>
        <p:txBody>
          <a:bodyPr/>
          <a:lstStyle/>
          <a:p>
            <a:fld id="{3AF5178D-C600-C64F-A5BB-B3965FDE5D6B}" type="slidenum">
              <a:rPr lang="en-US" smtClean="0"/>
              <a:t>58</a:t>
            </a:fld>
            <a:endParaRPr lang="en-US"/>
          </a:p>
        </p:txBody>
      </p:sp>
    </p:spTree>
    <p:extLst>
      <p:ext uri="{BB962C8B-B14F-4D97-AF65-F5344CB8AC3E}">
        <p14:creationId xmlns:p14="http://schemas.microsoft.com/office/powerpoint/2010/main" val="14479057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baseline="0" noProof="0" dirty="0" smtClean="0">
                <a:solidFill>
                  <a:schemeClr val="tx1"/>
                </a:solidFill>
                <a:effectLst/>
                <a:latin typeface="+mn-lt"/>
                <a:ea typeface="+mn-ea"/>
                <a:cs typeface="+mn-cs"/>
              </a:rPr>
              <a:t>Denken Sie noch einmal daran, wie Sie sich gefühlt haben, als wir über Ihren Alltag sprachen. Auch wenn Sie bei dem was Sie tun sehr erfolgreich sind und Ihr Geld investieren, bekommen Sie nicht mal einen Bruchteil dessen heraus, was Sie investieren. </a:t>
            </a:r>
            <a:endParaRPr lang="de-DE" noProof="0" dirty="0" smtClean="0"/>
          </a:p>
          <a:p>
            <a:endParaRPr lang="de-DE" sz="1200" kern="1200" baseline="0" noProof="0" dirty="0" smtClean="0">
              <a:solidFill>
                <a:schemeClr val="tx1"/>
              </a:solidFill>
              <a:effectLst/>
              <a:latin typeface="+mn-lt"/>
              <a:ea typeface="+mn-ea"/>
              <a:cs typeface="+mn-cs"/>
            </a:endParaRPr>
          </a:p>
          <a:p>
            <a:r>
              <a:rPr lang="de-DE" sz="1200" kern="1200" baseline="0" noProof="0" dirty="0" smtClean="0">
                <a:solidFill>
                  <a:schemeClr val="tx1"/>
                </a:solidFill>
                <a:effectLst/>
                <a:latin typeface="+mn-lt"/>
                <a:ea typeface="+mn-ea"/>
                <a:cs typeface="+mn-cs"/>
              </a:rPr>
              <a:t>Und wenn ich Ihnen jetzt sage, dass Sie einen Bruchteil der Anstrengungen nutzen können, um den Alltagstrott loszuwerden, die Kontrolle darüber zu übernehmen, wie Sie Ihr Geld verdienen und dabei ein substanzielles passives Einkommen aufbauen können?</a:t>
            </a:r>
          </a:p>
        </p:txBody>
      </p:sp>
      <p:sp>
        <p:nvSpPr>
          <p:cNvPr id="4" name="Slide Number Placeholder 3"/>
          <p:cNvSpPr>
            <a:spLocks noGrp="1"/>
          </p:cNvSpPr>
          <p:nvPr>
            <p:ph type="sldNum" sz="quarter" idx="10"/>
          </p:nvPr>
        </p:nvSpPr>
        <p:spPr/>
        <p:txBody>
          <a:bodyPr/>
          <a:lstStyle/>
          <a:p>
            <a:fld id="{3AF5178D-C600-C64F-A5BB-B3965FDE5D6B}" type="slidenum">
              <a:rPr lang="en-US" smtClean="0"/>
              <a:t>59</a:t>
            </a:fld>
            <a:endParaRPr lang="en-US"/>
          </a:p>
        </p:txBody>
      </p:sp>
    </p:spTree>
    <p:extLst>
      <p:ext uri="{BB962C8B-B14F-4D97-AF65-F5344CB8AC3E}">
        <p14:creationId xmlns:p14="http://schemas.microsoft.com/office/powerpoint/2010/main" val="4098640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noProof="0" dirty="0" smtClean="0">
                <a:solidFill>
                  <a:schemeClr val="tx1"/>
                </a:solidFill>
                <a:effectLst/>
                <a:latin typeface="+mn-lt"/>
                <a:ea typeface="+mn-ea"/>
                <a:cs typeface="+mn-cs"/>
              </a:rPr>
              <a:t>Ich möchte Ihnen Network-Marketing vorstellen – ein Geschäftsmodell, bei dem Sie ein Vertriebsnetzwerk für Produkte und Services aufbauen, und zwar mit Hilfe der ältesten und effizientesten Form der Werbung überhaupt: Mundpropaganda. </a:t>
            </a:r>
            <a:r>
              <a:rPr lang="de-DE" sz="1200" b="1" kern="1200" noProof="0" dirty="0" smtClean="0">
                <a:solidFill>
                  <a:schemeClr val="tx1"/>
                </a:solidFill>
                <a:effectLst/>
                <a:latin typeface="+mn-lt"/>
                <a:ea typeface="+mn-ea"/>
                <a:cs typeface="+mn-cs"/>
              </a:rPr>
              <a:t>Ein bewährtes Geschäftsmodell seit fast einem Jahrhundert.</a:t>
            </a:r>
            <a:endParaRPr lang="de-DE" sz="1200" kern="1200" noProof="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6</a:t>
            </a:fld>
            <a:endParaRPr lang="en-US"/>
          </a:p>
        </p:txBody>
      </p:sp>
    </p:spTree>
    <p:extLst>
      <p:ext uri="{BB962C8B-B14F-4D97-AF65-F5344CB8AC3E}">
        <p14:creationId xmlns:p14="http://schemas.microsoft.com/office/powerpoint/2010/main" val="19567426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noProof="0" dirty="0" smtClean="0"/>
              <a:t>Ist es nicht an der Zeit, diesen Trott gegen etwas Lohnenderes einzutauschen?</a:t>
            </a:r>
          </a:p>
        </p:txBody>
      </p:sp>
      <p:sp>
        <p:nvSpPr>
          <p:cNvPr id="4" name="Slide Number Placeholder 3"/>
          <p:cNvSpPr>
            <a:spLocks noGrp="1"/>
          </p:cNvSpPr>
          <p:nvPr>
            <p:ph type="sldNum" sz="quarter" idx="10"/>
          </p:nvPr>
        </p:nvSpPr>
        <p:spPr/>
        <p:txBody>
          <a:bodyPr/>
          <a:lstStyle/>
          <a:p>
            <a:fld id="{3AF5178D-C600-C64F-A5BB-B3965FDE5D6B}" type="slidenum">
              <a:rPr lang="en-US" smtClean="0"/>
              <a:t>60</a:t>
            </a:fld>
            <a:endParaRPr lang="en-US"/>
          </a:p>
        </p:txBody>
      </p:sp>
    </p:spTree>
    <p:extLst>
      <p:ext uri="{BB962C8B-B14F-4D97-AF65-F5344CB8AC3E}">
        <p14:creationId xmlns:p14="http://schemas.microsoft.com/office/powerpoint/2010/main" val="20416909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noProof="0" dirty="0" smtClean="0">
                <a:solidFill>
                  <a:schemeClr val="tx1"/>
                </a:solidFill>
                <a:effectLst/>
                <a:latin typeface="+mn-lt"/>
                <a:ea typeface="+mn-ea"/>
                <a:cs typeface="+mn-cs"/>
              </a:rPr>
              <a:t>Ich möchte mit einigen Worten unseres Gründers Verdis Norton schließen</a:t>
            </a:r>
            <a:r>
              <a:rPr lang="de-DE" sz="1200" kern="1200" baseline="0" noProof="0" dirty="0" smtClean="0">
                <a:solidFill>
                  <a:schemeClr val="tx1"/>
                </a:solidFill>
                <a:effectLst/>
                <a:latin typeface="+mn-lt"/>
                <a:ea typeface="+mn-ea"/>
                <a:cs typeface="+mn-cs"/>
              </a:rPr>
              <a:t> (Lesen Sie das Zitat vor).</a:t>
            </a:r>
            <a:endParaRPr lang="de-DE" sz="1200" kern="1200" noProof="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61</a:t>
            </a:fld>
            <a:endParaRPr lang="en-US"/>
          </a:p>
        </p:txBody>
      </p:sp>
    </p:spTree>
    <p:extLst>
      <p:ext uri="{BB962C8B-B14F-4D97-AF65-F5344CB8AC3E}">
        <p14:creationId xmlns:p14="http://schemas.microsoft.com/office/powerpoint/2010/main" val="2863510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noProof="0" dirty="0" smtClean="0">
                <a:solidFill>
                  <a:schemeClr val="tx1"/>
                </a:solidFill>
                <a:effectLst/>
                <a:latin typeface="+mn-lt"/>
                <a:ea typeface="+mn-ea"/>
                <a:cs typeface="+mn-cs"/>
              </a:rPr>
              <a:t>Sehen wir uns einige Zahlen an. Diese Grafik zeigt die Antwort von Kleinunternehmen und Mittelständlern auf folgende Frage: Über welchen der folgenden Kanäle am Markt bekommen Sie meisten neuen Interessente und Kunden? Sie können sehen, dass es schlussendlich die Mundpropaganda (</a:t>
            </a:r>
            <a:r>
              <a:rPr lang="en-GB" sz="1200" kern="1200" noProof="0" dirty="0" err="1" smtClean="0">
                <a:solidFill>
                  <a:schemeClr val="tx1"/>
                </a:solidFill>
                <a:effectLst/>
                <a:latin typeface="+mn-lt"/>
                <a:ea typeface="+mn-ea"/>
                <a:cs typeface="+mn-cs"/>
              </a:rPr>
              <a:t>WOM</a:t>
            </a:r>
            <a:r>
              <a:rPr lang="en-GB" sz="1200" kern="1200" noProof="0" dirty="0" smtClean="0">
                <a:solidFill>
                  <a:schemeClr val="tx1"/>
                </a:solidFill>
                <a:effectLst/>
                <a:latin typeface="+mn-lt"/>
                <a:ea typeface="+mn-ea"/>
                <a:cs typeface="+mn-cs"/>
              </a:rPr>
              <a:t>)</a:t>
            </a:r>
            <a:r>
              <a:rPr lang="de-DE" sz="1200" kern="1200" noProof="0" dirty="0" smtClean="0">
                <a:solidFill>
                  <a:schemeClr val="tx1"/>
                </a:solidFill>
                <a:effectLst/>
                <a:latin typeface="+mn-lt"/>
                <a:ea typeface="+mn-ea"/>
                <a:cs typeface="+mn-cs"/>
              </a:rPr>
              <a:t> ist. </a:t>
            </a:r>
          </a:p>
          <a:p>
            <a:endParaRPr lang="de-DE" sz="1200" kern="1200" noProof="0" dirty="0" smtClean="0">
              <a:solidFill>
                <a:schemeClr val="tx1"/>
              </a:solidFill>
              <a:effectLst/>
              <a:latin typeface="+mn-lt"/>
              <a:ea typeface="+mn-ea"/>
              <a:cs typeface="+mn-cs"/>
            </a:endParaRPr>
          </a:p>
          <a:p>
            <a:r>
              <a:rPr lang="en-GB" sz="1200" kern="1200" noProof="0" dirty="0" err="1" smtClean="0">
                <a:solidFill>
                  <a:schemeClr val="tx1"/>
                </a:solidFill>
                <a:effectLst/>
                <a:latin typeface="+mn-lt"/>
                <a:ea typeface="+mn-ea"/>
                <a:cs typeface="+mn-cs"/>
              </a:rPr>
              <a:t>WOM</a:t>
            </a:r>
            <a:r>
              <a:rPr lang="en-GB" sz="1200" kern="1200" baseline="0" noProof="0" dirty="0" smtClean="0">
                <a:solidFill>
                  <a:schemeClr val="tx1"/>
                </a:solidFill>
                <a:effectLst/>
                <a:latin typeface="+mn-lt"/>
                <a:ea typeface="+mn-ea"/>
                <a:cs typeface="+mn-cs"/>
              </a:rPr>
              <a:t> (</a:t>
            </a:r>
            <a:r>
              <a:rPr lang="en-GB" sz="1200" kern="1200" noProof="0" dirty="0" smtClean="0">
                <a:solidFill>
                  <a:schemeClr val="tx1"/>
                </a:solidFill>
                <a:effectLst/>
                <a:latin typeface="+mn-lt"/>
                <a:ea typeface="+mn-ea"/>
                <a:cs typeface="+mn-cs"/>
              </a:rPr>
              <a:t>word</a:t>
            </a:r>
            <a:r>
              <a:rPr lang="en-GB" sz="1200" kern="1200" baseline="0" noProof="0" dirty="0" smtClean="0">
                <a:solidFill>
                  <a:schemeClr val="tx1"/>
                </a:solidFill>
                <a:effectLst/>
                <a:latin typeface="+mn-lt"/>
                <a:ea typeface="+mn-ea"/>
                <a:cs typeface="+mn-cs"/>
              </a:rPr>
              <a:t> of mouth) = </a:t>
            </a:r>
            <a:r>
              <a:rPr lang="de-DE" sz="1200" kern="1200" dirty="0" smtClean="0">
                <a:solidFill>
                  <a:schemeClr val="tx1"/>
                </a:solidFill>
                <a:effectLst/>
                <a:latin typeface="+mn-lt"/>
                <a:ea typeface="+mn-ea"/>
                <a:cs typeface="+mn-cs"/>
              </a:rPr>
              <a:t>Mundpropaganda</a:t>
            </a:r>
            <a:endParaRPr lang="en-GB" sz="1200" kern="1200" baseline="0" noProof="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baseline="0" noProof="0" dirty="0" err="1" smtClean="0">
                <a:solidFill>
                  <a:schemeClr val="tx1"/>
                </a:solidFill>
                <a:effectLst/>
                <a:latin typeface="+mn-lt"/>
                <a:ea typeface="+mn-ea"/>
                <a:cs typeface="+mn-cs"/>
              </a:rPr>
              <a:t>SEO</a:t>
            </a:r>
            <a:r>
              <a:rPr lang="en-GB" sz="1200" kern="1200" baseline="0" noProof="0" dirty="0" smtClean="0">
                <a:solidFill>
                  <a:schemeClr val="tx1"/>
                </a:solidFill>
                <a:effectLst/>
                <a:latin typeface="+mn-lt"/>
                <a:ea typeface="+mn-ea"/>
                <a:cs typeface="+mn-cs"/>
              </a:rPr>
              <a:t> (search engine optimization) = </a:t>
            </a:r>
            <a:r>
              <a:rPr lang="de-DE" sz="1200" kern="1200" dirty="0" smtClean="0">
                <a:solidFill>
                  <a:schemeClr val="tx1"/>
                </a:solidFill>
                <a:effectLst/>
                <a:latin typeface="+mn-lt"/>
                <a:ea typeface="+mn-ea"/>
                <a:cs typeface="+mn-cs"/>
              </a:rPr>
              <a:t>Suchmaschinenoptimierung</a:t>
            </a:r>
            <a:endParaRPr lang="en-GB" sz="1200" kern="1200" baseline="0" noProof="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baseline="0" noProof="0" dirty="0" smtClean="0">
                <a:solidFill>
                  <a:schemeClr val="tx1"/>
                </a:solidFill>
                <a:effectLst/>
                <a:latin typeface="+mn-lt"/>
                <a:ea typeface="+mn-ea"/>
                <a:cs typeface="+mn-cs"/>
              </a:rPr>
              <a:t>Online Dir.</a:t>
            </a:r>
            <a:r>
              <a:rPr lang="en-GB" sz="1200" kern="1200" noProof="0" dirty="0" smtClean="0">
                <a:solidFill>
                  <a:schemeClr val="tx1"/>
                </a:solidFill>
                <a:effectLst/>
                <a:latin typeface="+mn-lt"/>
                <a:ea typeface="+mn-ea"/>
                <a:cs typeface="+mn-cs"/>
              </a:rPr>
              <a:t> (</a:t>
            </a:r>
            <a:r>
              <a:rPr lang="en-GB" sz="1200" kern="1200" baseline="0" noProof="0" dirty="0" smtClean="0">
                <a:solidFill>
                  <a:schemeClr val="tx1"/>
                </a:solidFill>
                <a:effectLst/>
                <a:latin typeface="+mn-lt"/>
                <a:ea typeface="+mn-ea"/>
                <a:cs typeface="+mn-cs"/>
              </a:rPr>
              <a:t>Online Local Directories) = </a:t>
            </a:r>
            <a:r>
              <a:rPr lang="de-DE" sz="1200" kern="1200" dirty="0" smtClean="0">
                <a:solidFill>
                  <a:schemeClr val="tx1"/>
                </a:solidFill>
                <a:effectLst/>
                <a:latin typeface="+mn-lt"/>
                <a:ea typeface="+mn-ea"/>
                <a:cs typeface="+mn-cs"/>
              </a:rPr>
              <a:t>Lokale Verzeichnisse online</a:t>
            </a:r>
            <a:endParaRPr lang="en-GB" sz="1200" kern="1200" baseline="0" noProof="0" dirty="0" smtClean="0">
              <a:solidFill>
                <a:schemeClr val="tx1"/>
              </a:solidFill>
              <a:effectLst/>
              <a:latin typeface="+mn-lt"/>
              <a:ea typeface="+mn-ea"/>
              <a:cs typeface="+mn-cs"/>
            </a:endParaRPr>
          </a:p>
          <a:p>
            <a:r>
              <a:rPr lang="en-GB" sz="1200" kern="1200" baseline="0" noProof="0" dirty="0" smtClean="0">
                <a:solidFill>
                  <a:schemeClr val="tx1"/>
                </a:solidFill>
                <a:effectLst/>
                <a:latin typeface="+mn-lt"/>
                <a:ea typeface="+mn-ea"/>
                <a:cs typeface="+mn-cs"/>
              </a:rPr>
              <a:t>E-mail</a:t>
            </a:r>
            <a:r>
              <a:rPr lang="en-GB" sz="1200" kern="1200" noProof="0" dirty="0" smtClean="0">
                <a:solidFill>
                  <a:schemeClr val="tx1"/>
                </a:solidFill>
                <a:effectLst/>
                <a:latin typeface="+mn-lt"/>
                <a:ea typeface="+mn-ea"/>
                <a:cs typeface="+mn-cs"/>
              </a:rPr>
              <a:t> = </a:t>
            </a:r>
            <a:r>
              <a:rPr lang="de-DE" sz="1200" kern="1200" dirty="0" smtClean="0">
                <a:solidFill>
                  <a:schemeClr val="tx1"/>
                </a:solidFill>
                <a:effectLst/>
                <a:latin typeface="+mn-lt"/>
                <a:ea typeface="+mn-ea"/>
                <a:cs typeface="+mn-cs"/>
              </a:rPr>
              <a:t>E-Mail Marketing</a:t>
            </a:r>
          </a:p>
          <a:p>
            <a:r>
              <a:rPr lang="en-GB" sz="1200" kern="1200" baseline="0" noProof="0" dirty="0" smtClean="0">
                <a:solidFill>
                  <a:schemeClr val="tx1"/>
                </a:solidFill>
                <a:effectLst/>
                <a:latin typeface="+mn-lt"/>
                <a:ea typeface="+mn-ea"/>
                <a:cs typeface="+mn-cs"/>
              </a:rPr>
              <a:t>Poster</a:t>
            </a:r>
            <a:r>
              <a:rPr lang="en-GB" sz="1200" kern="1200" noProof="0" dirty="0" smtClean="0">
                <a:solidFill>
                  <a:schemeClr val="tx1"/>
                </a:solidFill>
                <a:effectLst/>
                <a:latin typeface="+mn-lt"/>
                <a:ea typeface="+mn-ea"/>
                <a:cs typeface="+mn-cs"/>
              </a:rPr>
              <a:t> = </a:t>
            </a:r>
            <a:r>
              <a:rPr lang="de-DE" sz="1200" kern="1200" dirty="0" smtClean="0">
                <a:solidFill>
                  <a:schemeClr val="tx1"/>
                </a:solidFill>
                <a:effectLst/>
                <a:latin typeface="+mn-lt"/>
                <a:ea typeface="+mn-ea"/>
                <a:cs typeface="+mn-cs"/>
              </a:rPr>
              <a:t>Flyer und Poster</a:t>
            </a:r>
          </a:p>
          <a:p>
            <a:r>
              <a:rPr lang="en-GB" sz="1200" kern="1200" baseline="0" noProof="0" dirty="0" smtClean="0">
                <a:solidFill>
                  <a:schemeClr val="tx1"/>
                </a:solidFill>
                <a:effectLst/>
                <a:latin typeface="+mn-lt"/>
                <a:ea typeface="+mn-ea"/>
                <a:cs typeface="+mn-cs"/>
              </a:rPr>
              <a:t>PR = </a:t>
            </a:r>
            <a:r>
              <a:rPr lang="de-DE" sz="1200" kern="1200" dirty="0" smtClean="0">
                <a:solidFill>
                  <a:schemeClr val="tx1"/>
                </a:solidFill>
                <a:effectLst/>
                <a:latin typeface="+mn-lt"/>
                <a:ea typeface="+mn-ea"/>
                <a:cs typeface="+mn-cs"/>
              </a:rPr>
              <a:t>Traditionelle PR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6C6C6C"/>
                </a:solidFill>
                <a:latin typeface="Trebuchet MS"/>
                <a:ea typeface="Helvetica Light" charset="0"/>
                <a:cs typeface="Trebuchet MS"/>
              </a:rPr>
              <a:t>Local Dir.</a:t>
            </a:r>
            <a:r>
              <a:rPr lang="en-US" sz="1200" baseline="0" dirty="0" smtClean="0">
                <a:solidFill>
                  <a:srgbClr val="6C6C6C"/>
                </a:solidFill>
                <a:latin typeface="Trebuchet MS"/>
                <a:ea typeface="Helvetica Light" charset="0"/>
                <a:cs typeface="Trebuchet MS"/>
              </a:rPr>
              <a:t> = </a:t>
            </a:r>
            <a:r>
              <a:rPr lang="de-DE" sz="1200" kern="1200" noProof="0" dirty="0" smtClean="0">
                <a:solidFill>
                  <a:schemeClr val="tx1"/>
                </a:solidFill>
                <a:effectLst/>
                <a:latin typeface="+mn-lt"/>
                <a:ea typeface="+mn-ea"/>
                <a:cs typeface="+mn-cs"/>
              </a:rPr>
              <a:t>Verzeichnisse in dem Branchenbuch</a:t>
            </a:r>
          </a:p>
          <a:p>
            <a:r>
              <a:rPr lang="en-US" sz="1200" dirty="0" smtClean="0">
                <a:solidFill>
                  <a:srgbClr val="6C6C6C"/>
                </a:solidFill>
                <a:latin typeface="Trebuchet MS"/>
                <a:ea typeface="Helvetica Light" charset="0"/>
                <a:cs typeface="Trebuchet MS"/>
              </a:rPr>
              <a:t>Newspaper </a:t>
            </a:r>
            <a:r>
              <a:rPr lang="de-DE" sz="1200" kern="1200" dirty="0" smtClean="0">
                <a:solidFill>
                  <a:schemeClr val="tx1"/>
                </a:solidFill>
                <a:effectLst/>
                <a:latin typeface="+mn-lt"/>
                <a:ea typeface="+mn-ea"/>
                <a:cs typeface="+mn-cs"/>
              </a:rPr>
              <a:t>= Anzeigen in der Lokalzeitung</a:t>
            </a:r>
          </a:p>
          <a:p>
            <a:r>
              <a:rPr lang="de-DE" sz="1200" kern="1200" dirty="0" smtClean="0">
                <a:solidFill>
                  <a:schemeClr val="tx1"/>
                </a:solidFill>
                <a:effectLst/>
                <a:latin typeface="+mn-lt"/>
                <a:ea typeface="+mn-ea"/>
                <a:cs typeface="+mn-cs"/>
              </a:rPr>
              <a:t>Mobile = Mobiles Marketing</a:t>
            </a:r>
          </a:p>
          <a:p>
            <a:r>
              <a:rPr lang="de-DE" sz="1200" kern="1200" dirty="0" err="1" smtClean="0">
                <a:solidFill>
                  <a:schemeClr val="tx1"/>
                </a:solidFill>
                <a:effectLst/>
                <a:latin typeface="+mn-lt"/>
                <a:ea typeface="+mn-ea"/>
                <a:cs typeface="+mn-cs"/>
              </a:rPr>
              <a:t>PPC</a:t>
            </a:r>
            <a:r>
              <a:rPr lang="de-DE" sz="1200" kern="1200" dirty="0" smtClean="0">
                <a:solidFill>
                  <a:schemeClr val="tx1"/>
                </a:solidFill>
                <a:effectLst/>
                <a:latin typeface="+mn-lt"/>
                <a:ea typeface="+mn-ea"/>
                <a:cs typeface="+mn-cs"/>
              </a:rPr>
              <a:t> = Pay Per Click Werbung</a:t>
            </a:r>
          </a:p>
          <a:p>
            <a:r>
              <a:rPr lang="de-DE" sz="1200" kern="1200" dirty="0" smtClean="0">
                <a:solidFill>
                  <a:schemeClr val="tx1"/>
                </a:solidFill>
                <a:effectLst/>
                <a:latin typeface="+mn-lt"/>
                <a:ea typeface="+mn-ea"/>
                <a:cs typeface="+mn-cs"/>
              </a:rPr>
              <a:t>Radio = Werbung im Lokalradio</a:t>
            </a:r>
          </a:p>
          <a:p>
            <a:r>
              <a:rPr lang="en-US" sz="1200" kern="1200" dirty="0" smtClean="0">
                <a:solidFill>
                  <a:schemeClr val="tx1"/>
                </a:solidFill>
                <a:effectLst/>
                <a:latin typeface="+mn-lt"/>
                <a:ea typeface="+mn-ea"/>
                <a:cs typeface="+mn-cs"/>
              </a:rPr>
              <a:t>TV = </a:t>
            </a:r>
            <a:r>
              <a:rPr lang="de-DE" sz="1200" kern="1200" dirty="0" smtClean="0">
                <a:solidFill>
                  <a:schemeClr val="tx1"/>
                </a:solidFill>
                <a:effectLst/>
                <a:latin typeface="+mn-lt"/>
                <a:ea typeface="+mn-ea"/>
                <a:cs typeface="+mn-cs"/>
              </a:rPr>
              <a:t>Werbung im lokalen TV</a:t>
            </a:r>
          </a:p>
          <a:p>
            <a:endParaRPr lang="en-GB" sz="1200" kern="1200" baseline="0" noProof="0" dirty="0" smtClean="0">
              <a:solidFill>
                <a:schemeClr val="tx1"/>
              </a:solidFill>
              <a:effectLst/>
              <a:latin typeface="+mn-lt"/>
              <a:ea typeface="+mn-ea"/>
              <a:cs typeface="+mn-cs"/>
            </a:endParaRPr>
          </a:p>
          <a:p>
            <a:r>
              <a:rPr lang="en-GB" sz="1200" kern="1200" baseline="0" noProof="0" dirty="0" smtClean="0">
                <a:solidFill>
                  <a:schemeClr val="tx1"/>
                </a:solidFill>
                <a:effectLst/>
                <a:latin typeface="+mn-lt"/>
                <a:ea typeface="+mn-ea"/>
                <a:cs typeface="+mn-cs"/>
              </a:rPr>
              <a:t>https://</a:t>
            </a:r>
            <a:r>
              <a:rPr lang="en-GB" sz="1200" kern="1200" baseline="0" noProof="0" dirty="0" err="1" smtClean="0">
                <a:solidFill>
                  <a:schemeClr val="tx1"/>
                </a:solidFill>
                <a:effectLst/>
                <a:latin typeface="+mn-lt"/>
                <a:ea typeface="+mn-ea"/>
                <a:cs typeface="+mn-cs"/>
              </a:rPr>
              <a:t>www.brightlocal.com</a:t>
            </a:r>
            <a:r>
              <a:rPr lang="en-GB" sz="1200" kern="1200" baseline="0" noProof="0" dirty="0" smtClean="0">
                <a:solidFill>
                  <a:schemeClr val="tx1"/>
                </a:solidFill>
                <a:effectLst/>
                <a:latin typeface="+mn-lt"/>
                <a:ea typeface="+mn-ea"/>
                <a:cs typeface="+mn-cs"/>
              </a:rPr>
              <a:t>/2015/01/07/37-smbs-plan-spend-internet-marketing-2015/</a:t>
            </a:r>
          </a:p>
        </p:txBody>
      </p:sp>
      <p:sp>
        <p:nvSpPr>
          <p:cNvPr id="4" name="Slide Number Placeholder 3"/>
          <p:cNvSpPr>
            <a:spLocks noGrp="1"/>
          </p:cNvSpPr>
          <p:nvPr>
            <p:ph type="sldNum" sz="quarter" idx="10"/>
          </p:nvPr>
        </p:nvSpPr>
        <p:spPr/>
        <p:txBody>
          <a:bodyPr/>
          <a:lstStyle/>
          <a:p>
            <a:fld id="{3AF5178D-C600-C64F-A5BB-B3965FDE5D6B}" type="slidenum">
              <a:rPr lang="en-US" smtClean="0"/>
              <a:t>7</a:t>
            </a:fld>
            <a:endParaRPr lang="en-US"/>
          </a:p>
        </p:txBody>
      </p:sp>
    </p:spTree>
    <p:extLst>
      <p:ext uri="{BB962C8B-B14F-4D97-AF65-F5344CB8AC3E}">
        <p14:creationId xmlns:p14="http://schemas.microsoft.com/office/powerpoint/2010/main" val="177228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smtClean="0">
                <a:solidFill>
                  <a:schemeClr val="tx1"/>
                </a:solidFill>
                <a:effectLst/>
                <a:latin typeface="+mn-lt"/>
                <a:ea typeface="+mn-ea"/>
                <a:cs typeface="+mn-cs"/>
              </a:rPr>
              <a:t>Diese Branche wächst schnell und weltweit, im Hinblick auf die Akzeptanz ebenso wie auf die Größe.</a:t>
            </a:r>
          </a:p>
          <a:p>
            <a:r>
              <a:rPr lang="de-DE" sz="1200" kern="1200" dirty="0" smtClean="0">
                <a:solidFill>
                  <a:schemeClr val="tx1"/>
                </a:solidFill>
                <a:effectLst/>
                <a:latin typeface="+mn-lt"/>
                <a:ea typeface="+mn-ea"/>
                <a:cs typeface="+mn-cs"/>
              </a:rPr>
              <a:t>Sehen Sie sich nur zum Vergleich einmal diese anderen Branchen mit hohen Gewinnen an. Der weltweite Umsatz im Network-Marketing ist höher als sie alle! Wie Sie sehen, </a:t>
            </a:r>
            <a:r>
              <a:rPr lang="de-DE" sz="1200" b="1" kern="1200" dirty="0" smtClean="0">
                <a:solidFill>
                  <a:schemeClr val="tx1"/>
                </a:solidFill>
                <a:effectLst/>
                <a:latin typeface="+mn-lt"/>
                <a:ea typeface="+mn-ea"/>
                <a:cs typeface="+mn-cs"/>
              </a:rPr>
              <a:t>zahlt</a:t>
            </a:r>
            <a:r>
              <a:rPr lang="de-DE" sz="1200" kern="1200" dirty="0" smtClean="0">
                <a:solidFill>
                  <a:schemeClr val="tx1"/>
                </a:solidFill>
                <a:effectLst/>
                <a:latin typeface="+mn-lt"/>
                <a:ea typeface="+mn-ea"/>
                <a:cs typeface="+mn-cs"/>
              </a:rPr>
              <a:t> unsere Branche fast so viel Geld </a:t>
            </a:r>
            <a:r>
              <a:rPr lang="de-DE" sz="1200" b="1" kern="1200" dirty="0" smtClean="0">
                <a:solidFill>
                  <a:schemeClr val="tx1"/>
                </a:solidFill>
                <a:effectLst/>
                <a:latin typeface="+mn-lt"/>
                <a:ea typeface="+mn-ea"/>
                <a:cs typeface="+mn-cs"/>
              </a:rPr>
              <a:t>aus</a:t>
            </a:r>
            <a:r>
              <a:rPr lang="de-DE" sz="1200" kern="1200" dirty="0" smtClean="0">
                <a:solidFill>
                  <a:schemeClr val="tx1"/>
                </a:solidFill>
                <a:effectLst/>
                <a:latin typeface="+mn-lt"/>
                <a:ea typeface="+mn-ea"/>
                <a:cs typeface="+mn-cs"/>
              </a:rPr>
              <a:t>, wie die größte dieser Branchen </a:t>
            </a:r>
            <a:r>
              <a:rPr lang="de-DE" sz="1200" b="1" kern="1200" dirty="0" smtClean="0">
                <a:solidFill>
                  <a:schemeClr val="tx1"/>
                </a:solidFill>
                <a:effectLst/>
                <a:latin typeface="+mn-lt"/>
                <a:ea typeface="+mn-ea"/>
                <a:cs typeface="+mn-cs"/>
              </a:rPr>
              <a:t>einnimmt</a:t>
            </a:r>
            <a:r>
              <a:rPr lang="de-DE" sz="1200" kern="1200" dirty="0" smtClean="0">
                <a:solidFill>
                  <a:schemeClr val="tx1"/>
                </a:solidFill>
                <a:effectLst/>
                <a:latin typeface="+mn-lt"/>
                <a:ea typeface="+mn-ea"/>
                <a:cs typeface="+mn-cs"/>
              </a:rPr>
              <a:t>! Und diese Zahlen wachsen astronomisch schnell, weil immer mehr Menschen weltweit die Kontrolle über ihre Finanzen übernehmen.</a:t>
            </a:r>
          </a:p>
        </p:txBody>
      </p:sp>
      <p:sp>
        <p:nvSpPr>
          <p:cNvPr id="4" name="Slide Number Placeholder 3"/>
          <p:cNvSpPr>
            <a:spLocks noGrp="1"/>
          </p:cNvSpPr>
          <p:nvPr>
            <p:ph type="sldNum" sz="quarter" idx="10"/>
          </p:nvPr>
        </p:nvSpPr>
        <p:spPr/>
        <p:txBody>
          <a:bodyPr/>
          <a:lstStyle/>
          <a:p>
            <a:fld id="{3AF5178D-C600-C64F-A5BB-B3965FDE5D6B}" type="slidenum">
              <a:rPr lang="en-US" smtClean="0"/>
              <a:t>8</a:t>
            </a:fld>
            <a:endParaRPr lang="en-US"/>
          </a:p>
        </p:txBody>
      </p:sp>
    </p:spTree>
    <p:extLst>
      <p:ext uri="{BB962C8B-B14F-4D97-AF65-F5344CB8AC3E}">
        <p14:creationId xmlns:p14="http://schemas.microsoft.com/office/powerpoint/2010/main" val="343735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9</a:t>
            </a:fld>
            <a:endParaRPr lang="en-US"/>
          </a:p>
        </p:txBody>
      </p:sp>
    </p:spTree>
    <p:extLst>
      <p:ext uri="{BB962C8B-B14F-4D97-AF65-F5344CB8AC3E}">
        <p14:creationId xmlns:p14="http://schemas.microsoft.com/office/powerpoint/2010/main" val="778857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73744" y="610287"/>
            <a:ext cx="5013056" cy="501020"/>
          </a:xfrm>
          <a:ln>
            <a:solidFill>
              <a:srgbClr val="1971C9"/>
            </a:solidFill>
          </a:ln>
        </p:spPr>
        <p:txBody>
          <a:bodyPr>
            <a:normAutofit/>
          </a:bodyPr>
          <a:lstStyle>
            <a:lvl1pPr algn="l">
              <a:defRPr sz="3600" b="0" i="0" spc="400">
                <a:solidFill>
                  <a:srgbClr val="FFFFFF"/>
                </a:solidFill>
                <a:latin typeface="Trebuchet MS"/>
                <a:ea typeface="Helvetica Light" charset="0"/>
                <a:cs typeface="Trebuchet MS"/>
              </a:defRPr>
            </a:lvl1pPr>
          </a:lstStyle>
          <a:p>
            <a:r>
              <a:rPr lang="en-US" dirty="0" smtClean="0"/>
              <a:t>PRESENTER NAME</a:t>
            </a:r>
            <a:endParaRPr lang="en-US" dirty="0"/>
          </a:p>
        </p:txBody>
      </p:sp>
      <p:cxnSp>
        <p:nvCxnSpPr>
          <p:cNvPr id="8" name="Straight Connector 7"/>
          <p:cNvCxnSpPr/>
          <p:nvPr userDrawn="1"/>
        </p:nvCxnSpPr>
        <p:spPr>
          <a:xfrm>
            <a:off x="3386892" y="545943"/>
            <a:ext cx="0" cy="694579"/>
          </a:xfrm>
          <a:prstGeom prst="line">
            <a:avLst/>
          </a:prstGeom>
          <a:ln>
            <a:solidFill>
              <a:srgbClr val="176AC8"/>
            </a:solidFill>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0724" y="558040"/>
            <a:ext cx="1733734" cy="663002"/>
          </a:xfrm>
          <a:prstGeom prst="rect">
            <a:avLst/>
          </a:prstGeom>
        </p:spPr>
      </p:pic>
    </p:spTree>
    <p:extLst>
      <p:ext uri="{BB962C8B-B14F-4D97-AF65-F5344CB8AC3E}">
        <p14:creationId xmlns:p14="http://schemas.microsoft.com/office/powerpoint/2010/main" val="726998172"/>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205979"/>
            <a:ext cx="8229600" cy="857250"/>
          </a:xfrm>
        </p:spPr>
        <p:txBody>
          <a:bodyPr/>
          <a:lstStyle>
            <a:lvl1pPr>
              <a:defRPr baseline="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36166824"/>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05979"/>
            <a:ext cx="8229600" cy="857250"/>
          </a:xfrm>
        </p:spPr>
        <p:txBody>
          <a:bodyPr/>
          <a:lstStyle>
            <a:lvl1pPr>
              <a:defRPr b="0" i="0" baseline="0">
                <a:solidFill>
                  <a:srgbClr val="0971CE"/>
                </a:solidFill>
                <a:latin typeface="Trebuchet MS"/>
                <a:ea typeface="Helvetica Light" charset="0"/>
                <a:cs typeface="Trebuchet MS"/>
              </a:defRPr>
            </a:lvl1pPr>
          </a:lstStyle>
          <a:p>
            <a:r>
              <a:rPr lang="en-US" dirty="0" smtClean="0"/>
              <a:t>CLICK TO EDIT MASTER TITLE STYLE</a:t>
            </a:r>
            <a:endParaRPr lang="en-US" dirty="0"/>
          </a:p>
        </p:txBody>
      </p:sp>
      <p:sp>
        <p:nvSpPr>
          <p:cNvPr id="10" name="Content Placeholder 9"/>
          <p:cNvSpPr>
            <a:spLocks noGrp="1"/>
          </p:cNvSpPr>
          <p:nvPr>
            <p:ph sz="quarter" idx="10"/>
          </p:nvPr>
        </p:nvSpPr>
        <p:spPr>
          <a:xfrm>
            <a:off x="457200" y="1200151"/>
            <a:ext cx="4025788" cy="3394472"/>
          </a:xfrm>
        </p:spPr>
        <p:txBody>
          <a:bodyPr/>
          <a:lstStyle>
            <a:lvl1pPr>
              <a:defRPr>
                <a:latin typeface="Trebuchet MS"/>
                <a:cs typeface="Trebuchet MS"/>
              </a:defRPr>
            </a:lvl1pPr>
            <a:lvl2pPr>
              <a:defRPr>
                <a:latin typeface="Trebuchet MS"/>
                <a:cs typeface="Trebuchet MS"/>
              </a:defRPr>
            </a:lvl2pPr>
            <a:lvl3pPr>
              <a:defRPr>
                <a:latin typeface="Trebuchet MS"/>
                <a:cs typeface="Trebuchet MS"/>
              </a:defRPr>
            </a:lvl3pPr>
            <a:lvl4pPr>
              <a:defRPr>
                <a:latin typeface="Trebuchet MS"/>
                <a:cs typeface="Trebuchet MS"/>
              </a:defRPr>
            </a:lvl4pPr>
            <a:lvl5pPr>
              <a:defRPr>
                <a:latin typeface="Trebuchet MS"/>
                <a:cs typeface="Trebuchet M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1"/>
          <p:cNvSpPr>
            <a:spLocks noGrp="1"/>
          </p:cNvSpPr>
          <p:nvPr>
            <p:ph sz="quarter" idx="11"/>
          </p:nvPr>
        </p:nvSpPr>
        <p:spPr>
          <a:xfrm>
            <a:off x="4661012" y="1200151"/>
            <a:ext cx="4025788" cy="3394472"/>
          </a:xfrm>
        </p:spPr>
        <p:txBody>
          <a:bodyPr/>
          <a:lstStyle>
            <a:lvl1pPr>
              <a:defRPr>
                <a:latin typeface="Trebuchet MS"/>
                <a:cs typeface="Trebuchet MS"/>
              </a:defRPr>
            </a:lvl1pPr>
            <a:lvl2pPr>
              <a:defRPr>
                <a:latin typeface="Trebuchet MS"/>
                <a:cs typeface="Trebuchet MS"/>
              </a:defRPr>
            </a:lvl2pPr>
            <a:lvl3pPr>
              <a:defRPr>
                <a:latin typeface="Trebuchet MS"/>
                <a:cs typeface="Trebuchet MS"/>
              </a:defRPr>
            </a:lvl3pPr>
            <a:lvl4pPr>
              <a:defRPr>
                <a:latin typeface="Trebuchet MS"/>
                <a:cs typeface="Trebuchet MS"/>
              </a:defRPr>
            </a:lvl4pPr>
            <a:lvl5pPr>
              <a:defRPr>
                <a:latin typeface="Trebuchet MS"/>
                <a:cs typeface="Trebuchet M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70888891"/>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baseline="0">
                <a:solidFill>
                  <a:srgbClr val="0971CE"/>
                </a:solidFill>
                <a:latin typeface="Trebuchet MS"/>
                <a:ea typeface="Helvetica Light" charset="0"/>
                <a:cs typeface="Trebuchet MS"/>
              </a:defRPr>
            </a:lvl1pPr>
          </a:lstStyle>
          <a:p>
            <a:r>
              <a:rPr lang="en-US" dirty="0" smtClean="0"/>
              <a:t>CLICK TO EDIT MASTER TITLE STYLE</a:t>
            </a:r>
            <a:endParaRPr lang="en-US" dirty="0"/>
          </a:p>
        </p:txBody>
      </p:sp>
      <p:sp>
        <p:nvSpPr>
          <p:cNvPr id="7" name="Text Placeholder 2"/>
          <p:cNvSpPr>
            <a:spLocks noGrp="1"/>
          </p:cNvSpPr>
          <p:nvPr>
            <p:ph idx="1"/>
          </p:nvPr>
        </p:nvSpPr>
        <p:spPr>
          <a:xfrm>
            <a:off x="457200" y="1200151"/>
            <a:ext cx="4025788" cy="3394472"/>
          </a:xfrm>
          <a:prstGeom prst="rect">
            <a:avLst/>
          </a:prstGeom>
        </p:spPr>
        <p:txBody>
          <a:bodyPr vert="horz" lIns="91440" tIns="45720" rIns="91440" bIns="45720" rtlCol="0">
            <a:normAutofit/>
          </a:bodyPr>
          <a:lstStyle>
            <a:lvl1pPr>
              <a:defRPr>
                <a:latin typeface="Trebuchet MS"/>
                <a:cs typeface="Trebuchet MS"/>
              </a:defRPr>
            </a:lvl1pPr>
            <a:lvl2pPr>
              <a:defRPr>
                <a:latin typeface="Trebuchet MS"/>
                <a:cs typeface="Trebuchet MS"/>
              </a:defRPr>
            </a:lvl2pPr>
            <a:lvl3pPr>
              <a:defRPr>
                <a:latin typeface="Trebuchet MS"/>
                <a:cs typeface="Trebuchet MS"/>
              </a:defRPr>
            </a:lvl3pPr>
            <a:lvl4pPr>
              <a:defRPr>
                <a:latin typeface="Trebuchet MS"/>
                <a:cs typeface="Trebuchet MS"/>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9" name="Text Placeholder 2"/>
          <p:cNvSpPr>
            <a:spLocks noGrp="1"/>
          </p:cNvSpPr>
          <p:nvPr>
            <p:ph idx="10"/>
          </p:nvPr>
        </p:nvSpPr>
        <p:spPr>
          <a:xfrm>
            <a:off x="4661012" y="1202681"/>
            <a:ext cx="4025788" cy="3394472"/>
          </a:xfrm>
          <a:prstGeom prst="rect">
            <a:avLst/>
          </a:prstGeom>
        </p:spPr>
        <p:txBody>
          <a:bodyPr vert="horz" lIns="91440" tIns="45720" rIns="91440" bIns="45720" rtlCol="0">
            <a:normAutofit/>
          </a:bodyPr>
          <a:lstStyle>
            <a:lvl1pPr>
              <a:defRPr>
                <a:latin typeface="Trebuchet MS"/>
                <a:cs typeface="Trebuchet MS"/>
              </a:defRPr>
            </a:lvl1pPr>
            <a:lvl2pPr>
              <a:defRPr>
                <a:latin typeface="Trebuchet MS"/>
                <a:cs typeface="Trebuchet MS"/>
              </a:defRPr>
            </a:lvl2pPr>
            <a:lvl3pPr>
              <a:defRPr>
                <a:latin typeface="Trebuchet MS"/>
                <a:cs typeface="Trebuchet MS"/>
              </a:defRPr>
            </a:lvl3pPr>
            <a:lvl4pPr>
              <a:defRPr>
                <a:latin typeface="Trebuchet MS"/>
                <a:cs typeface="Trebuchet MS"/>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11" name="Straight Connector 10"/>
          <p:cNvCxnSpPr/>
          <p:nvPr userDrawn="1"/>
        </p:nvCxnSpPr>
        <p:spPr>
          <a:xfrm>
            <a:off x="4572055" y="1201119"/>
            <a:ext cx="0" cy="3330421"/>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1617402"/>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solidFill>
                  <a:srgbClr val="0971CE"/>
                </a:solidFill>
                <a:latin typeface="Trebuchet MS"/>
                <a:ea typeface="Helvetica Light" charset="0"/>
                <a:cs typeface="Trebuchet MS"/>
              </a:defRPr>
            </a:lvl1pPr>
          </a:lstStyle>
          <a:p>
            <a:r>
              <a:rPr lang="en-US" dirty="0" smtClean="0"/>
              <a:t>CLICK TO EDIT MASTER TITLE STYLE</a:t>
            </a:r>
            <a:endParaRPr lang="en-US" dirty="0"/>
          </a:p>
        </p:txBody>
      </p:sp>
      <p:sp>
        <p:nvSpPr>
          <p:cNvPr id="6" name="Text Placeholder 24"/>
          <p:cNvSpPr>
            <a:spLocks noGrp="1"/>
          </p:cNvSpPr>
          <p:nvPr>
            <p:ph type="body" sz="quarter" idx="14"/>
          </p:nvPr>
        </p:nvSpPr>
        <p:spPr>
          <a:xfrm>
            <a:off x="685754" y="3304795"/>
            <a:ext cx="2280431" cy="1064904"/>
          </a:xfrm>
        </p:spPr>
        <p:txBody>
          <a:bodyPr>
            <a:noAutofit/>
          </a:bodyPr>
          <a:lstStyle>
            <a:lvl1pPr marL="0" indent="0">
              <a:spcBef>
                <a:spcPts val="500"/>
              </a:spcBef>
              <a:buNone/>
              <a:defRPr sz="1800" baseline="0">
                <a:latin typeface="Trebuchet MS"/>
                <a:cs typeface="Trebuchet MS"/>
              </a:defRPr>
            </a:lvl1pPr>
            <a:lvl2pPr>
              <a:defRPr sz="1000" baseline="0"/>
            </a:lvl2pPr>
          </a:lstStyle>
          <a:p>
            <a:pPr lvl="0"/>
            <a:r>
              <a:rPr lang="en-US" dirty="0" smtClean="0"/>
              <a:t>Click to edit Master text styles</a:t>
            </a:r>
          </a:p>
        </p:txBody>
      </p:sp>
      <p:sp>
        <p:nvSpPr>
          <p:cNvPr id="7" name="Text Placeholder 24"/>
          <p:cNvSpPr>
            <a:spLocks noGrp="1"/>
          </p:cNvSpPr>
          <p:nvPr>
            <p:ph type="body" sz="quarter" idx="15"/>
          </p:nvPr>
        </p:nvSpPr>
        <p:spPr>
          <a:xfrm>
            <a:off x="3427412" y="3304795"/>
            <a:ext cx="2285565" cy="914400"/>
          </a:xfrm>
        </p:spPr>
        <p:txBody>
          <a:bodyPr>
            <a:noAutofit/>
          </a:bodyPr>
          <a:lstStyle>
            <a:lvl1pPr marL="0" marR="0" indent="0" algn="l" defTabSz="457200" rtl="0" eaLnBrk="1" fontAlgn="auto" latinLnBrk="0" hangingPunct="1">
              <a:lnSpc>
                <a:spcPct val="100000"/>
              </a:lnSpc>
              <a:spcBef>
                <a:spcPts val="500"/>
              </a:spcBef>
              <a:spcAft>
                <a:spcPts val="0"/>
              </a:spcAft>
              <a:buClrTx/>
              <a:buSzTx/>
              <a:buFont typeface="Arial"/>
              <a:buNone/>
              <a:tabLst/>
              <a:defRPr sz="1800" baseline="0">
                <a:latin typeface="Trebuchet MS"/>
                <a:cs typeface="Trebuchet MS"/>
              </a:defRPr>
            </a:lvl1pPr>
            <a:lvl2pPr>
              <a:defRPr sz="1000" baseline="0"/>
            </a:lvl2pPr>
          </a:lstStyle>
          <a:p>
            <a:pPr lvl="0"/>
            <a:r>
              <a:rPr lang="en-US" dirty="0" smtClean="0"/>
              <a:t>Click to edit Master text styles</a:t>
            </a:r>
          </a:p>
        </p:txBody>
      </p:sp>
      <p:sp>
        <p:nvSpPr>
          <p:cNvPr id="8" name="Text Placeholder 24"/>
          <p:cNvSpPr>
            <a:spLocks noGrp="1"/>
          </p:cNvSpPr>
          <p:nvPr>
            <p:ph type="body" sz="quarter" idx="16"/>
          </p:nvPr>
        </p:nvSpPr>
        <p:spPr>
          <a:xfrm>
            <a:off x="6174203" y="3304795"/>
            <a:ext cx="2290066" cy="914400"/>
          </a:xfrm>
        </p:spPr>
        <p:txBody>
          <a:bodyPr>
            <a:noAutofit/>
          </a:bodyPr>
          <a:lstStyle>
            <a:lvl1pPr marL="0" indent="0">
              <a:spcBef>
                <a:spcPts val="500"/>
              </a:spcBef>
              <a:buNone/>
              <a:defRPr sz="1800" baseline="0">
                <a:latin typeface="Trebuchet MS"/>
                <a:cs typeface="Trebuchet MS"/>
              </a:defRPr>
            </a:lvl1pPr>
          </a:lstStyle>
          <a:p>
            <a:pPr lvl="0"/>
            <a:r>
              <a:rPr lang="en-US" dirty="0" smtClean="0"/>
              <a:t>Click to edit Master text styles</a:t>
            </a:r>
          </a:p>
        </p:txBody>
      </p:sp>
      <p:sp>
        <p:nvSpPr>
          <p:cNvPr id="13" name="Content Placeholder 9"/>
          <p:cNvSpPr>
            <a:spLocks noGrp="1"/>
          </p:cNvSpPr>
          <p:nvPr>
            <p:ph sz="quarter" idx="17"/>
          </p:nvPr>
        </p:nvSpPr>
        <p:spPr>
          <a:xfrm>
            <a:off x="790951" y="1201119"/>
            <a:ext cx="2047939" cy="2055124"/>
          </a:xfrm>
          <a:ln w="12700">
            <a:solidFill>
              <a:srgbClr val="6C6C6C"/>
            </a:solidFill>
          </a:ln>
        </p:spPr>
        <p:txBody>
          <a:bodyPr/>
          <a:lstStyle>
            <a:lvl1pPr>
              <a:defRPr>
                <a:latin typeface="Trebuchet MS"/>
                <a:cs typeface="Trebuchet MS"/>
              </a:defRPr>
            </a:lvl1pPr>
          </a:lstStyle>
          <a:p>
            <a:pPr lvl="0"/>
            <a:r>
              <a:rPr lang="en-US" dirty="0" smtClean="0"/>
              <a:t>Click to edit Master text styles</a:t>
            </a:r>
          </a:p>
        </p:txBody>
      </p:sp>
      <p:sp>
        <p:nvSpPr>
          <p:cNvPr id="14" name="Content Placeholder 9"/>
          <p:cNvSpPr>
            <a:spLocks noGrp="1"/>
          </p:cNvSpPr>
          <p:nvPr>
            <p:ph sz="quarter" idx="18"/>
          </p:nvPr>
        </p:nvSpPr>
        <p:spPr>
          <a:xfrm>
            <a:off x="3533681" y="1201119"/>
            <a:ext cx="2047939" cy="2055124"/>
          </a:xfrm>
          <a:ln w="12700">
            <a:solidFill>
              <a:srgbClr val="6C6C6C"/>
            </a:solidFill>
          </a:ln>
        </p:spPr>
        <p:txBody>
          <a:bodyPr/>
          <a:lstStyle>
            <a:lvl1pPr>
              <a:defRPr>
                <a:latin typeface="Trebuchet MS"/>
                <a:cs typeface="Trebuchet MS"/>
              </a:defRPr>
            </a:lvl1pPr>
          </a:lstStyle>
          <a:p>
            <a:pPr lvl="0"/>
            <a:r>
              <a:rPr lang="en-US" dirty="0" smtClean="0"/>
              <a:t>Click to edit Master text styles</a:t>
            </a:r>
          </a:p>
        </p:txBody>
      </p:sp>
      <p:sp>
        <p:nvSpPr>
          <p:cNvPr id="15" name="Content Placeholder 9"/>
          <p:cNvSpPr>
            <a:spLocks noGrp="1"/>
          </p:cNvSpPr>
          <p:nvPr>
            <p:ph sz="quarter" idx="19"/>
          </p:nvPr>
        </p:nvSpPr>
        <p:spPr>
          <a:xfrm>
            <a:off x="6274264" y="1201119"/>
            <a:ext cx="2047939" cy="2055124"/>
          </a:xfrm>
          <a:ln w="12700">
            <a:solidFill>
              <a:srgbClr val="6C6C6C"/>
            </a:solidFill>
          </a:ln>
        </p:spPr>
        <p:txBody>
          <a:bodyPr/>
          <a:lstStyle>
            <a:lvl1pPr>
              <a:defRPr>
                <a:latin typeface="Trebuchet MS"/>
                <a:cs typeface="Trebuchet MS"/>
              </a:defRPr>
            </a:lvl1pPr>
          </a:lstStyle>
          <a:p>
            <a:pPr lvl="0"/>
            <a:r>
              <a:rPr lang="en-US" dirty="0" smtClean="0"/>
              <a:t>Click to edit Master text styles</a:t>
            </a:r>
          </a:p>
        </p:txBody>
      </p:sp>
    </p:spTree>
    <p:extLst>
      <p:ext uri="{BB962C8B-B14F-4D97-AF65-F5344CB8AC3E}">
        <p14:creationId xmlns:p14="http://schemas.microsoft.com/office/powerpoint/2010/main" val="880492499"/>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baseline="0">
                <a:solidFill>
                  <a:srgbClr val="0971CE"/>
                </a:solidFill>
                <a:latin typeface="Trebuchet MS"/>
                <a:ea typeface="Helvetica Light" charset="0"/>
                <a:cs typeface="Trebuchet MS"/>
              </a:defRPr>
            </a:lvl1pPr>
          </a:lstStyle>
          <a:p>
            <a:r>
              <a:rPr lang="en-US" dirty="0" smtClean="0"/>
              <a:t>CLICK TO EDIT MASTER TITLE STYLE</a:t>
            </a:r>
            <a:endParaRPr lang="en-US" dirty="0"/>
          </a:p>
        </p:txBody>
      </p:sp>
      <p:sp>
        <p:nvSpPr>
          <p:cNvPr id="20" name="Picture Placeholder 19"/>
          <p:cNvSpPr>
            <a:spLocks noGrp="1"/>
          </p:cNvSpPr>
          <p:nvPr>
            <p:ph type="pic" sz="quarter" idx="11"/>
          </p:nvPr>
        </p:nvSpPr>
        <p:spPr>
          <a:xfrm>
            <a:off x="331773" y="1201119"/>
            <a:ext cx="1597853" cy="2055124"/>
          </a:xfrm>
          <a:ln w="12700">
            <a:solidFill>
              <a:srgbClr val="6C6C6C"/>
            </a:solidFill>
          </a:ln>
        </p:spPr>
        <p:txBody>
          <a:bodyPr>
            <a:normAutofit/>
          </a:bodyPr>
          <a:lstStyle>
            <a:lvl1pPr marL="0" indent="0">
              <a:buNone/>
              <a:defRPr sz="1200">
                <a:latin typeface="Trebuchet MS"/>
                <a:cs typeface="Trebuchet MS"/>
              </a:defRPr>
            </a:lvl1pPr>
          </a:lstStyle>
          <a:p>
            <a:endParaRPr lang="en-US" dirty="0"/>
          </a:p>
        </p:txBody>
      </p:sp>
      <p:sp>
        <p:nvSpPr>
          <p:cNvPr id="21" name="Picture Placeholder 19"/>
          <p:cNvSpPr>
            <a:spLocks noGrp="1"/>
          </p:cNvSpPr>
          <p:nvPr>
            <p:ph type="pic" sz="quarter" idx="12"/>
          </p:nvPr>
        </p:nvSpPr>
        <p:spPr>
          <a:xfrm>
            <a:off x="2618210" y="1201119"/>
            <a:ext cx="1594414" cy="2055124"/>
          </a:xfrm>
          <a:ln w="12700">
            <a:solidFill>
              <a:srgbClr val="6C6C6C"/>
            </a:solidFill>
          </a:ln>
        </p:spPr>
        <p:txBody>
          <a:bodyPr>
            <a:normAutofit/>
          </a:bodyPr>
          <a:lstStyle>
            <a:lvl1pPr marL="0" indent="0">
              <a:buNone/>
              <a:defRPr sz="1200">
                <a:latin typeface="Trebuchet MS"/>
                <a:cs typeface="Trebuchet MS"/>
              </a:defRPr>
            </a:lvl1pPr>
          </a:lstStyle>
          <a:p>
            <a:endParaRPr lang="en-US" dirty="0"/>
          </a:p>
        </p:txBody>
      </p:sp>
      <p:sp>
        <p:nvSpPr>
          <p:cNvPr id="22" name="Picture Placeholder 19"/>
          <p:cNvSpPr>
            <a:spLocks noGrp="1"/>
          </p:cNvSpPr>
          <p:nvPr>
            <p:ph type="pic" sz="quarter" idx="13"/>
          </p:nvPr>
        </p:nvSpPr>
        <p:spPr>
          <a:xfrm>
            <a:off x="4898641" y="1201119"/>
            <a:ext cx="1599995" cy="2055124"/>
          </a:xfrm>
          <a:ln w="12700">
            <a:solidFill>
              <a:srgbClr val="6C6C6C"/>
            </a:solidFill>
          </a:ln>
        </p:spPr>
        <p:txBody>
          <a:bodyPr>
            <a:normAutofit/>
          </a:bodyPr>
          <a:lstStyle>
            <a:lvl1pPr marL="0" indent="0">
              <a:buNone/>
              <a:defRPr sz="1200">
                <a:latin typeface="Trebuchet MS"/>
                <a:cs typeface="Trebuchet MS"/>
              </a:defRPr>
            </a:lvl1pPr>
          </a:lstStyle>
          <a:p>
            <a:endParaRPr lang="en-US" dirty="0"/>
          </a:p>
        </p:txBody>
      </p:sp>
      <p:sp>
        <p:nvSpPr>
          <p:cNvPr id="25" name="Text Placeholder 24"/>
          <p:cNvSpPr>
            <a:spLocks noGrp="1"/>
          </p:cNvSpPr>
          <p:nvPr>
            <p:ph type="body" sz="quarter" idx="14"/>
          </p:nvPr>
        </p:nvSpPr>
        <p:spPr>
          <a:xfrm>
            <a:off x="221923" y="3304795"/>
            <a:ext cx="1810333" cy="1064904"/>
          </a:xfrm>
        </p:spPr>
        <p:txBody>
          <a:bodyPr>
            <a:noAutofit/>
          </a:bodyPr>
          <a:lstStyle>
            <a:lvl1pPr marL="0" indent="0">
              <a:spcBef>
                <a:spcPts val="500"/>
              </a:spcBef>
              <a:buNone/>
              <a:defRPr sz="1800" baseline="0">
                <a:latin typeface="Trebuchet MS"/>
                <a:cs typeface="Trebuchet MS"/>
              </a:defRPr>
            </a:lvl1pPr>
            <a:lvl2pPr>
              <a:defRPr sz="1000" baseline="0"/>
            </a:lvl2pPr>
          </a:lstStyle>
          <a:p>
            <a:pPr lvl="0"/>
            <a:r>
              <a:rPr lang="en-US" dirty="0" smtClean="0"/>
              <a:t>Click to edit Master text styles</a:t>
            </a:r>
          </a:p>
        </p:txBody>
      </p:sp>
      <p:sp>
        <p:nvSpPr>
          <p:cNvPr id="26" name="Text Placeholder 24"/>
          <p:cNvSpPr>
            <a:spLocks noGrp="1"/>
          </p:cNvSpPr>
          <p:nvPr>
            <p:ph type="body" sz="quarter" idx="15"/>
          </p:nvPr>
        </p:nvSpPr>
        <p:spPr>
          <a:xfrm>
            <a:off x="2513014" y="3304795"/>
            <a:ext cx="1810386" cy="914400"/>
          </a:xfrm>
        </p:spPr>
        <p:txBody>
          <a:bodyPr>
            <a:noAutofit/>
          </a:bodyPr>
          <a:lstStyle>
            <a:lvl1pPr marL="0" marR="0" indent="0" algn="l" defTabSz="457200" rtl="0" eaLnBrk="1" fontAlgn="auto" latinLnBrk="0" hangingPunct="1">
              <a:lnSpc>
                <a:spcPct val="100000"/>
              </a:lnSpc>
              <a:spcBef>
                <a:spcPts val="500"/>
              </a:spcBef>
              <a:spcAft>
                <a:spcPts val="0"/>
              </a:spcAft>
              <a:buClrTx/>
              <a:buSzTx/>
              <a:buFont typeface="Arial"/>
              <a:buNone/>
              <a:tabLst/>
              <a:defRPr sz="1800" baseline="0">
                <a:latin typeface="Trebuchet MS"/>
                <a:cs typeface="Trebuchet MS"/>
              </a:defRPr>
            </a:lvl1pPr>
            <a:lvl2pPr>
              <a:defRPr sz="1000" baseline="0"/>
            </a:lvl2pPr>
          </a:lstStyle>
          <a:p>
            <a:pPr lvl="0"/>
            <a:r>
              <a:rPr lang="en-US" dirty="0" smtClean="0"/>
              <a:t>Click to edit Master text styles</a:t>
            </a:r>
          </a:p>
        </p:txBody>
      </p:sp>
      <p:sp>
        <p:nvSpPr>
          <p:cNvPr id="27" name="Text Placeholder 24"/>
          <p:cNvSpPr>
            <a:spLocks noGrp="1"/>
          </p:cNvSpPr>
          <p:nvPr>
            <p:ph type="body" sz="quarter" idx="16"/>
          </p:nvPr>
        </p:nvSpPr>
        <p:spPr>
          <a:xfrm>
            <a:off x="4793445" y="3304795"/>
            <a:ext cx="1821099" cy="914400"/>
          </a:xfrm>
        </p:spPr>
        <p:txBody>
          <a:bodyPr>
            <a:noAutofit/>
          </a:bodyPr>
          <a:lstStyle>
            <a:lvl1pPr marL="0" indent="0">
              <a:spcBef>
                <a:spcPts val="500"/>
              </a:spcBef>
              <a:buNone/>
              <a:defRPr sz="1800" baseline="0">
                <a:latin typeface="Trebuchet MS"/>
                <a:cs typeface="Trebuchet MS"/>
              </a:defRPr>
            </a:lvl1pPr>
          </a:lstStyle>
          <a:p>
            <a:pPr lvl="0"/>
            <a:r>
              <a:rPr lang="en-US" dirty="0" smtClean="0"/>
              <a:t>Click to edit Master text styles</a:t>
            </a:r>
          </a:p>
        </p:txBody>
      </p:sp>
      <p:sp>
        <p:nvSpPr>
          <p:cNvPr id="43" name="Picture Placeholder 19"/>
          <p:cNvSpPr>
            <a:spLocks noGrp="1"/>
          </p:cNvSpPr>
          <p:nvPr>
            <p:ph type="pic" sz="quarter" idx="17"/>
          </p:nvPr>
        </p:nvSpPr>
        <p:spPr>
          <a:xfrm>
            <a:off x="7189786" y="1217303"/>
            <a:ext cx="1597427" cy="2055124"/>
          </a:xfrm>
          <a:ln w="12700">
            <a:solidFill>
              <a:srgbClr val="6C6C6C"/>
            </a:solidFill>
          </a:ln>
        </p:spPr>
        <p:txBody>
          <a:bodyPr>
            <a:normAutofit/>
          </a:bodyPr>
          <a:lstStyle>
            <a:lvl1pPr marL="0" indent="0">
              <a:buNone/>
              <a:defRPr sz="1200">
                <a:latin typeface="Trebuchet MS"/>
                <a:cs typeface="Trebuchet MS"/>
              </a:defRPr>
            </a:lvl1pPr>
          </a:lstStyle>
          <a:p>
            <a:endParaRPr lang="en-US" dirty="0"/>
          </a:p>
        </p:txBody>
      </p:sp>
      <p:sp>
        <p:nvSpPr>
          <p:cNvPr id="44" name="Text Placeholder 24"/>
          <p:cNvSpPr>
            <a:spLocks noGrp="1"/>
          </p:cNvSpPr>
          <p:nvPr>
            <p:ph type="body" sz="quarter" idx="18"/>
          </p:nvPr>
        </p:nvSpPr>
        <p:spPr>
          <a:xfrm>
            <a:off x="7084591" y="3320979"/>
            <a:ext cx="1821097" cy="914400"/>
          </a:xfrm>
        </p:spPr>
        <p:txBody>
          <a:bodyPr>
            <a:noAutofit/>
          </a:bodyPr>
          <a:lstStyle>
            <a:lvl1pPr marL="0" indent="0">
              <a:spcBef>
                <a:spcPts val="500"/>
              </a:spcBef>
              <a:buNone/>
              <a:defRPr sz="1800" baseline="0">
                <a:latin typeface="Trebuchet MS"/>
                <a:cs typeface="Trebuchet MS"/>
              </a:defRPr>
            </a:lvl1pPr>
          </a:lstStyle>
          <a:p>
            <a:pPr lvl="0"/>
            <a:r>
              <a:rPr lang="en-US" dirty="0" smtClean="0"/>
              <a:t>Click to edit Master text styles</a:t>
            </a:r>
          </a:p>
        </p:txBody>
      </p:sp>
    </p:spTree>
    <p:extLst>
      <p:ext uri="{BB962C8B-B14F-4D97-AF65-F5344CB8AC3E}">
        <p14:creationId xmlns:p14="http://schemas.microsoft.com/office/powerpoint/2010/main" val="1052890951"/>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Trebuchet MS"/>
                <a:cs typeface="Trebuchet MS"/>
              </a:defRPr>
            </a:lvl1pPr>
          </a:lstStyle>
          <a:p>
            <a:r>
              <a:rPr lang="en-US" dirty="0" smtClean="0"/>
              <a:t>CLICK TO EDIT MASTER TITLE STYLE</a:t>
            </a:r>
            <a:endParaRPr lang="en-US" dirty="0"/>
          </a:p>
        </p:txBody>
      </p:sp>
      <p:sp>
        <p:nvSpPr>
          <p:cNvPr id="5" name="Text Placeholder 2"/>
          <p:cNvSpPr>
            <a:spLocks noGrp="1"/>
          </p:cNvSpPr>
          <p:nvPr>
            <p:ph idx="10" hasCustomPrompt="1"/>
          </p:nvPr>
        </p:nvSpPr>
        <p:spPr>
          <a:xfrm>
            <a:off x="4661012" y="1202681"/>
            <a:ext cx="4025788" cy="3328859"/>
          </a:xfrm>
          <a:prstGeom prst="rect">
            <a:avLst/>
          </a:prstGeom>
        </p:spPr>
        <p:txBody>
          <a:bodyPr vert="horz" lIns="91440" tIns="45720" rIns="91440" bIns="45720" rtlCol="0">
            <a:normAutofit/>
          </a:bodyPr>
          <a:lstStyle>
            <a:lvl1pPr>
              <a:defRPr>
                <a:latin typeface="Trebuchet MS"/>
                <a:cs typeface="Trebuchet MS"/>
              </a:defRPr>
            </a:lvl1pPr>
            <a:lvl2pPr>
              <a:defRPr>
                <a:latin typeface="Trebuchet MS"/>
                <a:cs typeface="Trebuchet MS"/>
              </a:defRPr>
            </a:lvl2pPr>
            <a:lvl3pPr>
              <a:defRPr>
                <a:latin typeface="Trebuchet MS"/>
                <a:cs typeface="Trebuchet MS"/>
              </a:defRPr>
            </a:lvl3pPr>
            <a:lvl4pPr>
              <a:defRPr>
                <a:latin typeface="Trebuchet MS"/>
                <a:cs typeface="Trebuchet MS"/>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Content Placeholder 14"/>
          <p:cNvSpPr>
            <a:spLocks noGrp="1"/>
          </p:cNvSpPr>
          <p:nvPr>
            <p:ph sz="quarter" idx="13"/>
          </p:nvPr>
        </p:nvSpPr>
        <p:spPr>
          <a:xfrm>
            <a:off x="457200" y="1200150"/>
            <a:ext cx="4025788" cy="3331389"/>
          </a:xfrm>
        </p:spPr>
        <p:txBody>
          <a:bodyPr/>
          <a:lstStyle>
            <a:lvl1pPr>
              <a:defRPr>
                <a:latin typeface="Trebuchet MS"/>
                <a:cs typeface="Trebuchet MS"/>
              </a:defRPr>
            </a:lvl1pPr>
            <a:lvl2pPr>
              <a:defRPr>
                <a:latin typeface="Trebuchet MS"/>
                <a:cs typeface="Trebuchet MS"/>
              </a:defRPr>
            </a:lvl2pPr>
            <a:lvl3pPr>
              <a:defRPr>
                <a:latin typeface="Trebuchet MS"/>
                <a:cs typeface="Trebuchet MS"/>
              </a:defRPr>
            </a:lvl3pPr>
            <a:lvl4pPr>
              <a:defRPr>
                <a:latin typeface="Trebuchet MS"/>
                <a:cs typeface="Trebuchet MS"/>
              </a:defRPr>
            </a:lvl4pPr>
            <a:lvl5pPr>
              <a:defRPr>
                <a:latin typeface="Trebuchet MS"/>
                <a:cs typeface="Trebuchet MS"/>
              </a:defRPr>
            </a:lvl5pPr>
          </a:lstStyle>
          <a:p>
            <a:pPr lvl="0"/>
            <a:r>
              <a:rPr lang="en-US" dirty="0" smtClean="0"/>
              <a:t>Click to edit Master text styles</a:t>
            </a:r>
          </a:p>
          <a:p>
            <a:pPr lvl="1"/>
            <a:r>
              <a:rPr lang="en-US"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38138000"/>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971CE"/>
                </a:solidFill>
                <a:latin typeface="Trebuchet MS"/>
                <a:cs typeface="Trebuchet MS"/>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34657902"/>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solidFill>
        <a:effectLst/>
      </p:bgPr>
    </p:bg>
    <p:spTree>
      <p:nvGrpSpPr>
        <p:cNvPr id="1" name=""/>
        <p:cNvGrpSpPr/>
        <p:nvPr/>
      </p:nvGrpSpPr>
      <p:grpSpPr>
        <a:xfrm>
          <a:off x="0" y="0"/>
          <a:ext cx="0" cy="0"/>
          <a:chOff x="0" y="0"/>
          <a:chExt cx="0" cy="0"/>
        </a:xfrm>
      </p:grpSpPr>
      <p:sp>
        <p:nvSpPr>
          <p:cNvPr id="3" name="Content Placeholder 9"/>
          <p:cNvSpPr>
            <a:spLocks noGrp="1"/>
          </p:cNvSpPr>
          <p:nvPr>
            <p:ph sz="quarter" idx="17"/>
          </p:nvPr>
        </p:nvSpPr>
        <p:spPr>
          <a:xfrm>
            <a:off x="1" y="-1"/>
            <a:ext cx="2286000" cy="2569303"/>
          </a:xfrm>
          <a:ln w="12700">
            <a:noFill/>
          </a:ln>
        </p:spPr>
        <p:txBody>
          <a:bodyPr/>
          <a:lstStyle/>
          <a:p>
            <a:pPr lvl="0"/>
            <a:r>
              <a:rPr lang="en-US" dirty="0" smtClean="0"/>
              <a:t>Click to edit Master text styles</a:t>
            </a:r>
          </a:p>
        </p:txBody>
      </p:sp>
      <p:sp>
        <p:nvSpPr>
          <p:cNvPr id="4" name="Content Placeholder 9"/>
          <p:cNvSpPr>
            <a:spLocks noGrp="1"/>
          </p:cNvSpPr>
          <p:nvPr>
            <p:ph sz="quarter" idx="18"/>
          </p:nvPr>
        </p:nvSpPr>
        <p:spPr>
          <a:xfrm>
            <a:off x="0" y="2574197"/>
            <a:ext cx="2286001" cy="2569303"/>
          </a:xfrm>
          <a:ln w="12700">
            <a:noFill/>
          </a:ln>
        </p:spPr>
        <p:txBody>
          <a:bodyPr/>
          <a:lstStyle/>
          <a:p>
            <a:pPr lvl="0"/>
            <a:r>
              <a:rPr lang="en-US" dirty="0" smtClean="0"/>
              <a:t>Click to edit Master text styles</a:t>
            </a:r>
          </a:p>
        </p:txBody>
      </p:sp>
      <p:sp>
        <p:nvSpPr>
          <p:cNvPr id="6" name="Content Placeholder 9"/>
          <p:cNvSpPr>
            <a:spLocks noGrp="1"/>
          </p:cNvSpPr>
          <p:nvPr>
            <p:ph sz="quarter" idx="19"/>
          </p:nvPr>
        </p:nvSpPr>
        <p:spPr>
          <a:xfrm>
            <a:off x="2286000" y="-1"/>
            <a:ext cx="2286000" cy="2569303"/>
          </a:xfrm>
          <a:ln w="12700">
            <a:noFill/>
          </a:ln>
        </p:spPr>
        <p:txBody>
          <a:bodyPr/>
          <a:lstStyle/>
          <a:p>
            <a:pPr lvl="0"/>
            <a:r>
              <a:rPr lang="en-US" dirty="0" smtClean="0"/>
              <a:t>Click to edit Master text styles</a:t>
            </a:r>
          </a:p>
        </p:txBody>
      </p:sp>
      <p:sp>
        <p:nvSpPr>
          <p:cNvPr id="7" name="Content Placeholder 9"/>
          <p:cNvSpPr>
            <a:spLocks noGrp="1"/>
          </p:cNvSpPr>
          <p:nvPr>
            <p:ph sz="quarter" idx="20"/>
          </p:nvPr>
        </p:nvSpPr>
        <p:spPr>
          <a:xfrm>
            <a:off x="2285999" y="2574197"/>
            <a:ext cx="2286001" cy="2569303"/>
          </a:xfrm>
          <a:ln w="12700">
            <a:noFill/>
          </a:ln>
        </p:spPr>
        <p:txBody>
          <a:bodyPr/>
          <a:lstStyle/>
          <a:p>
            <a:pPr lvl="0"/>
            <a:r>
              <a:rPr lang="en-US" dirty="0" smtClean="0"/>
              <a:t>Click to edit Master text styles</a:t>
            </a:r>
          </a:p>
        </p:txBody>
      </p:sp>
      <p:sp>
        <p:nvSpPr>
          <p:cNvPr id="10" name="Content Placeholder 9"/>
          <p:cNvSpPr>
            <a:spLocks noGrp="1"/>
          </p:cNvSpPr>
          <p:nvPr>
            <p:ph sz="quarter" idx="21"/>
          </p:nvPr>
        </p:nvSpPr>
        <p:spPr>
          <a:xfrm>
            <a:off x="4572000" y="-1"/>
            <a:ext cx="2286000" cy="2569303"/>
          </a:xfrm>
          <a:ln w="12700">
            <a:noFill/>
          </a:ln>
        </p:spPr>
        <p:txBody>
          <a:bodyPr/>
          <a:lstStyle/>
          <a:p>
            <a:pPr lvl="0"/>
            <a:r>
              <a:rPr lang="en-US" dirty="0" smtClean="0"/>
              <a:t>Click to edit Master text styles</a:t>
            </a:r>
          </a:p>
        </p:txBody>
      </p:sp>
      <p:sp>
        <p:nvSpPr>
          <p:cNvPr id="11" name="Content Placeholder 9"/>
          <p:cNvSpPr>
            <a:spLocks noGrp="1"/>
          </p:cNvSpPr>
          <p:nvPr>
            <p:ph sz="quarter" idx="22"/>
          </p:nvPr>
        </p:nvSpPr>
        <p:spPr>
          <a:xfrm>
            <a:off x="4571999" y="2574197"/>
            <a:ext cx="2286001" cy="2569303"/>
          </a:xfrm>
          <a:ln w="12700">
            <a:noFill/>
          </a:ln>
        </p:spPr>
        <p:txBody>
          <a:bodyPr/>
          <a:lstStyle/>
          <a:p>
            <a:pPr lvl="0"/>
            <a:r>
              <a:rPr lang="en-US" dirty="0" smtClean="0"/>
              <a:t>Click to edit Master text styles</a:t>
            </a:r>
          </a:p>
        </p:txBody>
      </p:sp>
      <p:sp>
        <p:nvSpPr>
          <p:cNvPr id="12" name="Content Placeholder 9"/>
          <p:cNvSpPr>
            <a:spLocks noGrp="1"/>
          </p:cNvSpPr>
          <p:nvPr>
            <p:ph sz="quarter" idx="23"/>
          </p:nvPr>
        </p:nvSpPr>
        <p:spPr>
          <a:xfrm>
            <a:off x="6858000" y="-1"/>
            <a:ext cx="2286000" cy="2569303"/>
          </a:xfrm>
          <a:ln w="12700">
            <a:noFill/>
          </a:ln>
        </p:spPr>
        <p:txBody>
          <a:bodyPr/>
          <a:lstStyle/>
          <a:p>
            <a:pPr lvl="0"/>
            <a:r>
              <a:rPr lang="en-US" dirty="0" smtClean="0"/>
              <a:t>Click to edit Master text styles</a:t>
            </a:r>
          </a:p>
        </p:txBody>
      </p:sp>
      <p:sp>
        <p:nvSpPr>
          <p:cNvPr id="13" name="Content Placeholder 9"/>
          <p:cNvSpPr>
            <a:spLocks noGrp="1"/>
          </p:cNvSpPr>
          <p:nvPr>
            <p:ph sz="quarter" idx="24"/>
          </p:nvPr>
        </p:nvSpPr>
        <p:spPr>
          <a:xfrm>
            <a:off x="6857999" y="2574197"/>
            <a:ext cx="2286001" cy="2569303"/>
          </a:xfrm>
          <a:ln w="12700">
            <a:noFill/>
          </a:ln>
        </p:spPr>
        <p:txBody>
          <a:bodyPr/>
          <a:lstStyle/>
          <a:p>
            <a:pPr lvl="0"/>
            <a:r>
              <a:rPr lang="en-US" dirty="0" smtClean="0"/>
              <a:t>Click to edit Master text styles</a:t>
            </a:r>
          </a:p>
        </p:txBody>
      </p:sp>
    </p:spTree>
    <p:extLst>
      <p:ext uri="{BB962C8B-B14F-4D97-AF65-F5344CB8AC3E}">
        <p14:creationId xmlns:p14="http://schemas.microsoft.com/office/powerpoint/2010/main" val="2141895730"/>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p15="http://schemas.microsoft.com/office/powerpoint/2012/main" xmlns="">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Autofit/>
          </a:bodyPr>
          <a:lstStyle/>
          <a:p>
            <a:r>
              <a:rPr lang="en-US" dirty="0" smtClean="0"/>
              <a:t>CLICK TO EDIT MASTER TITLE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01738973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5" r:id="rId3"/>
    <p:sldLayoutId id="2147483650" r:id="rId4"/>
    <p:sldLayoutId id="2147483656" r:id="rId5"/>
    <p:sldLayoutId id="2147483652" r:id="rId6"/>
    <p:sldLayoutId id="2147483657" r:id="rId7"/>
    <p:sldLayoutId id="2147483658" r:id="rId8"/>
    <p:sldLayoutId id="2147483659" r:id="rId9"/>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3000" b="0" i="0" kern="1200" spc="300" baseline="0">
          <a:solidFill>
            <a:srgbClr val="0971CE"/>
          </a:solidFill>
          <a:latin typeface="Trebuchet MS"/>
          <a:ea typeface="Helvetica Light" charset="0"/>
          <a:cs typeface="Trebuchet MS"/>
        </a:defRPr>
      </a:lvl1pPr>
    </p:titleStyle>
    <p:bodyStyle>
      <a:lvl1pPr marL="342900" indent="-342900" algn="l" defTabSz="457200" rtl="0" eaLnBrk="1" latinLnBrk="0" hangingPunct="1">
        <a:spcBef>
          <a:spcPct val="20000"/>
        </a:spcBef>
        <a:buFont typeface="Arial"/>
        <a:buChar char="•"/>
        <a:defRPr sz="1800" b="0" i="0" kern="1200" baseline="0">
          <a:solidFill>
            <a:srgbClr val="6C6C6C"/>
          </a:solidFill>
          <a:latin typeface="Trebuchet MS"/>
          <a:ea typeface="+mn-ea"/>
          <a:cs typeface="Trebuchet MS"/>
        </a:defRPr>
      </a:lvl1pPr>
      <a:lvl2pPr marL="742950" indent="-285750" algn="l" defTabSz="457200" rtl="0" eaLnBrk="1" latinLnBrk="0" hangingPunct="1">
        <a:spcBef>
          <a:spcPct val="20000"/>
        </a:spcBef>
        <a:buFont typeface="Arial"/>
        <a:buChar char="–"/>
        <a:defRPr sz="2000" b="0" i="0" kern="1200" baseline="0">
          <a:solidFill>
            <a:srgbClr val="6C6C6C"/>
          </a:solidFill>
          <a:latin typeface="Trebuchet MS"/>
          <a:ea typeface="+mn-ea"/>
          <a:cs typeface="Trebuchet MS"/>
        </a:defRPr>
      </a:lvl2pPr>
      <a:lvl3pPr marL="1143000" indent="-228600" algn="l" defTabSz="457200" rtl="0" eaLnBrk="1" latinLnBrk="0" hangingPunct="1">
        <a:spcBef>
          <a:spcPct val="20000"/>
        </a:spcBef>
        <a:buFont typeface="Arial"/>
        <a:buChar char="•"/>
        <a:defRPr sz="1600" b="0" i="0" kern="1200" baseline="0">
          <a:solidFill>
            <a:srgbClr val="6C6C6C"/>
          </a:solidFill>
          <a:latin typeface="Trebuchet MS"/>
          <a:ea typeface="+mn-ea"/>
          <a:cs typeface="Trebuchet MS"/>
        </a:defRPr>
      </a:lvl3pPr>
      <a:lvl4pPr marL="1600200" indent="-228600" algn="l" defTabSz="457200" rtl="0" eaLnBrk="1" latinLnBrk="0" hangingPunct="1">
        <a:spcBef>
          <a:spcPct val="20000"/>
        </a:spcBef>
        <a:buFont typeface="Arial"/>
        <a:buChar char="–"/>
        <a:defRPr sz="1000" b="0" i="0" kern="1200" baseline="0">
          <a:solidFill>
            <a:srgbClr val="6C6C6C"/>
          </a:solidFill>
          <a:latin typeface="Trebuchet MS"/>
          <a:ea typeface="+mn-ea"/>
          <a:cs typeface="Trebuchet MS"/>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g"/><Relationship Id="rId5" Type="http://schemas.openxmlformats.org/officeDocument/2006/relationships/image" Target="../media/image25.jpe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1" Type="http://schemas.openxmlformats.org/officeDocument/2006/relationships/image" Target="../media/image35.jpeg"/><Relationship Id="rId12" Type="http://schemas.openxmlformats.org/officeDocument/2006/relationships/image" Target="../media/image36.jpeg"/><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8" Type="http://schemas.openxmlformats.org/officeDocument/2006/relationships/image" Target="../media/image32.jpeg"/><Relationship Id="rId9" Type="http://schemas.openxmlformats.org/officeDocument/2006/relationships/image" Target="../media/image33.jpeg"/><Relationship Id="rId10" Type="http://schemas.openxmlformats.org/officeDocument/2006/relationships/image" Target="../media/image3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jpeg"/><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image" Target="../media/image62.jpeg"/><Relationship Id="rId5" Type="http://schemas.openxmlformats.org/officeDocument/2006/relationships/image" Target="../media/image63.tiff"/><Relationship Id="rId6" Type="http://schemas.openxmlformats.org/officeDocument/2006/relationships/image" Target="../media/image64.jpg"/><Relationship Id="rId7" Type="http://schemas.openxmlformats.org/officeDocument/2006/relationships/image" Target="../media/image65.jpg"/><Relationship Id="rId8" Type="http://schemas.openxmlformats.org/officeDocument/2006/relationships/image" Target="../media/image66.jpeg"/><Relationship Id="rId9" Type="http://schemas.openxmlformats.org/officeDocument/2006/relationships/image" Target="../media/image67.jpg"/><Relationship Id="rId10" Type="http://schemas.openxmlformats.org/officeDocument/2006/relationships/image" Target="../media/image68.tiff"/><Relationship Id="rId1" Type="http://schemas.openxmlformats.org/officeDocument/2006/relationships/slideLayout" Target="../slideLayouts/slideLayout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tif"/><Relationship Id="rId5" Type="http://schemas.openxmlformats.org/officeDocument/2006/relationships/image" Target="../media/image71.png"/><Relationship Id="rId6" Type="http://schemas.openxmlformats.org/officeDocument/2006/relationships/image" Target="../media/image72.jpeg"/><Relationship Id="rId7" Type="http://schemas.openxmlformats.org/officeDocument/2006/relationships/image" Target="../media/image73.png"/><Relationship Id="rId8" Type="http://schemas.openxmlformats.org/officeDocument/2006/relationships/image" Target="../media/image74.tif"/><Relationship Id="rId9" Type="http://schemas.openxmlformats.org/officeDocument/2006/relationships/image" Target="../media/image75.jpeg"/><Relationship Id="rId10" Type="http://schemas.openxmlformats.org/officeDocument/2006/relationships/image" Target="../media/image76.jpeg"/><Relationship Id="rId1" Type="http://schemas.openxmlformats.org/officeDocument/2006/relationships/slideLayout" Target="../slideLayouts/slideLayout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emf"/><Relationship Id="rId5" Type="http://schemas.openxmlformats.org/officeDocument/2006/relationships/image" Target="../media/image80.png"/><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5" Type="http://schemas.openxmlformats.org/officeDocument/2006/relationships/image" Target="../media/image83.jpeg"/><Relationship Id="rId6" Type="http://schemas.openxmlformats.org/officeDocument/2006/relationships/image" Target="../media/image84.jpeg"/><Relationship Id="rId7" Type="http://schemas.openxmlformats.org/officeDocument/2006/relationships/image" Target="../media/image80.pn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8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86.jpeg"/></Relationships>
</file>

<file path=ppt/slides/_rels/slide28.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jpeg"/><Relationship Id="rId5" Type="http://schemas.openxmlformats.org/officeDocument/2006/relationships/image" Target="../media/image89.jpeg"/><Relationship Id="rId6" Type="http://schemas.openxmlformats.org/officeDocument/2006/relationships/image" Target="../media/image90.png"/><Relationship Id="rId7" Type="http://schemas.openxmlformats.org/officeDocument/2006/relationships/image" Target="../media/image91.jpg"/><Relationship Id="rId8" Type="http://schemas.openxmlformats.org/officeDocument/2006/relationships/image" Target="../media/image92.jpeg"/><Relationship Id="rId9" Type="http://schemas.openxmlformats.org/officeDocument/2006/relationships/image" Target="../media/image93.jpeg"/><Relationship Id="rId10" Type="http://schemas.openxmlformats.org/officeDocument/2006/relationships/image" Target="../media/image94.jpg"/><Relationship Id="rId11" Type="http://schemas.openxmlformats.org/officeDocument/2006/relationships/image" Target="../media/image95.jpe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6.jpeg"/><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1.png"/><Relationship Id="rId8" Type="http://schemas.openxmlformats.org/officeDocument/2006/relationships/image" Target="../media/image102.png"/><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03.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4.png"/><Relationship Id="rId1" Type="http://schemas.openxmlformats.org/officeDocument/2006/relationships/slideLayout" Target="../slideLayouts/slideLayout8.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jpeg"/><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png"/><Relationship Id="rId5" Type="http://schemas.openxmlformats.org/officeDocument/2006/relationships/image" Target="../media/image110.jpeg"/><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1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12.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4.png"/><Relationship Id="rId1" Type="http://schemas.openxmlformats.org/officeDocument/2006/relationships/slideLayout" Target="../slideLayouts/slideLayout8.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5.jpeg"/><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7.jpeg"/><Relationship Id="rId5" Type="http://schemas.openxmlformats.org/officeDocument/2006/relationships/image" Target="../media/image118.jpeg"/><Relationship Id="rId6" Type="http://schemas.openxmlformats.org/officeDocument/2006/relationships/image" Target="../media/image119.jpeg"/><Relationship Id="rId7" Type="http://schemas.openxmlformats.org/officeDocument/2006/relationships/image" Target="../media/image120.jpeg"/><Relationship Id="rId8" Type="http://schemas.openxmlformats.org/officeDocument/2006/relationships/image" Target="../media/image121.jpeg"/><Relationship Id="rId9" Type="http://schemas.openxmlformats.org/officeDocument/2006/relationships/image" Target="../media/image122.jpeg"/><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24.jpeg"/><Relationship Id="rId5" Type="http://schemas.openxmlformats.org/officeDocument/2006/relationships/image" Target="../media/image125.jpeg"/><Relationship Id="rId6" Type="http://schemas.openxmlformats.org/officeDocument/2006/relationships/image" Target="../media/image126.jpeg"/><Relationship Id="rId7" Type="http://schemas.openxmlformats.org/officeDocument/2006/relationships/image" Target="../media/image127.png"/><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4.png"/><Relationship Id="rId1" Type="http://schemas.openxmlformats.org/officeDocument/2006/relationships/slideLayout" Target="../slideLayouts/slideLayout8.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29.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5" Type="http://schemas.openxmlformats.org/officeDocument/2006/relationships/image" Target="../media/image132.png"/><Relationship Id="rId6" Type="http://schemas.openxmlformats.org/officeDocument/2006/relationships/image" Target="../media/image133.png"/><Relationship Id="rId1" Type="http://schemas.openxmlformats.org/officeDocument/2006/relationships/slideLayout" Target="../slideLayouts/slideLayout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image" Target="../media/image136.png"/><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139.png"/><Relationship Id="rId6" Type="http://schemas.openxmlformats.org/officeDocument/2006/relationships/image" Target="../media/image140.png"/><Relationship Id="rId7" Type="http://schemas.openxmlformats.org/officeDocument/2006/relationships/image" Target="../media/image141.png"/><Relationship Id="rId8" Type="http://schemas.openxmlformats.org/officeDocument/2006/relationships/image" Target="../media/image142.png"/><Relationship Id="rId9" Type="http://schemas.openxmlformats.org/officeDocument/2006/relationships/image" Target="../media/image143.png"/><Relationship Id="rId10" Type="http://schemas.openxmlformats.org/officeDocument/2006/relationships/image" Target="../media/image144.png"/><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4.png"/><Relationship Id="rId1" Type="http://schemas.openxmlformats.org/officeDocument/2006/relationships/slideLayout" Target="../slideLayouts/slideLayout8.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145.jpeg"/><Relationship Id="rId4" Type="http://schemas.openxmlformats.org/officeDocument/2006/relationships/image" Target="../media/image146.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47.png"/></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 Type="http://schemas.openxmlformats.org/officeDocument/2006/relationships/slideLayout" Target="../slideLayouts/slideLayout8.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48.jpeg"/><Relationship Id="rId5" Type="http://schemas.openxmlformats.org/officeDocument/2006/relationships/image" Target="../media/image10.jpeg"/><Relationship Id="rId6"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jpeg"/><Relationship Id="rId5" Type="http://schemas.openxmlformats.org/officeDocument/2006/relationships/image" Target="../media/image151.jpeg"/><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152.png"/></Relationships>
</file>

<file path=ppt/slides/_rels/slide57.xml.rels><?xml version="1.0" encoding="UTF-8" standalone="yes"?>
<Relationships xmlns="http://schemas.openxmlformats.org/package/2006/relationships"><Relationship Id="rId3" Type="http://schemas.openxmlformats.org/officeDocument/2006/relationships/image" Target="../media/image153.jpeg"/><Relationship Id="rId4" Type="http://schemas.openxmlformats.org/officeDocument/2006/relationships/image" Target="../media/image154.jpeg"/><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155.jpeg"/><Relationship Id="rId4" Type="http://schemas.openxmlformats.org/officeDocument/2006/relationships/image" Target="../media/image156.jpeg"/><Relationship Id="rId5" Type="http://schemas.openxmlformats.org/officeDocument/2006/relationships/image" Target="../media/image157.png"/><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1" Type="http://schemas.openxmlformats.org/officeDocument/2006/relationships/slideLayout" Target="../slideLayouts/slideLayout8.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58.jpeg"/><Relationship Id="rId4" Type="http://schemas.openxmlformats.org/officeDocument/2006/relationships/image" Target="../media/image159.jpeg"/><Relationship Id="rId5" Type="http://schemas.openxmlformats.org/officeDocument/2006/relationships/image" Target="../media/image160.jpeg"/><Relationship Id="rId6" Type="http://schemas.openxmlformats.org/officeDocument/2006/relationships/image" Target="../media/image161.jpeg"/><Relationship Id="rId7" Type="http://schemas.openxmlformats.org/officeDocument/2006/relationships/image" Target="../media/image162.jpeg"/><Relationship Id="rId8" Type="http://schemas.openxmlformats.org/officeDocument/2006/relationships/image" Target="../media/image163.jpeg"/><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164.jpeg"/><Relationship Id="rId4" Type="http://schemas.openxmlformats.org/officeDocument/2006/relationships/image" Target="../media/image165.png"/><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3052121" y="962335"/>
            <a:ext cx="5925341" cy="668321"/>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3600" b="0" i="0" kern="1200" baseline="0">
                <a:solidFill>
                  <a:srgbClr val="FFFFFF"/>
                </a:solidFill>
                <a:latin typeface="Helvetica" charset="0"/>
                <a:ea typeface="+mj-ea"/>
                <a:cs typeface="Helvetica" charset="0"/>
              </a:defRPr>
            </a:lvl1pPr>
          </a:lstStyle>
          <a:p>
            <a:r>
              <a:rPr lang="de-DE" sz="3200" b="1" spc="400" dirty="0" smtClean="0">
                <a:latin typeface="Trebuchet MS"/>
                <a:ea typeface="Helvetica Light" charset="0"/>
                <a:cs typeface="Trebuchet MS"/>
              </a:rPr>
              <a:t>DIE ASEA CHANCE</a:t>
            </a:r>
            <a:endParaRPr lang="de-DE" sz="3200" b="1" spc="400" dirty="0">
              <a:latin typeface="Trebuchet MS"/>
              <a:ea typeface="Helvetica Light" charset="0"/>
              <a:cs typeface="Trebuchet MS"/>
            </a:endParaRPr>
          </a:p>
        </p:txBody>
      </p:sp>
      <p:cxnSp>
        <p:nvCxnSpPr>
          <p:cNvPr id="8" name="Straight Connector 7"/>
          <p:cNvCxnSpPr/>
          <p:nvPr/>
        </p:nvCxnSpPr>
        <p:spPr>
          <a:xfrm>
            <a:off x="2790209" y="928328"/>
            <a:ext cx="0" cy="69457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descr="ASEA-white_NO_T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2995" y="1101938"/>
            <a:ext cx="1424604" cy="392758"/>
          </a:xfrm>
          <a:prstGeom prst="rect">
            <a:avLst/>
          </a:prstGeom>
        </p:spPr>
      </p:pic>
    </p:spTree>
    <p:extLst>
      <p:ext uri="{BB962C8B-B14F-4D97-AF65-F5344CB8AC3E}">
        <p14:creationId xmlns:p14="http://schemas.microsoft.com/office/powerpoint/2010/main" val="81577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457200" y="205979"/>
            <a:ext cx="8229600" cy="857250"/>
          </a:xfrm>
        </p:spPr>
        <p:txBody>
          <a:bodyPr/>
          <a:lstStyle/>
          <a:p>
            <a:r>
              <a:rPr lang="de-AT" sz="2800" b="1" dirty="0" smtClean="0"/>
              <a:t>GLOBALE UNTERNEHMER EMPFEHLEN NETWORK MARKETING</a:t>
            </a:r>
            <a:endParaRPr lang="de-AT" sz="2800" b="1" dirty="0"/>
          </a:p>
        </p:txBody>
      </p:sp>
      <p:sp>
        <p:nvSpPr>
          <p:cNvPr id="19" name="Text Placeholder 2"/>
          <p:cNvSpPr>
            <a:spLocks noGrp="1"/>
          </p:cNvSpPr>
          <p:nvPr>
            <p:ph type="body" sz="quarter" idx="14"/>
          </p:nvPr>
        </p:nvSpPr>
        <p:spPr>
          <a:xfrm>
            <a:off x="782638" y="3597366"/>
            <a:ext cx="2060575" cy="1064904"/>
          </a:xfrm>
        </p:spPr>
        <p:txBody>
          <a:bodyPr/>
          <a:lstStyle/>
          <a:p>
            <a:pPr algn="ctr"/>
            <a:r>
              <a:rPr lang="en-US" dirty="0" smtClean="0">
                <a:latin typeface="Trebuchet MS"/>
                <a:cs typeface="Trebuchet MS"/>
              </a:rPr>
              <a:t>Warren Buffett</a:t>
            </a:r>
            <a:endParaRPr lang="en-US" dirty="0">
              <a:latin typeface="Trebuchet MS"/>
              <a:cs typeface="Trebuchet MS"/>
            </a:endParaRPr>
          </a:p>
        </p:txBody>
      </p:sp>
      <p:sp>
        <p:nvSpPr>
          <p:cNvPr id="20" name="Text Placeholder 3"/>
          <p:cNvSpPr>
            <a:spLocks noGrp="1"/>
          </p:cNvSpPr>
          <p:nvPr>
            <p:ph type="body" sz="quarter" idx="15"/>
          </p:nvPr>
        </p:nvSpPr>
        <p:spPr>
          <a:xfrm>
            <a:off x="3532351" y="3619903"/>
            <a:ext cx="2053501" cy="914400"/>
          </a:xfrm>
        </p:spPr>
        <p:txBody>
          <a:bodyPr/>
          <a:lstStyle/>
          <a:p>
            <a:pPr algn="ctr"/>
            <a:r>
              <a:rPr lang="en-US" dirty="0" smtClean="0">
                <a:latin typeface="Trebuchet MS"/>
                <a:cs typeface="Trebuchet MS"/>
              </a:rPr>
              <a:t>Robert Kiyosaki</a:t>
            </a:r>
          </a:p>
        </p:txBody>
      </p:sp>
      <p:sp>
        <p:nvSpPr>
          <p:cNvPr id="21" name="Text Placeholder 4"/>
          <p:cNvSpPr>
            <a:spLocks noGrp="1"/>
          </p:cNvSpPr>
          <p:nvPr>
            <p:ph type="body" sz="quarter" idx="16"/>
          </p:nvPr>
        </p:nvSpPr>
        <p:spPr>
          <a:xfrm>
            <a:off x="6189701" y="3642440"/>
            <a:ext cx="2816978" cy="914400"/>
          </a:xfrm>
        </p:spPr>
        <p:txBody>
          <a:bodyPr/>
          <a:lstStyle/>
          <a:p>
            <a:r>
              <a:rPr lang="de-AT" sz="1400" dirty="0" smtClean="0"/>
              <a:t>Wussten Sie, dass </a:t>
            </a:r>
            <a:r>
              <a:rPr lang="de-AT" sz="1400" b="1" dirty="0" smtClean="0"/>
              <a:t>52% der Kleinunternehmen </a:t>
            </a:r>
            <a:r>
              <a:rPr lang="de-AT" sz="1400" dirty="0" smtClean="0"/>
              <a:t>(weniger als 500 Angestellte) in den USA </a:t>
            </a:r>
            <a:r>
              <a:rPr lang="de-AT" sz="1400" b="1" dirty="0" smtClean="0"/>
              <a:t>von zuhause aus arbeiten</a:t>
            </a:r>
            <a:r>
              <a:rPr lang="de-AT" sz="1400" dirty="0" smtClean="0"/>
              <a:t>? </a:t>
            </a:r>
            <a:endParaRPr lang="de-AT" sz="1400" dirty="0"/>
          </a:p>
        </p:txBody>
      </p:sp>
      <p:pic>
        <p:nvPicPr>
          <p:cNvPr id="22" name="Content Placeholder 8"/>
          <p:cNvPicPr>
            <a:picLocks noGrp="1" noChangeAspect="1"/>
          </p:cNvPicPr>
          <p:nvPr>
            <p:ph sz="quarter" idx="17"/>
          </p:nvPr>
        </p:nvPicPr>
        <p:blipFill rotWithShape="1">
          <a:blip r:embed="rId3" cstate="print">
            <a:extLst>
              <a:ext uri="{28A0092B-C50C-407E-A947-70E740481C1C}">
                <a14:useLocalDpi xmlns:a14="http://schemas.microsoft.com/office/drawing/2010/main"/>
              </a:ext>
            </a:extLst>
          </a:blip>
          <a:srcRect/>
          <a:stretch/>
        </p:blipFill>
        <p:spPr>
          <a:xfrm>
            <a:off x="782638" y="1462237"/>
            <a:ext cx="2060575" cy="2054225"/>
          </a:xfrm>
        </p:spPr>
      </p:pic>
      <p:pic>
        <p:nvPicPr>
          <p:cNvPr id="23" name="Content Placeholder 9"/>
          <p:cNvPicPr>
            <a:picLocks noGrp="1" noChangeAspect="1"/>
          </p:cNvPicPr>
          <p:nvPr>
            <p:ph sz="quarter" idx="18"/>
          </p:nvPr>
        </p:nvPicPr>
        <p:blipFill>
          <a:blip r:embed="rId4">
            <a:extLst>
              <a:ext uri="{28A0092B-C50C-407E-A947-70E740481C1C}">
                <a14:useLocalDpi xmlns:a14="http://schemas.microsoft.com/office/drawing/2010/main"/>
              </a:ext>
            </a:extLst>
          </a:blip>
          <a:stretch>
            <a:fillRect/>
          </a:stretch>
        </p:blipFill>
        <p:spPr>
          <a:xfrm>
            <a:off x="3532351" y="1462961"/>
            <a:ext cx="2053501" cy="2053501"/>
          </a:xfrm>
        </p:spPr>
      </p:pic>
      <p:cxnSp>
        <p:nvCxnSpPr>
          <p:cNvPr id="24" name="Straight Connector 23"/>
          <p:cNvCxnSpPr/>
          <p:nvPr/>
        </p:nvCxnSpPr>
        <p:spPr>
          <a:xfrm>
            <a:off x="3172230" y="1441450"/>
            <a:ext cx="0" cy="3184764"/>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949167" y="1441450"/>
            <a:ext cx="0" cy="3195871"/>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pic>
        <p:nvPicPr>
          <p:cNvPr id="26" name="Content Placeholder 14"/>
          <p:cNvPicPr>
            <a:picLocks noGrp="1" noChangeAspect="1"/>
          </p:cNvPicPr>
          <p:nvPr>
            <p:ph sz="quarter" idx="19"/>
          </p:nvPr>
        </p:nvPicPr>
        <p:blipFill>
          <a:blip r:embed="rId5" cstate="screen">
            <a:extLst>
              <a:ext uri="{28A0092B-C50C-407E-A947-70E740481C1C}">
                <a14:useLocalDpi xmlns:a14="http://schemas.microsoft.com/office/drawing/2010/main"/>
              </a:ext>
            </a:extLst>
          </a:blip>
          <a:stretch>
            <a:fillRect/>
          </a:stretch>
        </p:blipFill>
        <p:spPr>
          <a:xfrm>
            <a:off x="6312483" y="1462237"/>
            <a:ext cx="1558198" cy="2054225"/>
          </a:xfrm>
        </p:spPr>
      </p:pic>
    </p:spTree>
    <p:extLst>
      <p:ext uri="{BB962C8B-B14F-4D97-AF65-F5344CB8AC3E}">
        <p14:creationId xmlns:p14="http://schemas.microsoft.com/office/powerpoint/2010/main" val="318900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
                                            <p:txEl>
                                              <p:pRg st="0" end="0"/>
                                            </p:txEl>
                                          </p:spTgt>
                                        </p:tgtEl>
                                        <p:attrNameLst>
                                          <p:attrName>style.visibility</p:attrName>
                                        </p:attrNameLst>
                                      </p:cBhvr>
                                      <p:to>
                                        <p:strVal val="visible"/>
                                      </p:to>
                                    </p:set>
                                    <p:animEffect transition="in" filter="wipe(up)">
                                      <p:cBhvr>
                                        <p:cTn id="10" dur="500"/>
                                        <p:tgtEl>
                                          <p:spTgt spid="19">
                                            <p:txEl>
                                              <p:pRg st="0" end="0"/>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up)">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up)">
                                      <p:cBhvr>
                                        <p:cTn id="18" dur="500"/>
                                        <p:tgtEl>
                                          <p:spTgt spid="23"/>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wipe(up)">
                                      <p:cBhvr>
                                        <p:cTn id="21" dur="500"/>
                                        <p:tgtEl>
                                          <p:spTgt spid="20">
                                            <p:txEl>
                                              <p:pRg st="0" end="0"/>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up)">
                                      <p:cBhvr>
                                        <p:cTn id="29" dur="500"/>
                                        <p:tgtEl>
                                          <p:spTgt spid="26"/>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wipe(up)">
                                      <p:cBhvr>
                                        <p:cTn id="3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build="p"/>
      <p:bldP spid="2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sz="quarter" idx="10"/>
          </p:nvPr>
        </p:nvSpPr>
        <p:spPr>
          <a:xfrm>
            <a:off x="4043655" y="1254919"/>
            <a:ext cx="3833294" cy="2471432"/>
          </a:xfrm>
        </p:spPr>
        <p:txBody>
          <a:bodyPr>
            <a:noAutofit/>
          </a:bodyPr>
          <a:lstStyle/>
          <a:p>
            <a:pPr marL="234000" indent="-234000">
              <a:buClr>
                <a:srgbClr val="0971CE"/>
              </a:buClr>
            </a:pPr>
            <a:r>
              <a:rPr lang="de-DE" sz="1400" dirty="0" smtClean="0"/>
              <a:t>Sie sind Ihr eigener Chef</a:t>
            </a:r>
          </a:p>
          <a:p>
            <a:pPr marL="234000" indent="-234000">
              <a:buClr>
                <a:srgbClr val="0971CE"/>
              </a:buClr>
            </a:pPr>
            <a:r>
              <a:rPr lang="de-DE" sz="1400" dirty="0" smtClean="0"/>
              <a:t>Geringe Einstiegskosten</a:t>
            </a:r>
          </a:p>
          <a:p>
            <a:pPr marL="234000" indent="-234000">
              <a:buClr>
                <a:srgbClr val="0971CE"/>
              </a:buClr>
            </a:pPr>
            <a:r>
              <a:rPr lang="de-DE" sz="1400" dirty="0" smtClean="0"/>
              <a:t>Flexibilität und freie Zeiteinteilung</a:t>
            </a:r>
          </a:p>
          <a:p>
            <a:pPr marL="234000" indent="-234000">
              <a:buClr>
                <a:srgbClr val="0971CE"/>
              </a:buClr>
            </a:pPr>
            <a:r>
              <a:rPr lang="de-DE" sz="1400" dirty="0" smtClean="0"/>
              <a:t>Zusammenarbeit mit gleichgesinnten Unternehmern</a:t>
            </a:r>
          </a:p>
          <a:p>
            <a:pPr marL="234000" indent="-234000">
              <a:buClr>
                <a:srgbClr val="0971CE"/>
              </a:buClr>
            </a:pPr>
            <a:r>
              <a:rPr lang="de-DE" sz="1400" dirty="0" smtClean="0"/>
              <a:t>Persönliches und professionelles Training und Entwicklung</a:t>
            </a:r>
          </a:p>
          <a:p>
            <a:pPr marL="234000" indent="-234000">
              <a:buClr>
                <a:srgbClr val="0971CE"/>
              </a:buClr>
            </a:pPr>
            <a:r>
              <a:rPr lang="de-DE" sz="1400" dirty="0" smtClean="0"/>
              <a:t>Möglichkeit, ein regelmäßiges Einkommen in Teilzeit oder Vollzeit zu erzielen</a:t>
            </a:r>
          </a:p>
          <a:p>
            <a:pPr marL="234000" indent="-234000">
              <a:buClr>
                <a:srgbClr val="0971CE"/>
              </a:buClr>
            </a:pPr>
            <a:r>
              <a:rPr lang="de-DE" sz="1400" dirty="0" smtClean="0"/>
              <a:t>oder ein Vermächtnis zu erhalten</a:t>
            </a:r>
            <a:endParaRPr lang="de-DE" sz="1400" dirty="0"/>
          </a:p>
        </p:txBody>
      </p:sp>
      <p:sp>
        <p:nvSpPr>
          <p:cNvPr id="10" name="Title 9"/>
          <p:cNvSpPr>
            <a:spLocks noGrp="1"/>
          </p:cNvSpPr>
          <p:nvPr>
            <p:ph type="title"/>
          </p:nvPr>
        </p:nvSpPr>
        <p:spPr>
          <a:xfrm>
            <a:off x="220006" y="205979"/>
            <a:ext cx="8686800" cy="857250"/>
          </a:xfrm>
        </p:spPr>
        <p:txBody>
          <a:bodyPr/>
          <a:lstStyle/>
          <a:p>
            <a:r>
              <a:rPr lang="en-US" b="1" dirty="0" err="1"/>
              <a:t>VORTEILE</a:t>
            </a:r>
            <a:r>
              <a:rPr lang="en-US" b="1" dirty="0"/>
              <a:t> VON NETWORK- MARKETING</a:t>
            </a:r>
            <a:r>
              <a:rPr lang="en-US" dirty="0"/>
              <a:t>*</a:t>
            </a:r>
            <a:endParaRPr lang="en-US" dirty="0">
              <a:solidFill>
                <a:srgbClr val="0971CE"/>
              </a:solidFill>
            </a:endParaRPr>
          </a:p>
        </p:txBody>
      </p:sp>
      <p:sp>
        <p:nvSpPr>
          <p:cNvPr id="15" name="TextBox 14"/>
          <p:cNvSpPr txBox="1"/>
          <p:nvPr/>
        </p:nvSpPr>
        <p:spPr>
          <a:xfrm>
            <a:off x="562063" y="3882999"/>
            <a:ext cx="8417248" cy="646331"/>
          </a:xfrm>
          <a:prstGeom prst="rect">
            <a:avLst/>
          </a:prstGeom>
          <a:noFill/>
        </p:spPr>
        <p:txBody>
          <a:bodyPr wrap="square" rtlCol="0">
            <a:spAutoFit/>
          </a:bodyPr>
          <a:lstStyle/>
          <a:p>
            <a:r>
              <a:rPr lang="de-DE" b="1" dirty="0" smtClean="0">
                <a:solidFill>
                  <a:srgbClr val="3DA547"/>
                </a:solidFill>
                <a:latin typeface="Trebuchet MS"/>
                <a:ea typeface="Helvetica Light" charset="0"/>
                <a:cs typeface="Trebuchet MS"/>
              </a:rPr>
              <a:t>Mit Network-Marketing genießen Sie alle Vorteile eines eigenen Geschäfts, ohne die Risiken eines traditionellen Unternehmens einzugehen.</a:t>
            </a:r>
            <a:endParaRPr lang="de-DE" b="1" dirty="0">
              <a:solidFill>
                <a:srgbClr val="3DA547"/>
              </a:solidFill>
              <a:latin typeface="Trebuchet MS"/>
              <a:ea typeface="Helvetica Light" charset="0"/>
              <a:cs typeface="Trebuchet MS"/>
            </a:endParaRPr>
          </a:p>
        </p:txBody>
      </p:sp>
      <p:pic>
        <p:nvPicPr>
          <p:cNvPr id="16" name="Picture 15" descr="Screen Shot 2015-09-10 at 10.38.41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5491" y="1254920"/>
            <a:ext cx="3082166" cy="2471431"/>
          </a:xfrm>
          <a:prstGeom prst="rect">
            <a:avLst/>
          </a:prstGeom>
          <a:ln>
            <a:solidFill>
              <a:srgbClr val="6C6C6C"/>
            </a:solidFill>
          </a:ln>
        </p:spPr>
      </p:pic>
      <p:sp>
        <p:nvSpPr>
          <p:cNvPr id="17" name="Textfeld 1"/>
          <p:cNvSpPr txBox="1"/>
          <p:nvPr/>
        </p:nvSpPr>
        <p:spPr>
          <a:xfrm>
            <a:off x="585803" y="4572458"/>
            <a:ext cx="5865348" cy="430887"/>
          </a:xfrm>
          <a:prstGeom prst="rect">
            <a:avLst/>
          </a:prstGeom>
          <a:noFill/>
        </p:spPr>
        <p:txBody>
          <a:bodyPr wrap="square" rtlCol="0">
            <a:spAutoFit/>
          </a:bodyPr>
          <a:lstStyle/>
          <a:p>
            <a:r>
              <a:rPr lang="de-DE" sz="1100" dirty="0" smtClean="0">
                <a:solidFill>
                  <a:srgbClr val="0971CE"/>
                </a:solidFill>
                <a:latin typeface="Trebuchet MS"/>
                <a:cs typeface="Trebuchet MS"/>
              </a:rPr>
              <a:t>* </a:t>
            </a:r>
            <a:r>
              <a:rPr lang="de-DE" sz="1100" dirty="0" smtClean="0">
                <a:solidFill>
                  <a:schemeClr val="bg1">
                    <a:lumMod val="65000"/>
                  </a:schemeClr>
                </a:solidFill>
                <a:latin typeface="Trebuchet MS"/>
                <a:cs typeface="Trebuchet MS"/>
              </a:rPr>
              <a:t>Jedem Interessenten sollte klar sein, dass hohe Einkünfte immer von dem persönlichen </a:t>
            </a:r>
          </a:p>
          <a:p>
            <a:pPr marL="90000"/>
            <a:r>
              <a:rPr lang="de-DE" sz="1100" dirty="0" smtClean="0">
                <a:solidFill>
                  <a:schemeClr val="bg1">
                    <a:lumMod val="65000"/>
                  </a:schemeClr>
                </a:solidFill>
                <a:latin typeface="Trebuchet MS"/>
                <a:cs typeface="Trebuchet MS"/>
              </a:rPr>
              <a:t>Einsatz-, Zeit- und Arbeitsaufwand sowie Investitionen abhängig sind.</a:t>
            </a:r>
            <a:endParaRPr lang="de-DE" sz="1100" dirty="0">
              <a:solidFill>
                <a:schemeClr val="bg1">
                  <a:lumMod val="65000"/>
                </a:schemeClr>
              </a:solidFill>
              <a:latin typeface="Trebuchet MS"/>
              <a:cs typeface="Trebuchet MS"/>
            </a:endParaRPr>
          </a:p>
        </p:txBody>
      </p:sp>
    </p:spTree>
    <p:extLst>
      <p:ext uri="{BB962C8B-B14F-4D97-AF65-F5344CB8AC3E}">
        <p14:creationId xmlns:p14="http://schemas.microsoft.com/office/powerpoint/2010/main" val="183183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fade">
                                      <p:cBhvr>
                                        <p:cTn id="37" dur="500"/>
                                        <p:tgtEl>
                                          <p:spTgt spid="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a:spLocks noGrp="1"/>
          </p:cNvSpPr>
          <p:nvPr>
            <p:ph type="title"/>
          </p:nvPr>
        </p:nvSpPr>
        <p:spPr>
          <a:xfrm>
            <a:off x="457200" y="205979"/>
            <a:ext cx="8229600" cy="857250"/>
          </a:xfrm>
        </p:spPr>
        <p:txBody>
          <a:bodyPr/>
          <a:lstStyle/>
          <a:p>
            <a:r>
              <a:rPr lang="de-DE" sz="2700" b="1" spc="600" dirty="0"/>
              <a:t>EINE AUSSERGEWÖHNLICHE</a:t>
            </a:r>
            <a:br>
              <a:rPr lang="de-DE" sz="2700" b="1" spc="600" dirty="0"/>
            </a:br>
            <a:r>
              <a:rPr lang="de-DE" sz="2700" b="1" spc="600" dirty="0"/>
              <a:t>MÖGLICHKEIT FÜR JEDEN</a:t>
            </a:r>
            <a:endParaRPr lang="de-DE" sz="2700" b="1" spc="600" dirty="0">
              <a:solidFill>
                <a:srgbClr val="0971CE"/>
              </a:solidFill>
            </a:endParaRPr>
          </a:p>
        </p:txBody>
      </p:sp>
      <p:grpSp>
        <p:nvGrpSpPr>
          <p:cNvPr id="26" name="Group 25"/>
          <p:cNvGrpSpPr/>
          <p:nvPr/>
        </p:nvGrpSpPr>
        <p:grpSpPr>
          <a:xfrm>
            <a:off x="1194538" y="1164512"/>
            <a:ext cx="6847642" cy="3805794"/>
            <a:chOff x="1194538" y="1203257"/>
            <a:chExt cx="6847642" cy="3805794"/>
          </a:xfrm>
        </p:grpSpPr>
        <p:pic>
          <p:nvPicPr>
            <p:cNvPr id="27" name="Picture 2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18358" y="1235814"/>
              <a:ext cx="533644" cy="1555048"/>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61567" y="3322131"/>
              <a:ext cx="594990" cy="1437835"/>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79039" y="1203257"/>
              <a:ext cx="521504" cy="1618601"/>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24452" y="1256564"/>
              <a:ext cx="501027" cy="1498609"/>
            </a:xfrm>
            <a:prstGeom prst="rect">
              <a:avLst/>
            </a:prstGeom>
          </p:spPr>
        </p:pic>
        <p:pic>
          <p:nvPicPr>
            <p:cNvPr id="31" name="Picture 3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20728" y="1272064"/>
              <a:ext cx="487967" cy="1498605"/>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935932" y="1272061"/>
              <a:ext cx="444797" cy="1498609"/>
            </a:xfrm>
            <a:prstGeom prst="rect">
              <a:avLst/>
            </a:prstGeom>
          </p:spPr>
        </p:pic>
        <p:pic>
          <p:nvPicPr>
            <p:cNvPr id="33" name="Picture 3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506543" y="3329884"/>
              <a:ext cx="455120" cy="1441571"/>
            </a:xfrm>
            <a:prstGeom prst="rect">
              <a:avLst/>
            </a:prstGeom>
          </p:spPr>
        </p:pic>
        <p:pic>
          <p:nvPicPr>
            <p:cNvPr id="34" name="Picture 3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277726" y="3242952"/>
              <a:ext cx="566381" cy="1559947"/>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096400" y="3228084"/>
              <a:ext cx="533781" cy="1605809"/>
            </a:xfrm>
            <a:prstGeom prst="rect">
              <a:avLst/>
            </a:prstGeom>
          </p:spPr>
        </p:pic>
        <p:pic>
          <p:nvPicPr>
            <p:cNvPr id="36" name="Picture 3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675364" y="3203782"/>
              <a:ext cx="593467" cy="1593820"/>
            </a:xfrm>
            <a:prstGeom prst="rect">
              <a:avLst/>
            </a:prstGeom>
          </p:spPr>
        </p:pic>
        <p:sp>
          <p:nvSpPr>
            <p:cNvPr id="37" name="AutoShape 4"/>
            <p:cNvSpPr>
              <a:spLocks/>
            </p:cNvSpPr>
            <p:nvPr/>
          </p:nvSpPr>
          <p:spPr bwMode="auto">
            <a:xfrm>
              <a:off x="3970561" y="2813940"/>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t"/>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DE" altLang="en-US" sz="1000" smtClean="0">
                  <a:solidFill>
                    <a:srgbClr val="FFFFFF">
                      <a:lumMod val="50000"/>
                    </a:srgbClr>
                  </a:solidFill>
                  <a:latin typeface="Trebuchet MS"/>
                  <a:ea typeface="Helvetica" charset="0"/>
                  <a:cs typeface="Trebuchet MS"/>
                  <a:sym typeface="ApexNew-Book" panose="02010600040501010103" pitchFamily="50" charset="0"/>
                </a:rPr>
                <a:t>KÜNSTLER</a:t>
              </a:r>
              <a:endParaRPr lang="de-DE" altLang="en-US" sz="1000">
                <a:solidFill>
                  <a:srgbClr val="FFFFFF">
                    <a:lumMod val="50000"/>
                  </a:srgbClr>
                </a:solidFill>
                <a:latin typeface="Trebuchet MS"/>
                <a:ea typeface="Helvetica" charset="0"/>
                <a:cs typeface="Trebuchet MS"/>
              </a:endParaRPr>
            </a:p>
          </p:txBody>
        </p:sp>
        <p:sp>
          <p:nvSpPr>
            <p:cNvPr id="38" name="AutoShape 4"/>
            <p:cNvSpPr>
              <a:spLocks/>
            </p:cNvSpPr>
            <p:nvPr/>
          </p:nvSpPr>
          <p:spPr bwMode="auto">
            <a:xfrm>
              <a:off x="2610698" y="2813940"/>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t"/>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DE" altLang="en-US" sz="1000" smtClean="0">
                  <a:solidFill>
                    <a:srgbClr val="FFFFFF">
                      <a:lumMod val="50000"/>
                    </a:srgbClr>
                  </a:solidFill>
                  <a:latin typeface="Trebuchet MS"/>
                  <a:ea typeface="Helvetica" charset="0"/>
                  <a:cs typeface="Trebuchet MS"/>
                  <a:sym typeface="ApexNew-Book" panose="02010600040501010103" pitchFamily="50" charset="0"/>
                </a:rPr>
                <a:t>HAUSFRAU</a:t>
              </a:r>
              <a:endParaRPr lang="de-DE" altLang="en-US" sz="1000">
                <a:solidFill>
                  <a:srgbClr val="FFFFFF">
                    <a:lumMod val="50000"/>
                  </a:srgbClr>
                </a:solidFill>
                <a:latin typeface="Trebuchet MS"/>
                <a:ea typeface="Helvetica" charset="0"/>
                <a:cs typeface="Trebuchet MS"/>
              </a:endParaRPr>
            </a:p>
          </p:txBody>
        </p:sp>
        <p:sp>
          <p:nvSpPr>
            <p:cNvPr id="39" name="AutoShape 4"/>
            <p:cNvSpPr>
              <a:spLocks/>
            </p:cNvSpPr>
            <p:nvPr/>
          </p:nvSpPr>
          <p:spPr bwMode="auto">
            <a:xfrm>
              <a:off x="1194538" y="2813940"/>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t"/>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DE" altLang="en-US" sz="1000" smtClean="0">
                  <a:solidFill>
                    <a:srgbClr val="FFFFFF">
                      <a:lumMod val="50000"/>
                    </a:srgbClr>
                  </a:solidFill>
                  <a:latin typeface="Trebuchet MS"/>
                  <a:ea typeface="Helvetica" charset="0"/>
                  <a:cs typeface="Trebuchet MS"/>
                  <a:sym typeface="ApexNew-Book" panose="02010600040501010103" pitchFamily="50" charset="0"/>
                </a:rPr>
                <a:t>BAUARBEITER</a:t>
              </a:r>
              <a:endParaRPr lang="de-DE" altLang="en-US" sz="1000">
                <a:solidFill>
                  <a:srgbClr val="FFFFFF">
                    <a:lumMod val="50000"/>
                  </a:srgbClr>
                </a:solidFill>
                <a:latin typeface="Trebuchet MS"/>
                <a:ea typeface="Helvetica" charset="0"/>
                <a:cs typeface="Trebuchet MS"/>
                <a:sym typeface="ApexNew-Book" panose="02010600040501010103" pitchFamily="50" charset="0"/>
              </a:endParaRPr>
            </a:p>
          </p:txBody>
        </p:sp>
        <p:sp>
          <p:nvSpPr>
            <p:cNvPr id="40" name="AutoShape 4"/>
            <p:cNvSpPr>
              <a:spLocks/>
            </p:cNvSpPr>
            <p:nvPr/>
          </p:nvSpPr>
          <p:spPr bwMode="auto">
            <a:xfrm>
              <a:off x="5429076" y="2813940"/>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t"/>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DE" altLang="en-US" sz="1000" smtClean="0">
                  <a:solidFill>
                    <a:srgbClr val="FFFFFF">
                      <a:lumMod val="50000"/>
                    </a:srgbClr>
                  </a:solidFill>
                  <a:latin typeface="Trebuchet MS"/>
                  <a:ea typeface="Helvetica" charset="0"/>
                  <a:cs typeface="Trebuchet MS"/>
                  <a:sym typeface="ApexNew-Book" panose="02010600040501010103" pitchFamily="50" charset="0"/>
                </a:rPr>
                <a:t>ÄRZTIN</a:t>
              </a:r>
              <a:endParaRPr lang="de-DE" altLang="en-US" sz="1000">
                <a:solidFill>
                  <a:srgbClr val="FFFFFF">
                    <a:lumMod val="50000"/>
                  </a:srgbClr>
                </a:solidFill>
                <a:latin typeface="Trebuchet MS"/>
                <a:ea typeface="Helvetica" charset="0"/>
                <a:cs typeface="Trebuchet MS"/>
                <a:sym typeface="ApexNew-Book" panose="02010600040501010103" pitchFamily="50" charset="0"/>
              </a:endParaRPr>
            </a:p>
          </p:txBody>
        </p:sp>
        <p:sp>
          <p:nvSpPr>
            <p:cNvPr id="41" name="AutoShape 4"/>
            <p:cNvSpPr>
              <a:spLocks/>
            </p:cNvSpPr>
            <p:nvPr/>
          </p:nvSpPr>
          <p:spPr bwMode="auto">
            <a:xfrm>
              <a:off x="6700360" y="2813940"/>
              <a:ext cx="1264666"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t"/>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DE" altLang="en-US" sz="1000" smtClean="0">
                  <a:solidFill>
                    <a:srgbClr val="FFFFFF">
                      <a:lumMod val="50000"/>
                    </a:srgbClr>
                  </a:solidFill>
                  <a:latin typeface="Trebuchet MS"/>
                  <a:ea typeface="Helvetica" charset="0"/>
                  <a:cs typeface="Trebuchet MS"/>
                  <a:sym typeface="ApexNew-Book" panose="02010600040501010103" pitchFamily="50" charset="0"/>
                </a:rPr>
                <a:t>FINANZBERATER</a:t>
              </a:r>
              <a:endParaRPr lang="de-DE" altLang="en-US" sz="1000">
                <a:solidFill>
                  <a:srgbClr val="FFFFFF">
                    <a:lumMod val="50000"/>
                  </a:srgbClr>
                </a:solidFill>
                <a:latin typeface="Trebuchet MS"/>
                <a:ea typeface="Helvetica" charset="0"/>
                <a:cs typeface="Trebuchet MS"/>
                <a:sym typeface="ApexNew-Book" panose="02010600040501010103" pitchFamily="50" charset="0"/>
              </a:endParaRPr>
            </a:p>
          </p:txBody>
        </p:sp>
        <p:sp>
          <p:nvSpPr>
            <p:cNvPr id="42" name="AutoShape 4"/>
            <p:cNvSpPr>
              <a:spLocks/>
            </p:cNvSpPr>
            <p:nvPr/>
          </p:nvSpPr>
          <p:spPr bwMode="auto">
            <a:xfrm>
              <a:off x="1194538" y="4783703"/>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t"/>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DE" altLang="en-US" sz="1000" smtClean="0">
                  <a:solidFill>
                    <a:srgbClr val="FFFFFF">
                      <a:lumMod val="50000"/>
                    </a:srgbClr>
                  </a:solidFill>
                  <a:latin typeface="Trebuchet MS"/>
                  <a:ea typeface="Helvetica" charset="0"/>
                  <a:cs typeface="Trebuchet MS"/>
                  <a:sym typeface="ApexNew-Book" panose="02010600040501010103" pitchFamily="50" charset="0"/>
                </a:rPr>
                <a:t>KELLNERIN</a:t>
              </a:r>
            </a:p>
            <a:p>
              <a:pPr algn="ctr" defTabSz="457189"/>
              <a:endParaRPr lang="de-DE" altLang="en-US" sz="1000">
                <a:solidFill>
                  <a:srgbClr val="FFFFFF">
                    <a:lumMod val="50000"/>
                  </a:srgbClr>
                </a:solidFill>
                <a:latin typeface="Trebuchet MS"/>
                <a:ea typeface="Helvetica" charset="0"/>
                <a:cs typeface="Trebuchet MS"/>
              </a:endParaRPr>
            </a:p>
          </p:txBody>
        </p:sp>
        <p:sp>
          <p:nvSpPr>
            <p:cNvPr id="43" name="AutoShape 4"/>
            <p:cNvSpPr>
              <a:spLocks/>
            </p:cNvSpPr>
            <p:nvPr/>
          </p:nvSpPr>
          <p:spPr bwMode="auto">
            <a:xfrm>
              <a:off x="2610698" y="4783703"/>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t"/>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DE" altLang="en-US" sz="1000" smtClean="0">
                  <a:solidFill>
                    <a:srgbClr val="FFFFFF">
                      <a:lumMod val="50000"/>
                    </a:srgbClr>
                  </a:solidFill>
                  <a:latin typeface="Trebuchet MS"/>
                  <a:ea typeface="Helvetica" charset="0"/>
                  <a:cs typeface="Trebuchet MS"/>
                  <a:sym typeface="ApexNew-Book" panose="02010600040501010103" pitchFamily="50" charset="0"/>
                </a:rPr>
                <a:t>BODYBUILDER</a:t>
              </a:r>
              <a:endParaRPr lang="de-DE" altLang="en-US" sz="1000">
                <a:solidFill>
                  <a:srgbClr val="FFFFFF">
                    <a:lumMod val="50000"/>
                  </a:srgbClr>
                </a:solidFill>
                <a:latin typeface="Trebuchet MS"/>
                <a:ea typeface="Helvetica" charset="0"/>
                <a:cs typeface="Trebuchet MS"/>
              </a:endParaRPr>
            </a:p>
          </p:txBody>
        </p:sp>
        <p:sp>
          <p:nvSpPr>
            <p:cNvPr id="44" name="AutoShape 4"/>
            <p:cNvSpPr>
              <a:spLocks/>
            </p:cNvSpPr>
            <p:nvPr/>
          </p:nvSpPr>
          <p:spPr bwMode="auto">
            <a:xfrm>
              <a:off x="3986887" y="4783703"/>
              <a:ext cx="1229776"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t"/>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DE" altLang="en-US" sz="1000" smtClean="0">
                  <a:solidFill>
                    <a:srgbClr val="FFFFFF">
                      <a:lumMod val="50000"/>
                    </a:srgbClr>
                  </a:solidFill>
                  <a:latin typeface="Trebuchet MS"/>
                  <a:ea typeface="Helvetica" charset="0"/>
                  <a:cs typeface="Trebuchet MS"/>
                  <a:sym typeface="ApexNew-Book" panose="02010600040501010103" pitchFamily="50" charset="0"/>
                </a:rPr>
                <a:t>EMPFANGSDAME</a:t>
              </a:r>
              <a:endParaRPr lang="de-DE" altLang="en-US" sz="1000">
                <a:solidFill>
                  <a:srgbClr val="FFFFFF">
                    <a:lumMod val="50000"/>
                  </a:srgbClr>
                </a:solidFill>
                <a:latin typeface="Trebuchet MS"/>
                <a:ea typeface="Helvetica" charset="0"/>
                <a:cs typeface="Trebuchet MS"/>
                <a:sym typeface="ApexNew-Book" panose="02010600040501010103" pitchFamily="50" charset="0"/>
              </a:endParaRPr>
            </a:p>
          </p:txBody>
        </p:sp>
        <p:sp>
          <p:nvSpPr>
            <p:cNvPr id="45" name="AutoShape 4"/>
            <p:cNvSpPr>
              <a:spLocks/>
            </p:cNvSpPr>
            <p:nvPr/>
          </p:nvSpPr>
          <p:spPr bwMode="auto">
            <a:xfrm>
              <a:off x="5429076" y="4783703"/>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t"/>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DE" altLang="en-US" sz="1000" smtClean="0">
                  <a:solidFill>
                    <a:srgbClr val="FFFFFF">
                      <a:lumMod val="50000"/>
                    </a:srgbClr>
                  </a:solidFill>
                  <a:latin typeface="Trebuchet MS"/>
                  <a:ea typeface="Helvetica" charset="0"/>
                  <a:cs typeface="Trebuchet MS"/>
                  <a:sym typeface="ApexNew-Book" panose="02010600040501010103" pitchFamily="50" charset="0"/>
                </a:rPr>
                <a:t>SKILEHRER</a:t>
              </a:r>
              <a:endParaRPr lang="de-DE" altLang="en-US" sz="1000">
                <a:solidFill>
                  <a:srgbClr val="FFFFFF">
                    <a:lumMod val="50000"/>
                  </a:srgbClr>
                </a:solidFill>
                <a:latin typeface="Trebuchet MS"/>
                <a:ea typeface="Helvetica" charset="0"/>
                <a:cs typeface="Trebuchet MS"/>
                <a:sym typeface="ApexNew-Book" panose="02010600040501010103" pitchFamily="50" charset="0"/>
              </a:endParaRPr>
            </a:p>
          </p:txBody>
        </p:sp>
        <p:sp>
          <p:nvSpPr>
            <p:cNvPr id="46" name="AutoShape 4"/>
            <p:cNvSpPr>
              <a:spLocks/>
            </p:cNvSpPr>
            <p:nvPr/>
          </p:nvSpPr>
          <p:spPr bwMode="auto">
            <a:xfrm>
              <a:off x="6700361" y="4783703"/>
              <a:ext cx="1341819"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t"/>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DE" altLang="en-US" sz="1000" smtClean="0">
                  <a:solidFill>
                    <a:srgbClr val="FFFFFF">
                      <a:lumMod val="50000"/>
                    </a:srgbClr>
                  </a:solidFill>
                  <a:latin typeface="Trebuchet MS"/>
                  <a:ea typeface="Helvetica" charset="0"/>
                  <a:cs typeface="Trebuchet MS"/>
                  <a:sym typeface="ApexNew-Book" panose="02010600040501010103" pitchFamily="50" charset="0"/>
                </a:rPr>
                <a:t>ALLEINERZIEHENDE</a:t>
              </a:r>
              <a:endParaRPr lang="de-DE" altLang="en-US" sz="1000">
                <a:solidFill>
                  <a:srgbClr val="FFFFFF">
                    <a:lumMod val="50000"/>
                  </a:srgbClr>
                </a:solidFill>
                <a:latin typeface="Trebuchet MS"/>
                <a:ea typeface="Helvetica" charset="0"/>
                <a:cs typeface="Trebuchet MS"/>
                <a:sym typeface="ApexNew-Book" panose="02010600040501010103" pitchFamily="50" charset="0"/>
              </a:endParaRPr>
            </a:p>
          </p:txBody>
        </p:sp>
      </p:grpSp>
    </p:spTree>
    <p:extLst>
      <p:ext uri="{BB962C8B-B14F-4D97-AF65-F5344CB8AC3E}">
        <p14:creationId xmlns:p14="http://schemas.microsoft.com/office/powerpoint/2010/main" val="95999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3"/>
          <p:cNvSpPr>
            <a:spLocks noGrp="1"/>
          </p:cNvSpPr>
          <p:nvPr>
            <p:ph sz="quarter" idx="11"/>
          </p:nvPr>
        </p:nvSpPr>
        <p:spPr>
          <a:xfrm>
            <a:off x="4347275" y="1836549"/>
            <a:ext cx="4091552" cy="1387098"/>
          </a:xfrm>
          <a:noFill/>
        </p:spPr>
        <p:txBody>
          <a:bodyPr>
            <a:noAutofit/>
          </a:bodyPr>
          <a:lstStyle/>
          <a:p>
            <a:pPr marL="0" indent="0">
              <a:spcBef>
                <a:spcPts val="0"/>
              </a:spcBef>
              <a:buNone/>
            </a:pPr>
            <a:r>
              <a:rPr lang="de-DE" sz="2000" smtClean="0">
                <a:solidFill>
                  <a:schemeClr val="bg1"/>
                </a:solidFill>
              </a:rPr>
              <a:t>Es gibt weltweit über </a:t>
            </a:r>
            <a:r>
              <a:rPr lang="de-DE" sz="2000" b="1" smtClean="0">
                <a:solidFill>
                  <a:schemeClr val="bg1"/>
                </a:solidFill>
              </a:rPr>
              <a:t>3.000</a:t>
            </a:r>
            <a:r>
              <a:rPr lang="de-DE" sz="2000" smtClean="0">
                <a:solidFill>
                  <a:schemeClr val="bg1"/>
                </a:solidFill>
              </a:rPr>
              <a:t> Network-Marketing Unternehmen.</a:t>
            </a:r>
            <a:endParaRPr lang="de-DE" sz="2000">
              <a:solidFill>
                <a:schemeClr val="bg1"/>
              </a:solidFill>
            </a:endParaRPr>
          </a:p>
        </p:txBody>
      </p:sp>
      <p:sp>
        <p:nvSpPr>
          <p:cNvPr id="7" name="Title 1"/>
          <p:cNvSpPr>
            <a:spLocks noGrp="1"/>
          </p:cNvSpPr>
          <p:nvPr>
            <p:ph type="title"/>
          </p:nvPr>
        </p:nvSpPr>
        <p:spPr>
          <a:xfrm>
            <a:off x="2619214" y="230330"/>
            <a:ext cx="6183824" cy="1369524"/>
          </a:xfrm>
        </p:spPr>
        <p:txBody>
          <a:bodyPr>
            <a:normAutofit fontScale="90000"/>
          </a:bodyPr>
          <a:lstStyle/>
          <a:p>
            <a:r>
              <a:rPr lang="de-DE" b="1" spc="600" dirty="0" smtClean="0">
                <a:solidFill>
                  <a:schemeClr val="bg1"/>
                </a:solidFill>
              </a:rPr>
              <a:t>WIE FINDET MAN DAS</a:t>
            </a:r>
            <a:br>
              <a:rPr lang="de-DE" b="1" spc="600" dirty="0" smtClean="0">
                <a:solidFill>
                  <a:schemeClr val="bg1"/>
                </a:solidFill>
              </a:rPr>
            </a:br>
            <a:r>
              <a:rPr lang="de-DE" b="1" dirty="0" smtClean="0">
                <a:solidFill>
                  <a:schemeClr val="bg1"/>
                </a:solidFill>
              </a:rPr>
              <a:t>OPTIMALE UNTERNEHMEN </a:t>
            </a:r>
            <a:r>
              <a:rPr lang="de-DE" b="1" spc="600" dirty="0" smtClean="0">
                <a:solidFill>
                  <a:schemeClr val="bg1"/>
                </a:solidFill>
              </a:rPr>
              <a:t/>
            </a:r>
            <a:br>
              <a:rPr lang="de-DE" b="1" spc="600" dirty="0" smtClean="0">
                <a:solidFill>
                  <a:schemeClr val="bg1"/>
                </a:solidFill>
              </a:rPr>
            </a:br>
            <a:r>
              <a:rPr lang="de-DE" b="1" spc="600" dirty="0" smtClean="0">
                <a:solidFill>
                  <a:schemeClr val="bg1"/>
                </a:solidFill>
              </a:rPr>
              <a:t>ALS PARTNER?</a:t>
            </a:r>
            <a:endParaRPr lang="de-DE" b="1" spc="600" dirty="0">
              <a:solidFill>
                <a:schemeClr val="bg1"/>
              </a:solidFill>
            </a:endParaRPr>
          </a:p>
        </p:txBody>
      </p:sp>
    </p:spTree>
    <p:extLst>
      <p:ext uri="{BB962C8B-B14F-4D97-AF65-F5344CB8AC3E}">
        <p14:creationId xmlns:p14="http://schemas.microsoft.com/office/powerpoint/2010/main" val="103158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5773433" y="1539241"/>
            <a:ext cx="1375422" cy="1412351"/>
            <a:chOff x="5773433" y="1539241"/>
            <a:chExt cx="1375422" cy="1412351"/>
          </a:xfrm>
        </p:grpSpPr>
        <p:sp>
          <p:nvSpPr>
            <p:cNvPr id="25" name="Oval 24"/>
            <p:cNvSpPr/>
            <p:nvPr/>
          </p:nvSpPr>
          <p:spPr>
            <a:xfrm>
              <a:off x="5867257" y="1539241"/>
              <a:ext cx="1140461" cy="1140461"/>
            </a:xfrm>
            <a:prstGeom prst="ellipse">
              <a:avLst/>
            </a:prstGeom>
            <a:solidFill>
              <a:srgbClr val="056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6" name="AutoShape 4"/>
            <p:cNvSpPr>
              <a:spLocks/>
            </p:cNvSpPr>
            <p:nvPr/>
          </p:nvSpPr>
          <p:spPr bwMode="auto">
            <a:xfrm>
              <a:off x="5773433" y="2726244"/>
              <a:ext cx="1375422"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DE" altLang="en-US" sz="1200" dirty="0" smtClean="0">
                  <a:solidFill>
                    <a:srgbClr val="808080"/>
                  </a:solidFill>
                  <a:latin typeface="Trebuchet MS"/>
                  <a:ea typeface="Helvetica" charset="0"/>
                  <a:cs typeface="Trebuchet MS"/>
                  <a:sym typeface="ApexNew-Book" panose="02010600040501010103" pitchFamily="50" charset="0"/>
                </a:rPr>
                <a:t>PARTNERSCHAFT</a:t>
              </a:r>
              <a:endParaRPr lang="de-DE" altLang="en-US" sz="1200" dirty="0">
                <a:solidFill>
                  <a:srgbClr val="808080"/>
                </a:solidFill>
                <a:latin typeface="Trebuchet MS"/>
                <a:ea typeface="Helvetica" charset="0"/>
                <a:cs typeface="Trebuchet MS"/>
                <a:sym typeface="ApexNew-Book" panose="02010600040501010103" pitchFamily="50" charset="0"/>
              </a:endParaRPr>
            </a:p>
          </p:txBody>
        </p:sp>
        <p:pic>
          <p:nvPicPr>
            <p:cNvPr id="27" name="Picture 26" descr="ASEA-white_NO_T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83088" y="1965061"/>
              <a:ext cx="920500" cy="253778"/>
            </a:xfrm>
            <a:prstGeom prst="rect">
              <a:avLst/>
            </a:prstGeom>
          </p:spPr>
        </p:pic>
      </p:grpSp>
      <p:grpSp>
        <p:nvGrpSpPr>
          <p:cNvPr id="28" name="Group 27"/>
          <p:cNvGrpSpPr/>
          <p:nvPr/>
        </p:nvGrpSpPr>
        <p:grpSpPr>
          <a:xfrm>
            <a:off x="4096941" y="220180"/>
            <a:ext cx="1140461" cy="1402268"/>
            <a:chOff x="4096941" y="220180"/>
            <a:chExt cx="1140461" cy="1402268"/>
          </a:xfrm>
        </p:grpSpPr>
        <p:sp>
          <p:nvSpPr>
            <p:cNvPr id="29" name="Oval 28"/>
            <p:cNvSpPr/>
            <p:nvPr/>
          </p:nvSpPr>
          <p:spPr>
            <a:xfrm>
              <a:off x="4096941" y="220180"/>
              <a:ext cx="1140461" cy="1140461"/>
            </a:xfrm>
            <a:prstGeom prst="ellipse">
              <a:avLst/>
            </a:prstGeom>
            <a:solidFill>
              <a:srgbClr val="056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0" name="AutoShape 4"/>
            <p:cNvSpPr>
              <a:spLocks/>
            </p:cNvSpPr>
            <p:nvPr/>
          </p:nvSpPr>
          <p:spPr bwMode="auto">
            <a:xfrm>
              <a:off x="4103691" y="1397100"/>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DE" altLang="en-US" sz="1200" smtClean="0">
                  <a:solidFill>
                    <a:srgbClr val="FFFFFF">
                      <a:lumMod val="50000"/>
                    </a:srgbClr>
                  </a:solidFill>
                  <a:latin typeface="Trebuchet MS"/>
                  <a:ea typeface="Helvetica" charset="0"/>
                  <a:cs typeface="Trebuchet MS"/>
                  <a:sym typeface="ApexNew-Book" panose="02010600040501010103" pitchFamily="50" charset="0"/>
                </a:rPr>
                <a:t>PRODUKTE</a:t>
              </a:r>
              <a:endParaRPr lang="de-DE" altLang="en-US" sz="1200">
                <a:solidFill>
                  <a:srgbClr val="FFFFFF">
                    <a:lumMod val="50000"/>
                  </a:srgbClr>
                </a:solidFill>
                <a:latin typeface="Trebuchet MS"/>
                <a:ea typeface="Helvetica" charset="0"/>
                <a:cs typeface="Trebuchet MS"/>
                <a:sym typeface="ApexNew-Book" panose="02010600040501010103" pitchFamily="50" charset="0"/>
              </a:endParaRPr>
            </a:p>
          </p:txBody>
        </p:sp>
        <p:grpSp>
          <p:nvGrpSpPr>
            <p:cNvPr id="31" name="Group 30"/>
            <p:cNvGrpSpPr>
              <a:grpSpLocks noChangeAspect="1"/>
            </p:cNvGrpSpPr>
            <p:nvPr/>
          </p:nvGrpSpPr>
          <p:grpSpPr>
            <a:xfrm>
              <a:off x="4398768" y="311932"/>
              <a:ext cx="573868" cy="900000"/>
              <a:chOff x="4398766" y="333640"/>
              <a:chExt cx="550913" cy="841004"/>
            </a:xfrm>
          </p:grpSpPr>
          <p:pic>
            <p:nvPicPr>
              <p:cNvPr id="32" name="Picture 31" descr="RENU28.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36781" y="589373"/>
                <a:ext cx="212898" cy="574417"/>
              </a:xfrm>
              <a:prstGeom prst="rect">
                <a:avLst/>
              </a:prstGeom>
            </p:spPr>
          </p:pic>
          <p:pic>
            <p:nvPicPr>
              <p:cNvPr id="33" name="Picture 32" descr="ASEA-w.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98766" y="333640"/>
                <a:ext cx="303046" cy="841004"/>
              </a:xfrm>
              <a:prstGeom prst="rect">
                <a:avLst/>
              </a:prstGeom>
            </p:spPr>
          </p:pic>
        </p:grpSp>
      </p:grpSp>
      <p:grpSp>
        <p:nvGrpSpPr>
          <p:cNvPr id="34" name="Group 33"/>
          <p:cNvGrpSpPr/>
          <p:nvPr/>
        </p:nvGrpSpPr>
        <p:grpSpPr>
          <a:xfrm>
            <a:off x="2003418" y="1533222"/>
            <a:ext cx="1797204" cy="1559417"/>
            <a:chOff x="2003418" y="1533222"/>
            <a:chExt cx="1797204" cy="1559417"/>
          </a:xfrm>
        </p:grpSpPr>
        <p:sp>
          <p:nvSpPr>
            <p:cNvPr id="35" name="Oval 34"/>
            <p:cNvSpPr/>
            <p:nvPr/>
          </p:nvSpPr>
          <p:spPr>
            <a:xfrm>
              <a:off x="2331468" y="1533222"/>
              <a:ext cx="1140461" cy="1140461"/>
            </a:xfrm>
            <a:prstGeom prst="ellipse">
              <a:avLst/>
            </a:prstGeom>
            <a:solidFill>
              <a:srgbClr val="056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6" name="AutoShape 4"/>
            <p:cNvSpPr>
              <a:spLocks/>
            </p:cNvSpPr>
            <p:nvPr/>
          </p:nvSpPr>
          <p:spPr bwMode="auto">
            <a:xfrm>
              <a:off x="2003418" y="2726244"/>
              <a:ext cx="1797204" cy="36639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DE" altLang="en-US" sz="1200" dirty="0" smtClean="0">
                  <a:solidFill>
                    <a:srgbClr val="FFFFFF">
                      <a:lumMod val="50000"/>
                    </a:srgbClr>
                  </a:solidFill>
                  <a:latin typeface="Trebuchet MS"/>
                  <a:ea typeface="Helvetica" charset="0"/>
                  <a:cs typeface="Trebuchet MS"/>
                  <a:sym typeface="ApexNew-Book" panose="02010600040501010103" pitchFamily="50" charset="0"/>
                </a:rPr>
                <a:t>VERGÜTUNGSPLAN</a:t>
              </a:r>
              <a:endParaRPr lang="de-DE" altLang="en-US" sz="1200" dirty="0">
                <a:solidFill>
                  <a:srgbClr val="FFFFFF">
                    <a:lumMod val="50000"/>
                  </a:srgbClr>
                </a:solidFill>
                <a:latin typeface="Trebuchet MS"/>
                <a:ea typeface="Helvetica" charset="0"/>
                <a:cs typeface="Trebuchet MS"/>
                <a:sym typeface="ApexNew-Book" panose="02010600040501010103" pitchFamily="50" charset="0"/>
              </a:endParaRPr>
            </a:p>
          </p:txBody>
        </p:sp>
        <p:pic>
          <p:nvPicPr>
            <p:cNvPr id="37" name="Picture 36" descr="Money.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486700" y="1772546"/>
              <a:ext cx="823183" cy="666302"/>
            </a:xfrm>
            <a:prstGeom prst="rect">
              <a:avLst/>
            </a:prstGeom>
          </p:spPr>
        </p:pic>
      </p:grpSp>
      <p:grpSp>
        <p:nvGrpSpPr>
          <p:cNvPr id="38" name="Group 37"/>
          <p:cNvGrpSpPr/>
          <p:nvPr/>
        </p:nvGrpSpPr>
        <p:grpSpPr>
          <a:xfrm>
            <a:off x="2391720" y="3538266"/>
            <a:ext cx="2308542" cy="1394784"/>
            <a:chOff x="2391720" y="3538266"/>
            <a:chExt cx="2308542" cy="1394784"/>
          </a:xfrm>
        </p:grpSpPr>
        <p:sp>
          <p:nvSpPr>
            <p:cNvPr id="39" name="Oval 38"/>
            <p:cNvSpPr/>
            <p:nvPr/>
          </p:nvSpPr>
          <p:spPr>
            <a:xfrm>
              <a:off x="2963230" y="3538266"/>
              <a:ext cx="1140461" cy="1140461"/>
            </a:xfrm>
            <a:prstGeom prst="ellipse">
              <a:avLst/>
            </a:prstGeom>
            <a:solidFill>
              <a:srgbClr val="056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0" name="AutoShape 4"/>
            <p:cNvSpPr>
              <a:spLocks/>
            </p:cNvSpPr>
            <p:nvPr/>
          </p:nvSpPr>
          <p:spPr bwMode="auto">
            <a:xfrm>
              <a:off x="2391720" y="4738261"/>
              <a:ext cx="2308542" cy="194789"/>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DE" altLang="en-US" sz="1200" dirty="0" smtClean="0">
                  <a:solidFill>
                    <a:srgbClr val="FFFFFF">
                      <a:lumMod val="50000"/>
                    </a:srgbClr>
                  </a:solidFill>
                  <a:latin typeface="Trebuchet MS"/>
                  <a:ea typeface="Helvetica" charset="0"/>
                  <a:cs typeface="Trebuchet MS"/>
                  <a:sym typeface="ApexNew-Book" panose="02010600040501010103" pitchFamily="50" charset="0"/>
                </a:rPr>
                <a:t>SYSTEME &amp; UNTERSTÜTZUNG</a:t>
              </a:r>
              <a:endParaRPr lang="de-DE" altLang="en-US" sz="1200" dirty="0">
                <a:solidFill>
                  <a:srgbClr val="FFFFFF">
                    <a:lumMod val="50000"/>
                  </a:srgbClr>
                </a:solidFill>
                <a:latin typeface="Trebuchet MS"/>
                <a:ea typeface="Helvetica" charset="0"/>
                <a:cs typeface="Trebuchet MS"/>
              </a:endParaRPr>
            </a:p>
          </p:txBody>
        </p:sp>
        <p:pic>
          <p:nvPicPr>
            <p:cNvPr id="41" name="Picture 40" descr="team.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78585" y="3615086"/>
              <a:ext cx="905501" cy="913257"/>
            </a:xfrm>
            <a:prstGeom prst="rect">
              <a:avLst/>
            </a:prstGeom>
          </p:spPr>
        </p:pic>
      </p:grpSp>
      <p:grpSp>
        <p:nvGrpSpPr>
          <p:cNvPr id="42" name="Group 41"/>
          <p:cNvGrpSpPr/>
          <p:nvPr/>
        </p:nvGrpSpPr>
        <p:grpSpPr>
          <a:xfrm>
            <a:off x="5092914" y="3557635"/>
            <a:ext cx="1422167" cy="1375415"/>
            <a:chOff x="5092914" y="3557635"/>
            <a:chExt cx="1422167" cy="1375415"/>
          </a:xfrm>
        </p:grpSpPr>
        <p:sp>
          <p:nvSpPr>
            <p:cNvPr id="43" name="Oval 42"/>
            <p:cNvSpPr/>
            <p:nvPr/>
          </p:nvSpPr>
          <p:spPr>
            <a:xfrm>
              <a:off x="5226558" y="3557635"/>
              <a:ext cx="1140461" cy="1140461"/>
            </a:xfrm>
            <a:prstGeom prst="ellipse">
              <a:avLst/>
            </a:prstGeom>
            <a:solidFill>
              <a:srgbClr val="056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4" name="AutoShape 4"/>
            <p:cNvSpPr>
              <a:spLocks/>
            </p:cNvSpPr>
            <p:nvPr/>
          </p:nvSpPr>
          <p:spPr bwMode="auto">
            <a:xfrm>
              <a:off x="5092914" y="4738261"/>
              <a:ext cx="1422167" cy="194789"/>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DE" altLang="en-US" sz="1200" dirty="0" smtClean="0">
                  <a:solidFill>
                    <a:srgbClr val="FFFFFF">
                      <a:lumMod val="50000"/>
                    </a:srgbClr>
                  </a:solidFill>
                  <a:latin typeface="Trebuchet MS"/>
                  <a:ea typeface="Helvetica" charset="0"/>
                  <a:cs typeface="Trebuchet MS"/>
                  <a:sym typeface="ApexNew-Book" panose="02010600040501010103" pitchFamily="50" charset="0"/>
                </a:rPr>
                <a:t>TIMING</a:t>
              </a:r>
              <a:endParaRPr lang="de-DE" altLang="en-US" sz="1200" dirty="0">
                <a:solidFill>
                  <a:srgbClr val="FFFFFF">
                    <a:lumMod val="50000"/>
                  </a:srgbClr>
                </a:solidFill>
                <a:latin typeface="Trebuchet MS"/>
                <a:ea typeface="Helvetica" charset="0"/>
                <a:cs typeface="Trebuchet MS"/>
              </a:endParaRPr>
            </a:p>
          </p:txBody>
        </p:sp>
        <p:pic>
          <p:nvPicPr>
            <p:cNvPr id="45" name="Picture 44" descr="Chart.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24379" y="3682064"/>
              <a:ext cx="748348" cy="754758"/>
            </a:xfrm>
            <a:prstGeom prst="rect">
              <a:avLst/>
            </a:prstGeom>
          </p:spPr>
        </p:pic>
      </p:grpSp>
      <p:grpSp>
        <p:nvGrpSpPr>
          <p:cNvPr id="46" name="Group 45"/>
          <p:cNvGrpSpPr/>
          <p:nvPr/>
        </p:nvGrpSpPr>
        <p:grpSpPr>
          <a:xfrm>
            <a:off x="3759907" y="1742185"/>
            <a:ext cx="1932186" cy="1862996"/>
            <a:chOff x="3759907" y="1742185"/>
            <a:chExt cx="1932186" cy="1862996"/>
          </a:xfrm>
        </p:grpSpPr>
        <p:sp>
          <p:nvSpPr>
            <p:cNvPr id="47" name="Oval 46"/>
            <p:cNvSpPr/>
            <p:nvPr/>
          </p:nvSpPr>
          <p:spPr>
            <a:xfrm>
              <a:off x="3759907" y="1742185"/>
              <a:ext cx="1862996" cy="1862996"/>
            </a:xfrm>
            <a:prstGeom prst="ellipse">
              <a:avLst/>
            </a:prstGeom>
            <a:solidFill>
              <a:srgbClr val="056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8" name="Oval 47"/>
            <p:cNvSpPr/>
            <p:nvPr/>
          </p:nvSpPr>
          <p:spPr>
            <a:xfrm>
              <a:off x="5297161" y="2385569"/>
              <a:ext cx="75056" cy="75056"/>
            </a:xfrm>
            <a:prstGeom prst="ellipse">
              <a:avLst/>
            </a:prstGeom>
            <a:solidFill>
              <a:srgbClr val="025F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49" name="Picture 48" descr="ASEA-white_NO_TM.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89127" y="2386963"/>
              <a:ext cx="1428919" cy="393947"/>
            </a:xfrm>
            <a:prstGeom prst="rect">
              <a:avLst/>
            </a:prstGeom>
          </p:spPr>
        </p:pic>
        <p:sp>
          <p:nvSpPr>
            <p:cNvPr id="50" name="TextBox 49"/>
            <p:cNvSpPr txBox="1"/>
            <p:nvPr/>
          </p:nvSpPr>
          <p:spPr>
            <a:xfrm>
              <a:off x="4336911" y="2087820"/>
              <a:ext cx="756003" cy="276999"/>
            </a:xfrm>
            <a:prstGeom prst="rect">
              <a:avLst/>
            </a:prstGeom>
            <a:noFill/>
          </p:spPr>
          <p:txBody>
            <a:bodyPr wrap="square" rtlCol="0">
              <a:spAutoFit/>
            </a:bodyPr>
            <a:lstStyle/>
            <a:p>
              <a:pPr algn="ctr"/>
              <a:r>
                <a:rPr lang="de-DE" sz="1200" spc="300" dirty="0" smtClean="0">
                  <a:solidFill>
                    <a:schemeClr val="bg1"/>
                  </a:solidFill>
                  <a:latin typeface="Trebuchet MS"/>
                  <a:cs typeface="Trebuchet MS"/>
                </a:rPr>
                <a:t>DIE</a:t>
              </a:r>
              <a:endParaRPr lang="de-DE" sz="1200" spc="300" dirty="0">
                <a:solidFill>
                  <a:schemeClr val="bg1"/>
                </a:solidFill>
                <a:latin typeface="Trebuchet MS"/>
                <a:cs typeface="Trebuchet MS"/>
              </a:endParaRPr>
            </a:p>
          </p:txBody>
        </p:sp>
        <p:sp>
          <p:nvSpPr>
            <p:cNvPr id="51" name="TextBox 50"/>
            <p:cNvSpPr txBox="1"/>
            <p:nvPr/>
          </p:nvSpPr>
          <p:spPr>
            <a:xfrm>
              <a:off x="3829097" y="2793207"/>
              <a:ext cx="1862996" cy="338554"/>
            </a:xfrm>
            <a:prstGeom prst="rect">
              <a:avLst/>
            </a:prstGeom>
            <a:noFill/>
          </p:spPr>
          <p:txBody>
            <a:bodyPr wrap="square" rtlCol="0">
              <a:spAutoFit/>
            </a:bodyPr>
            <a:lstStyle/>
            <a:p>
              <a:pPr algn="ctr"/>
              <a:r>
                <a:rPr lang="de-DE" sz="1600" spc="1100" dirty="0">
                  <a:solidFill>
                    <a:schemeClr val="bg1"/>
                  </a:solidFill>
                  <a:latin typeface="Trebuchet MS"/>
                  <a:cs typeface="Trebuchet MS"/>
                </a:rPr>
                <a:t>CHANCE</a:t>
              </a:r>
            </a:p>
          </p:txBody>
        </p:sp>
      </p:grpSp>
    </p:spTree>
    <p:extLst>
      <p:ext uri="{BB962C8B-B14F-4D97-AF65-F5344CB8AC3E}">
        <p14:creationId xmlns:p14="http://schemas.microsoft.com/office/powerpoint/2010/main" val="312886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4"/>
                                        </p:tgtEl>
                                      </p:cBhvr>
                                    </p:animEffect>
                                    <p:set>
                                      <p:cBhvr>
                                        <p:cTn id="10" dur="1" fill="hold">
                                          <p:stCondLst>
                                            <p:cond delay="499"/>
                                          </p:stCondLst>
                                        </p:cTn>
                                        <p:tgtEl>
                                          <p:spTgt spid="3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8"/>
                                        </p:tgtEl>
                                      </p:cBhvr>
                                    </p:animEffect>
                                    <p:set>
                                      <p:cBhvr>
                                        <p:cTn id="13" dur="1" fill="hold">
                                          <p:stCondLst>
                                            <p:cond delay="499"/>
                                          </p:stCondLst>
                                        </p:cTn>
                                        <p:tgtEl>
                                          <p:spTgt spid="3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42"/>
                                        </p:tgtEl>
                                      </p:cBhvr>
                                    </p:animEffect>
                                    <p:set>
                                      <p:cBhvr>
                                        <p:cTn id="16"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9" name="Title 1"/>
          <p:cNvSpPr>
            <a:spLocks noGrp="1"/>
          </p:cNvSpPr>
          <p:nvPr>
            <p:ph type="title"/>
          </p:nvPr>
        </p:nvSpPr>
        <p:spPr>
          <a:xfrm>
            <a:off x="457200" y="205979"/>
            <a:ext cx="8229600" cy="857250"/>
          </a:xfrm>
        </p:spPr>
        <p:txBody>
          <a:bodyPr/>
          <a:lstStyle/>
          <a:p>
            <a:r>
              <a:rPr lang="de-DE" b="1" spc="600" dirty="0" smtClean="0"/>
              <a:t>DIE PRODUKTE</a:t>
            </a:r>
            <a:endParaRPr lang="de-DE" b="1" spc="600" dirty="0"/>
          </a:p>
        </p:txBody>
      </p:sp>
      <p:grpSp>
        <p:nvGrpSpPr>
          <p:cNvPr id="30" name="Group 29"/>
          <p:cNvGrpSpPr/>
          <p:nvPr/>
        </p:nvGrpSpPr>
        <p:grpSpPr>
          <a:xfrm>
            <a:off x="3886970" y="1258758"/>
            <a:ext cx="1473298" cy="1473296"/>
            <a:chOff x="3835351" y="1258760"/>
            <a:chExt cx="1473298" cy="1473296"/>
          </a:xfrm>
        </p:grpSpPr>
        <p:sp>
          <p:nvSpPr>
            <p:cNvPr id="31" name="Oval 30"/>
            <p:cNvSpPr/>
            <p:nvPr/>
          </p:nvSpPr>
          <p:spPr>
            <a:xfrm>
              <a:off x="3835351" y="1258760"/>
              <a:ext cx="1473298" cy="1473296"/>
            </a:xfrm>
            <a:prstGeom prst="ellipse">
              <a:avLst/>
            </a:prstGeom>
            <a:gradFill>
              <a:gsLst>
                <a:gs pos="0">
                  <a:schemeClr val="bg1">
                    <a:lumMod val="75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Trebuchet MS"/>
                <a:cs typeface="Trebuchet MS"/>
              </a:endParaRPr>
            </a:p>
          </p:txBody>
        </p:sp>
        <p:sp>
          <p:nvSpPr>
            <p:cNvPr id="32" name="TextBox 31"/>
            <p:cNvSpPr txBox="1"/>
            <p:nvPr/>
          </p:nvSpPr>
          <p:spPr>
            <a:xfrm>
              <a:off x="3847163" y="1666306"/>
              <a:ext cx="1453737" cy="584776"/>
            </a:xfrm>
            <a:prstGeom prst="rect">
              <a:avLst/>
            </a:prstGeom>
            <a:noFill/>
          </p:spPr>
          <p:txBody>
            <a:bodyPr wrap="square" rtlCol="0">
              <a:spAutoFit/>
            </a:bodyPr>
            <a:lstStyle/>
            <a:p>
              <a:pPr algn="ctr">
                <a:spcBef>
                  <a:spcPts val="0"/>
                </a:spcBef>
              </a:pPr>
              <a:r>
                <a:rPr lang="de-DE" sz="1600" b="1" dirty="0">
                  <a:solidFill>
                    <a:srgbClr val="0971CE"/>
                  </a:solidFill>
                  <a:latin typeface="Trebuchet MS"/>
                  <a:ea typeface="Helvetica Light" charset="0"/>
                  <a:cs typeface="Trebuchet MS"/>
                </a:rPr>
                <a:t>HOCH- MODERN</a:t>
              </a:r>
            </a:p>
          </p:txBody>
        </p:sp>
      </p:grpSp>
      <p:grpSp>
        <p:nvGrpSpPr>
          <p:cNvPr id="33" name="Group 32"/>
          <p:cNvGrpSpPr/>
          <p:nvPr/>
        </p:nvGrpSpPr>
        <p:grpSpPr>
          <a:xfrm>
            <a:off x="5822627" y="1258758"/>
            <a:ext cx="1473300" cy="1473298"/>
            <a:chOff x="5822627" y="1258758"/>
            <a:chExt cx="1473300" cy="1473298"/>
          </a:xfrm>
        </p:grpSpPr>
        <p:sp>
          <p:nvSpPr>
            <p:cNvPr id="34" name="Oval 33"/>
            <p:cNvSpPr/>
            <p:nvPr/>
          </p:nvSpPr>
          <p:spPr>
            <a:xfrm>
              <a:off x="5822627" y="1258758"/>
              <a:ext cx="1473300" cy="1473298"/>
            </a:xfrm>
            <a:prstGeom prst="ellipse">
              <a:avLst/>
            </a:prstGeom>
            <a:gradFill>
              <a:gsLst>
                <a:gs pos="0">
                  <a:schemeClr val="bg1">
                    <a:lumMod val="75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Trebuchet MS"/>
                <a:cs typeface="Trebuchet MS"/>
              </a:endParaRPr>
            </a:p>
          </p:txBody>
        </p:sp>
        <p:sp>
          <p:nvSpPr>
            <p:cNvPr id="35" name="TextBox 34"/>
            <p:cNvSpPr txBox="1"/>
            <p:nvPr/>
          </p:nvSpPr>
          <p:spPr>
            <a:xfrm>
              <a:off x="5830376" y="1672240"/>
              <a:ext cx="1453737" cy="584776"/>
            </a:xfrm>
            <a:prstGeom prst="rect">
              <a:avLst/>
            </a:prstGeom>
            <a:noFill/>
          </p:spPr>
          <p:txBody>
            <a:bodyPr wrap="square" rtlCol="0">
              <a:spAutoFit/>
            </a:bodyPr>
            <a:lstStyle/>
            <a:p>
              <a:pPr algn="ctr">
                <a:spcBef>
                  <a:spcPts val="0"/>
                </a:spcBef>
              </a:pPr>
              <a:r>
                <a:rPr lang="de-DE" sz="1600" b="1" dirty="0">
                  <a:solidFill>
                    <a:srgbClr val="0971CE"/>
                  </a:solidFill>
                  <a:latin typeface="Trebuchet MS"/>
                  <a:ea typeface="Helvetica Light" charset="0"/>
                  <a:cs typeface="Trebuchet MS"/>
                </a:rPr>
                <a:t>MASSIVE NACHFRAGE</a:t>
              </a:r>
            </a:p>
          </p:txBody>
        </p:sp>
      </p:grpSp>
      <p:grpSp>
        <p:nvGrpSpPr>
          <p:cNvPr id="36" name="Group 35"/>
          <p:cNvGrpSpPr/>
          <p:nvPr/>
        </p:nvGrpSpPr>
        <p:grpSpPr>
          <a:xfrm>
            <a:off x="3645735" y="3203795"/>
            <a:ext cx="1852529" cy="1473300"/>
            <a:chOff x="3645735" y="3203795"/>
            <a:chExt cx="1852529" cy="1473300"/>
          </a:xfrm>
        </p:grpSpPr>
        <p:sp>
          <p:nvSpPr>
            <p:cNvPr id="37" name="Oval 36"/>
            <p:cNvSpPr/>
            <p:nvPr/>
          </p:nvSpPr>
          <p:spPr>
            <a:xfrm>
              <a:off x="3835349" y="3203795"/>
              <a:ext cx="1473302" cy="1473300"/>
            </a:xfrm>
            <a:prstGeom prst="ellipse">
              <a:avLst/>
            </a:prstGeom>
            <a:gradFill>
              <a:gsLst>
                <a:gs pos="0">
                  <a:schemeClr val="bg1">
                    <a:lumMod val="75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Trebuchet MS"/>
                <a:cs typeface="Trebuchet MS"/>
              </a:endParaRPr>
            </a:p>
          </p:txBody>
        </p:sp>
        <p:sp>
          <p:nvSpPr>
            <p:cNvPr id="38" name="TextBox 37"/>
            <p:cNvSpPr txBox="1"/>
            <p:nvPr/>
          </p:nvSpPr>
          <p:spPr>
            <a:xfrm>
              <a:off x="3645735" y="3640066"/>
              <a:ext cx="1852529" cy="584776"/>
            </a:xfrm>
            <a:prstGeom prst="rect">
              <a:avLst/>
            </a:prstGeom>
            <a:noFill/>
          </p:spPr>
          <p:txBody>
            <a:bodyPr wrap="square" rtlCol="0">
              <a:spAutoFit/>
            </a:bodyPr>
            <a:lstStyle/>
            <a:p>
              <a:pPr algn="ctr">
                <a:spcBef>
                  <a:spcPts val="0"/>
                </a:spcBef>
              </a:pPr>
              <a:r>
                <a:rPr lang="de-DE" sz="1600" b="1" dirty="0">
                  <a:solidFill>
                    <a:srgbClr val="0971CE"/>
                  </a:solidFill>
                  <a:latin typeface="Trebuchet MS"/>
                  <a:ea typeface="Helvetica Light" charset="0"/>
                  <a:cs typeface="Trebuchet MS"/>
                </a:rPr>
                <a:t>TÄGLICHE VERWENDUNG</a:t>
              </a:r>
            </a:p>
          </p:txBody>
        </p:sp>
      </p:grpSp>
      <p:grpSp>
        <p:nvGrpSpPr>
          <p:cNvPr id="39" name="Group 38"/>
          <p:cNvGrpSpPr/>
          <p:nvPr/>
        </p:nvGrpSpPr>
        <p:grpSpPr>
          <a:xfrm>
            <a:off x="5822626" y="3203796"/>
            <a:ext cx="1473300" cy="1473298"/>
            <a:chOff x="5822626" y="3203796"/>
            <a:chExt cx="1473300" cy="1473298"/>
          </a:xfrm>
        </p:grpSpPr>
        <p:sp>
          <p:nvSpPr>
            <p:cNvPr id="40" name="Oval 39"/>
            <p:cNvSpPr/>
            <p:nvPr/>
          </p:nvSpPr>
          <p:spPr>
            <a:xfrm>
              <a:off x="5822626" y="3203796"/>
              <a:ext cx="1473300" cy="1473298"/>
            </a:xfrm>
            <a:prstGeom prst="ellipse">
              <a:avLst/>
            </a:prstGeom>
            <a:gradFill>
              <a:gsLst>
                <a:gs pos="0">
                  <a:schemeClr val="bg1">
                    <a:lumMod val="75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Trebuchet MS"/>
                <a:cs typeface="Trebuchet MS"/>
              </a:endParaRPr>
            </a:p>
          </p:txBody>
        </p:sp>
        <p:sp>
          <p:nvSpPr>
            <p:cNvPr id="41" name="TextBox 40"/>
            <p:cNvSpPr txBox="1"/>
            <p:nvPr/>
          </p:nvSpPr>
          <p:spPr>
            <a:xfrm>
              <a:off x="5842189" y="3649079"/>
              <a:ext cx="1453737" cy="584776"/>
            </a:xfrm>
            <a:prstGeom prst="rect">
              <a:avLst/>
            </a:prstGeom>
            <a:noFill/>
          </p:spPr>
          <p:txBody>
            <a:bodyPr wrap="square" rtlCol="0">
              <a:spAutoFit/>
            </a:bodyPr>
            <a:lstStyle/>
            <a:p>
              <a:pPr algn="ctr">
                <a:spcBef>
                  <a:spcPts val="0"/>
                </a:spcBef>
              </a:pPr>
              <a:r>
                <a:rPr lang="de-DE" sz="1600" b="1" dirty="0">
                  <a:solidFill>
                    <a:srgbClr val="0971CE"/>
                  </a:solidFill>
                  <a:latin typeface="Trebuchet MS"/>
                  <a:ea typeface="Helvetica Light" charset="0"/>
                  <a:cs typeface="Trebuchet MS"/>
                </a:rPr>
                <a:t>PATENT-BASIERT</a:t>
              </a:r>
            </a:p>
          </p:txBody>
        </p:sp>
      </p:grpSp>
      <p:grpSp>
        <p:nvGrpSpPr>
          <p:cNvPr id="42" name="Group 41"/>
          <p:cNvGrpSpPr/>
          <p:nvPr/>
        </p:nvGrpSpPr>
        <p:grpSpPr>
          <a:xfrm>
            <a:off x="1848073" y="1258758"/>
            <a:ext cx="1473300" cy="1473298"/>
            <a:chOff x="1848073" y="1258758"/>
            <a:chExt cx="1473300" cy="1473298"/>
          </a:xfrm>
        </p:grpSpPr>
        <p:sp>
          <p:nvSpPr>
            <p:cNvPr id="43" name="Oval 42"/>
            <p:cNvSpPr/>
            <p:nvPr/>
          </p:nvSpPr>
          <p:spPr>
            <a:xfrm>
              <a:off x="1848073" y="1258758"/>
              <a:ext cx="1473300" cy="1473298"/>
            </a:xfrm>
            <a:prstGeom prst="ellipse">
              <a:avLst/>
            </a:prstGeom>
            <a:gradFill>
              <a:gsLst>
                <a:gs pos="0">
                  <a:schemeClr val="bg1">
                    <a:lumMod val="75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Trebuchet MS"/>
                <a:cs typeface="Trebuchet MS"/>
              </a:endParaRPr>
            </a:p>
          </p:txBody>
        </p:sp>
        <p:sp>
          <p:nvSpPr>
            <p:cNvPr id="44" name="TextBox 43"/>
            <p:cNvSpPr txBox="1"/>
            <p:nvPr/>
          </p:nvSpPr>
          <p:spPr>
            <a:xfrm>
              <a:off x="1855822" y="1809007"/>
              <a:ext cx="1453737" cy="338554"/>
            </a:xfrm>
            <a:prstGeom prst="rect">
              <a:avLst/>
            </a:prstGeom>
            <a:noFill/>
          </p:spPr>
          <p:txBody>
            <a:bodyPr wrap="square" rtlCol="0">
              <a:spAutoFit/>
            </a:bodyPr>
            <a:lstStyle/>
            <a:p>
              <a:pPr algn="ctr">
                <a:spcBef>
                  <a:spcPts val="0"/>
                </a:spcBef>
              </a:pPr>
              <a:r>
                <a:rPr lang="de-DE" sz="1600" b="1" dirty="0" smtClean="0">
                  <a:solidFill>
                    <a:srgbClr val="0971CE"/>
                  </a:solidFill>
                  <a:latin typeface="Trebuchet MS"/>
                  <a:ea typeface="Helvetica Light" charset="0"/>
                  <a:cs typeface="Trebuchet MS"/>
                </a:rPr>
                <a:t>EINZIGARTIG</a:t>
              </a:r>
              <a:endParaRPr lang="de-DE" sz="1600" b="1" dirty="0">
                <a:solidFill>
                  <a:srgbClr val="0971CE"/>
                </a:solidFill>
                <a:latin typeface="Trebuchet MS"/>
                <a:ea typeface="Helvetica Light" charset="0"/>
                <a:cs typeface="Trebuchet MS"/>
              </a:endParaRPr>
            </a:p>
          </p:txBody>
        </p:sp>
      </p:grpSp>
      <p:grpSp>
        <p:nvGrpSpPr>
          <p:cNvPr id="45" name="Group 44"/>
          <p:cNvGrpSpPr/>
          <p:nvPr/>
        </p:nvGrpSpPr>
        <p:grpSpPr>
          <a:xfrm>
            <a:off x="1848073" y="3203795"/>
            <a:ext cx="1473300" cy="1473298"/>
            <a:chOff x="1848073" y="3203795"/>
            <a:chExt cx="1473300" cy="1473298"/>
          </a:xfrm>
        </p:grpSpPr>
        <p:sp>
          <p:nvSpPr>
            <p:cNvPr id="46" name="Oval 45"/>
            <p:cNvSpPr/>
            <p:nvPr/>
          </p:nvSpPr>
          <p:spPr>
            <a:xfrm>
              <a:off x="1848073" y="3203795"/>
              <a:ext cx="1473300" cy="1473298"/>
            </a:xfrm>
            <a:prstGeom prst="ellipse">
              <a:avLst/>
            </a:prstGeom>
            <a:gradFill>
              <a:gsLst>
                <a:gs pos="0">
                  <a:schemeClr val="bg1">
                    <a:lumMod val="75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Trebuchet MS"/>
                <a:cs typeface="Trebuchet MS"/>
              </a:endParaRPr>
            </a:p>
          </p:txBody>
        </p:sp>
        <p:sp>
          <p:nvSpPr>
            <p:cNvPr id="47" name="TextBox 46"/>
            <p:cNvSpPr txBox="1"/>
            <p:nvPr/>
          </p:nvSpPr>
          <p:spPr>
            <a:xfrm>
              <a:off x="1867636" y="3643145"/>
              <a:ext cx="1453737" cy="584776"/>
            </a:xfrm>
            <a:prstGeom prst="rect">
              <a:avLst/>
            </a:prstGeom>
            <a:noFill/>
          </p:spPr>
          <p:txBody>
            <a:bodyPr wrap="square" rtlCol="0">
              <a:spAutoFit/>
            </a:bodyPr>
            <a:lstStyle/>
            <a:p>
              <a:pPr algn="ctr">
                <a:spcBef>
                  <a:spcPts val="0"/>
                </a:spcBef>
              </a:pPr>
              <a:r>
                <a:rPr lang="de-DE" sz="1600" b="1" dirty="0">
                  <a:solidFill>
                    <a:srgbClr val="0971CE"/>
                  </a:solidFill>
                  <a:latin typeface="Trebuchet MS"/>
                  <a:ea typeface="Helvetica Light" charset="0"/>
                  <a:cs typeface="Trebuchet MS"/>
                </a:rPr>
                <a:t>GROSSE WIRKUNG</a:t>
              </a:r>
            </a:p>
          </p:txBody>
        </p:sp>
      </p:grpSp>
      <p:sp>
        <p:nvSpPr>
          <p:cNvPr id="48" name="Oval 47"/>
          <p:cNvSpPr/>
          <p:nvPr/>
        </p:nvSpPr>
        <p:spPr>
          <a:xfrm>
            <a:off x="185976" y="185976"/>
            <a:ext cx="813665" cy="813665"/>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Trebuchet MS"/>
              <a:cs typeface="Trebuchet MS"/>
            </a:endParaRPr>
          </a:p>
        </p:txBody>
      </p:sp>
      <p:grpSp>
        <p:nvGrpSpPr>
          <p:cNvPr id="49" name="Group 48"/>
          <p:cNvGrpSpPr>
            <a:grpSpLocks noChangeAspect="1"/>
          </p:cNvGrpSpPr>
          <p:nvPr/>
        </p:nvGrpSpPr>
        <p:grpSpPr>
          <a:xfrm>
            <a:off x="372934" y="262617"/>
            <a:ext cx="425895" cy="654545"/>
            <a:chOff x="4389707" y="320307"/>
            <a:chExt cx="585604" cy="899999"/>
          </a:xfrm>
        </p:grpSpPr>
        <p:pic>
          <p:nvPicPr>
            <p:cNvPr id="50" name="Picture 49" descr="ASEA.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89707" y="320307"/>
              <a:ext cx="333570" cy="899999"/>
            </a:xfrm>
            <a:prstGeom prst="rect">
              <a:avLst/>
            </a:prstGeom>
          </p:spPr>
        </p:pic>
        <p:pic>
          <p:nvPicPr>
            <p:cNvPr id="51" name="Picture 50" descr="RENU28-B.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41811" y="556341"/>
              <a:ext cx="233500" cy="648000"/>
            </a:xfrm>
            <a:prstGeom prst="rect">
              <a:avLst/>
            </a:prstGeom>
          </p:spPr>
        </p:pic>
      </p:grpSp>
    </p:spTree>
    <p:extLst>
      <p:ext uri="{BB962C8B-B14F-4D97-AF65-F5344CB8AC3E}">
        <p14:creationId xmlns:p14="http://schemas.microsoft.com/office/powerpoint/2010/main" val="138966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457200" y="205979"/>
            <a:ext cx="8229600" cy="857250"/>
          </a:xfrm>
        </p:spPr>
        <p:txBody>
          <a:bodyPr/>
          <a:lstStyle/>
          <a:p>
            <a:r>
              <a:rPr lang="de-DE" b="1" spc="500" dirty="0" smtClean="0"/>
              <a:t>WISSENSCHAFTLICH BEWIESEN</a:t>
            </a:r>
            <a:endParaRPr lang="de-DE" b="1" spc="500" dirty="0"/>
          </a:p>
        </p:txBody>
      </p:sp>
      <p:grpSp>
        <p:nvGrpSpPr>
          <p:cNvPr id="15" name="Group 14"/>
          <p:cNvGrpSpPr/>
          <p:nvPr/>
        </p:nvGrpSpPr>
        <p:grpSpPr>
          <a:xfrm>
            <a:off x="886951" y="1522913"/>
            <a:ext cx="3261453" cy="2815760"/>
            <a:chOff x="886951" y="1522913"/>
            <a:chExt cx="3261453" cy="2815760"/>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6951" y="1522914"/>
              <a:ext cx="953330" cy="1428250"/>
            </a:xfrm>
            <a:prstGeom prst="rect">
              <a:avLst/>
            </a:prstGeom>
            <a:ln w="3175">
              <a:noFill/>
            </a:ln>
            <a:effectLst>
              <a:outerShdw blurRad="50800" dist="25400" dir="2700000" algn="tl" rotWithShape="0">
                <a:prstClr val="black">
                  <a:alpha val="25000"/>
                </a:prstClr>
              </a:outerShdw>
            </a:effectLst>
          </p:spPr>
        </p:pic>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8883" y="1522913"/>
              <a:ext cx="912697" cy="1441979"/>
            </a:xfrm>
            <a:prstGeom prst="rect">
              <a:avLst/>
            </a:prstGeom>
            <a:ln w="3175">
              <a:noFill/>
            </a:ln>
            <a:effectLst>
              <a:outerShdw blurRad="50800" dist="25400" dir="2700000" algn="tl" rotWithShape="0">
                <a:prstClr val="black">
                  <a:alpha val="25000"/>
                </a:prstClr>
              </a:outerShdw>
            </a:effectLst>
          </p:spPr>
        </p:pic>
        <p:pic>
          <p:nvPicPr>
            <p:cNvPr id="18" name="Picture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0182" y="1522913"/>
              <a:ext cx="1158222" cy="1428251"/>
            </a:xfrm>
            <a:prstGeom prst="rect">
              <a:avLst/>
            </a:prstGeom>
            <a:ln w="3175">
              <a:noFill/>
            </a:ln>
            <a:effectLst>
              <a:outerShdw blurRad="50800" dist="25400" dir="2700000" algn="tl" rotWithShape="0">
                <a:prstClr val="black">
                  <a:alpha val="25000"/>
                </a:prstClr>
              </a:outerShdw>
            </a:effectLst>
          </p:spPr>
        </p:pic>
        <p:sp>
          <p:nvSpPr>
            <p:cNvPr id="19" name="Content Placeholder 3"/>
            <p:cNvSpPr txBox="1">
              <a:spLocks/>
            </p:cNvSpPr>
            <p:nvPr/>
          </p:nvSpPr>
          <p:spPr>
            <a:xfrm>
              <a:off x="937695" y="3261135"/>
              <a:ext cx="2801212" cy="1077538"/>
            </a:xfrm>
            <a:prstGeom prst="rect">
              <a:avLst/>
            </a:prstGeom>
          </p:spPr>
          <p:txBody>
            <a:bodyPr>
              <a:normAutofit/>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e-DE" sz="1600" dirty="0" smtClean="0">
                  <a:latin typeface="Trebuchet MS"/>
                  <a:cs typeface="Trebuchet MS"/>
                </a:rPr>
                <a:t>Über 10.000 in Fachkreisen diskutierte Artikel über Redox-Signalisierung. </a:t>
              </a:r>
              <a:endParaRPr lang="de-DE" sz="1600" dirty="0">
                <a:latin typeface="Trebuchet MS"/>
                <a:cs typeface="Trebuchet MS"/>
              </a:endParaRPr>
            </a:p>
          </p:txBody>
        </p:sp>
      </p:grpSp>
      <p:grpSp>
        <p:nvGrpSpPr>
          <p:cNvPr id="20" name="Group 19"/>
          <p:cNvGrpSpPr/>
          <p:nvPr/>
        </p:nvGrpSpPr>
        <p:grpSpPr>
          <a:xfrm>
            <a:off x="4908761" y="1522913"/>
            <a:ext cx="3320951" cy="2815760"/>
            <a:chOff x="4908761" y="1522913"/>
            <a:chExt cx="3320951" cy="2815760"/>
          </a:xfrm>
        </p:grpSpPr>
        <p:sp>
          <p:nvSpPr>
            <p:cNvPr id="21" name="Content Placeholder 3"/>
            <p:cNvSpPr txBox="1">
              <a:spLocks/>
            </p:cNvSpPr>
            <p:nvPr/>
          </p:nvSpPr>
          <p:spPr>
            <a:xfrm>
              <a:off x="4916843" y="3261135"/>
              <a:ext cx="3312869" cy="1077538"/>
            </a:xfrm>
            <a:prstGeom prst="rect">
              <a:avLst/>
            </a:prstGeom>
          </p:spPr>
          <p:txBody>
            <a:bodyPr>
              <a:noAutofit/>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e-DE" sz="1600" dirty="0" smtClean="0">
                  <a:latin typeface="Trebuchet MS"/>
                  <a:cs typeface="Trebuchet MS"/>
                </a:rPr>
                <a:t>Seit 2011 wurde der Nobelpreis für Medizin jedes Jahr für Arbeiten bzw. Entdeckungen auf Zellebene verliehen.</a:t>
              </a:r>
              <a:endParaRPr lang="de-DE" sz="1600" dirty="0">
                <a:latin typeface="Trebuchet MS"/>
                <a:cs typeface="Trebuchet MS"/>
              </a:endParaRPr>
            </a:p>
          </p:txBody>
        </p:sp>
        <p:pic>
          <p:nvPicPr>
            <p:cNvPr id="22" name="Picture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08761" y="1522913"/>
              <a:ext cx="3220056" cy="1428251"/>
            </a:xfrm>
            <a:prstGeom prst="rect">
              <a:avLst/>
            </a:prstGeom>
          </p:spPr>
        </p:pic>
      </p:grpSp>
    </p:spTree>
    <p:extLst>
      <p:ext uri="{BB962C8B-B14F-4D97-AF65-F5344CB8AC3E}">
        <p14:creationId xmlns:p14="http://schemas.microsoft.com/office/powerpoint/2010/main" val="380661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166174" y="74243"/>
            <a:ext cx="8813136" cy="1343851"/>
          </a:xfrm>
        </p:spPr>
        <p:txBody>
          <a:bodyPr>
            <a:normAutofit/>
          </a:bodyPr>
          <a:lstStyle/>
          <a:p>
            <a:r>
              <a:rPr lang="de-DE" sz="2400" b="1" dirty="0" smtClean="0"/>
              <a:t>WAS IST REDOX-SIGNALISIERUNG &amp;</a:t>
            </a:r>
            <a:br>
              <a:rPr lang="de-DE" sz="2400" b="1" dirty="0" smtClean="0"/>
            </a:br>
            <a:r>
              <a:rPr lang="de-DE" sz="2400" b="1" dirty="0" smtClean="0"/>
              <a:t>WELCHE AUSWIRKUNGEN HAT SIE AUF MICH?</a:t>
            </a:r>
            <a:endParaRPr lang="de-DE" sz="2400" b="1" dirty="0"/>
          </a:p>
        </p:txBody>
      </p:sp>
      <p:pic>
        <p:nvPicPr>
          <p:cNvPr id="12" name="Content Placeholder 4"/>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299959" y="1502741"/>
            <a:ext cx="5015047" cy="2445341"/>
          </a:xfrm>
        </p:spPr>
      </p:pic>
      <p:sp>
        <p:nvSpPr>
          <p:cNvPr id="13" name="Content Placeholder 3"/>
          <p:cNvSpPr>
            <a:spLocks noGrp="1"/>
          </p:cNvSpPr>
          <p:nvPr>
            <p:ph sz="quarter" idx="11"/>
          </p:nvPr>
        </p:nvSpPr>
        <p:spPr>
          <a:xfrm>
            <a:off x="6010630" y="1602245"/>
            <a:ext cx="2968680" cy="2234112"/>
          </a:xfrm>
        </p:spPr>
        <p:txBody>
          <a:bodyPr anchor="ctr">
            <a:noAutofit/>
          </a:bodyPr>
          <a:lstStyle/>
          <a:p>
            <a:pPr marL="0" indent="0">
              <a:spcBef>
                <a:spcPts val="1400"/>
              </a:spcBef>
              <a:buNone/>
            </a:pPr>
            <a:r>
              <a:rPr lang="de-DE" sz="1500" dirty="0" smtClean="0"/>
              <a:t>Hautzellen, die sich früher alle 28 Tage erneuert haben, brauchen nun länger. </a:t>
            </a:r>
          </a:p>
          <a:p>
            <a:pPr marL="0" indent="0">
              <a:spcBef>
                <a:spcPts val="1400"/>
              </a:spcBef>
              <a:buNone/>
            </a:pPr>
            <a:r>
              <a:rPr lang="de-DE" sz="1500" dirty="0" smtClean="0"/>
              <a:t>Sie beginnen, die sichtbaren Zeichen der Alterung zu sehen.</a:t>
            </a:r>
            <a:endParaRPr lang="de-DE" sz="1500" dirty="0"/>
          </a:p>
        </p:txBody>
      </p:sp>
      <p:sp>
        <p:nvSpPr>
          <p:cNvPr id="14" name="Right Arrow 13"/>
          <p:cNvSpPr/>
          <p:nvPr/>
        </p:nvSpPr>
        <p:spPr>
          <a:xfrm>
            <a:off x="-61992" y="4138048"/>
            <a:ext cx="5773118" cy="581693"/>
          </a:xfrm>
          <a:prstGeom prst="rightArrow">
            <a:avLst/>
          </a:prstGeom>
          <a:gradFill>
            <a:gsLst>
              <a:gs pos="0">
                <a:srgbClr val="3DA547"/>
              </a:gs>
              <a:gs pos="100000">
                <a:schemeClr val="accent3">
                  <a:lumMod val="60000"/>
                  <a:lumOff val="40000"/>
                </a:schemeClr>
              </a:gs>
            </a:gsLst>
          </a:gradFill>
          <a:ln>
            <a:solidFill>
              <a:srgbClr val="3DA54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Trebuchet MS"/>
              <a:cs typeface="Trebuchet MS"/>
            </a:endParaRPr>
          </a:p>
        </p:txBody>
      </p:sp>
      <p:sp>
        <p:nvSpPr>
          <p:cNvPr id="15" name="Rectangle 14"/>
          <p:cNvSpPr/>
          <p:nvPr/>
        </p:nvSpPr>
        <p:spPr>
          <a:xfrm>
            <a:off x="136499" y="4290394"/>
            <a:ext cx="5335360" cy="276999"/>
          </a:xfrm>
          <a:prstGeom prst="rect">
            <a:avLst/>
          </a:prstGeom>
        </p:spPr>
        <p:txBody>
          <a:bodyPr wrap="square">
            <a:spAutoFit/>
          </a:bodyPr>
          <a:lstStyle/>
          <a:p>
            <a:pPr algn="ctr">
              <a:defRPr/>
            </a:pPr>
            <a:r>
              <a:rPr lang="de-DE" sz="1200" spc="120" dirty="0">
                <a:solidFill>
                  <a:srgbClr val="FFFFFF"/>
                </a:solidFill>
                <a:latin typeface="Trebuchet MS"/>
                <a:ea typeface="Helvetica" charset="0"/>
                <a:cs typeface="Trebuchet MS"/>
              </a:rPr>
              <a:t>DEFIZITE UND UNGLEICHGEWICHT BEI DER REDOX FUNKTION</a:t>
            </a:r>
          </a:p>
        </p:txBody>
      </p:sp>
      <p:sp>
        <p:nvSpPr>
          <p:cNvPr id="16" name="Content Placeholder 3"/>
          <p:cNvSpPr txBox="1">
            <a:spLocks/>
          </p:cNvSpPr>
          <p:nvPr/>
        </p:nvSpPr>
        <p:spPr>
          <a:xfrm>
            <a:off x="6040300" y="3769070"/>
            <a:ext cx="2263793" cy="118601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e-DE" sz="1600" b="1" spc="30" dirty="0">
                <a:solidFill>
                  <a:srgbClr val="3DA547"/>
                </a:solidFill>
                <a:latin typeface="Trebuchet MS"/>
                <a:cs typeface="Trebuchet MS"/>
              </a:rPr>
              <a:t>SIE BEGINNEN, DIE AUSWIRKUNGEN DES ALTERS ZU SEHEN UND ZU SPÜREN</a:t>
            </a:r>
          </a:p>
        </p:txBody>
      </p:sp>
    </p:spTree>
    <p:extLst>
      <p:ext uri="{BB962C8B-B14F-4D97-AF65-F5344CB8AC3E}">
        <p14:creationId xmlns:p14="http://schemas.microsoft.com/office/powerpoint/2010/main" val="31172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0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2000"/>
                                        <p:tgtEl>
                                          <p:spTgt spid="14"/>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500"/>
                                        <p:tgtEl>
                                          <p:spTgt spid="1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5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xEl>
                                              <p:pRg st="1" end="1"/>
                                            </p:txEl>
                                          </p:spTgt>
                                        </p:tgtEl>
                                        <p:attrNameLst>
                                          <p:attrName>style.visibility</p:attrName>
                                        </p:attrNameLst>
                                      </p:cBhvr>
                                      <p:to>
                                        <p:strVal val="visible"/>
                                      </p:to>
                                    </p:set>
                                    <p:animEffect transition="in" filter="fade">
                                      <p:cBhvr>
                                        <p:cTn id="24"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animBg="1"/>
      <p:bldP spid="1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205979"/>
            <a:ext cx="8229600" cy="857250"/>
          </a:xfrm>
        </p:spPr>
        <p:txBody>
          <a:bodyPr/>
          <a:lstStyle/>
          <a:p>
            <a:r>
              <a:rPr lang="de-DE" b="1" spc="400" dirty="0" smtClean="0"/>
              <a:t>REDOX DURCHBRUCH</a:t>
            </a:r>
            <a:endParaRPr lang="de-DE" b="1" spc="400" dirty="0"/>
          </a:p>
        </p:txBody>
      </p:sp>
      <p:pic>
        <p:nvPicPr>
          <p:cNvPr id="10"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199" y="1297346"/>
            <a:ext cx="4339245" cy="2892830"/>
          </a:xfrm>
          <a:prstGeom prst="rect">
            <a:avLst/>
          </a:prstGeom>
          <a:ln w="12700">
            <a:solidFill>
              <a:srgbClr val="6C6C6C"/>
            </a:solidFill>
          </a:ln>
        </p:spPr>
      </p:pic>
      <p:sp>
        <p:nvSpPr>
          <p:cNvPr id="11" name="Content Placeholder 3"/>
          <p:cNvSpPr txBox="1">
            <a:spLocks/>
          </p:cNvSpPr>
          <p:nvPr/>
        </p:nvSpPr>
        <p:spPr>
          <a:xfrm>
            <a:off x="5118217" y="1273638"/>
            <a:ext cx="3641507" cy="2916538"/>
          </a:xfrm>
          <a:prstGeom prst="rect">
            <a:avLst/>
          </a:prstGeom>
        </p:spPr>
        <p:txBody>
          <a:bodyPr anchor="ctr">
            <a:normAutofit/>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2300"/>
              </a:spcBef>
              <a:buNone/>
            </a:pPr>
            <a:r>
              <a:rPr lang="de-DE" sz="1700" dirty="0" smtClean="0">
                <a:latin typeface="Trebuchet MS"/>
                <a:cs typeface="Trebuchet MS"/>
              </a:rPr>
              <a:t>Nach zwei Jahrzehnten und Forschungskosten in Millionenhöhe schaffte ein Team von Wissenschaftlern das „Unmögliche.”</a:t>
            </a:r>
          </a:p>
          <a:p>
            <a:pPr marL="0" indent="0">
              <a:spcBef>
                <a:spcPts val="2300"/>
              </a:spcBef>
              <a:buNone/>
            </a:pPr>
            <a:r>
              <a:rPr lang="de-DE" sz="1700" b="1" dirty="0" smtClean="0">
                <a:solidFill>
                  <a:srgbClr val="3DA547"/>
                </a:solidFill>
                <a:latin typeface="Trebuchet MS"/>
                <a:cs typeface="Trebuchet MS"/>
              </a:rPr>
              <a:t>Sie stabilisierten außerhalb des Körpers Redox-Signalmoleküle in perfekter Balance, so wie man sie auch in gesunden Zellen findet. </a:t>
            </a:r>
            <a:endParaRPr lang="de-DE" sz="1700" b="1" dirty="0">
              <a:solidFill>
                <a:srgbClr val="3DA547"/>
              </a:solidFill>
              <a:latin typeface="Trebuchet MS"/>
              <a:cs typeface="Trebuchet MS"/>
            </a:endParaRPr>
          </a:p>
        </p:txBody>
      </p:sp>
    </p:spTree>
    <p:extLst>
      <p:ext uri="{BB962C8B-B14F-4D97-AF65-F5344CB8AC3E}">
        <p14:creationId xmlns:p14="http://schemas.microsoft.com/office/powerpoint/2010/main" val="160233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3"/>
          <p:cNvSpPr>
            <a:spLocks noGrp="1"/>
          </p:cNvSpPr>
          <p:nvPr>
            <p:ph sz="quarter" idx="11"/>
          </p:nvPr>
        </p:nvSpPr>
        <p:spPr>
          <a:xfrm>
            <a:off x="3316772" y="2356927"/>
            <a:ext cx="2709560" cy="1802524"/>
          </a:xfrm>
        </p:spPr>
        <p:txBody>
          <a:bodyPr>
            <a:normAutofit/>
          </a:bodyPr>
          <a:lstStyle/>
          <a:p>
            <a:pPr marL="0" indent="0">
              <a:spcBef>
                <a:spcPts val="1000"/>
              </a:spcBef>
              <a:buNone/>
            </a:pPr>
            <a:r>
              <a:rPr lang="en-US" b="1" dirty="0" err="1">
                <a:solidFill>
                  <a:srgbClr val="3DA547"/>
                </a:solidFill>
              </a:rPr>
              <a:t>Weltweit</a:t>
            </a:r>
            <a:r>
              <a:rPr lang="en-US" b="1" dirty="0">
                <a:solidFill>
                  <a:srgbClr val="3DA547"/>
                </a:solidFill>
              </a:rPr>
              <a:t> </a:t>
            </a:r>
            <a:r>
              <a:rPr lang="en-US" b="1" dirty="0" err="1">
                <a:solidFill>
                  <a:srgbClr val="3DA547"/>
                </a:solidFill>
              </a:rPr>
              <a:t>bekommen</a:t>
            </a:r>
            <a:r>
              <a:rPr lang="en-US" b="1" dirty="0">
                <a:solidFill>
                  <a:srgbClr val="3DA547"/>
                </a:solidFill>
              </a:rPr>
              <a:t> </a:t>
            </a:r>
            <a:r>
              <a:rPr lang="en-US" b="1" dirty="0" err="1">
                <a:solidFill>
                  <a:srgbClr val="3DA547"/>
                </a:solidFill>
              </a:rPr>
              <a:t>Sie</a:t>
            </a:r>
            <a:r>
              <a:rPr lang="en-US" b="1" dirty="0">
                <a:solidFill>
                  <a:srgbClr val="3DA547"/>
                </a:solidFill>
              </a:rPr>
              <a:t> </a:t>
            </a:r>
            <a:r>
              <a:rPr lang="en-US" b="1" dirty="0" err="1">
                <a:solidFill>
                  <a:srgbClr val="3DA547"/>
                </a:solidFill>
              </a:rPr>
              <a:t>NUR</a:t>
            </a:r>
            <a:r>
              <a:rPr lang="en-US" b="1" dirty="0">
                <a:solidFill>
                  <a:srgbClr val="3DA547"/>
                </a:solidFill>
              </a:rPr>
              <a:t> </a:t>
            </a:r>
            <a:r>
              <a:rPr lang="en-US" b="1" dirty="0" err="1">
                <a:solidFill>
                  <a:srgbClr val="3DA547"/>
                </a:solidFill>
              </a:rPr>
              <a:t>bei</a:t>
            </a:r>
            <a:r>
              <a:rPr lang="en-US" b="1" dirty="0">
                <a:solidFill>
                  <a:srgbClr val="3DA547"/>
                </a:solidFill>
              </a:rPr>
              <a:t> </a:t>
            </a:r>
            <a:r>
              <a:rPr lang="en-US" b="1" dirty="0" err="1">
                <a:solidFill>
                  <a:srgbClr val="3DA547"/>
                </a:solidFill>
              </a:rPr>
              <a:t>ASEA</a:t>
            </a:r>
            <a:r>
              <a:rPr lang="en-US" dirty="0"/>
              <a:t/>
            </a:r>
            <a:br>
              <a:rPr lang="en-US" dirty="0"/>
            </a:br>
            <a:r>
              <a:rPr lang="en-US" dirty="0" err="1"/>
              <a:t>diese</a:t>
            </a:r>
            <a:r>
              <a:rPr lang="en-US" dirty="0"/>
              <a:t> </a:t>
            </a:r>
            <a:r>
              <a:rPr lang="en-US" dirty="0" err="1"/>
              <a:t>beiden</a:t>
            </a:r>
            <a:r>
              <a:rPr lang="en-US" dirty="0"/>
              <a:t> </a:t>
            </a:r>
            <a:r>
              <a:rPr lang="en-US" dirty="0" err="1"/>
              <a:t>exklusiven</a:t>
            </a:r>
            <a:r>
              <a:rPr lang="en-US" dirty="0"/>
              <a:t>, </a:t>
            </a:r>
            <a:r>
              <a:rPr lang="en-US" dirty="0" err="1"/>
              <a:t>bahnbrechenden</a:t>
            </a:r>
            <a:r>
              <a:rPr lang="en-US" dirty="0"/>
              <a:t> </a:t>
            </a:r>
            <a:r>
              <a:rPr lang="en-US" dirty="0" err="1"/>
              <a:t>Produkte</a:t>
            </a:r>
            <a:r>
              <a:rPr lang="en-US" dirty="0"/>
              <a:t>.</a:t>
            </a:r>
          </a:p>
        </p:txBody>
      </p:sp>
      <p:pic>
        <p:nvPicPr>
          <p:cNvPr id="31" name="Picture 3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4482" y="1085167"/>
            <a:ext cx="2362415" cy="915717"/>
          </a:xfrm>
          <a:prstGeom prst="rect">
            <a:avLst/>
          </a:prstGeom>
        </p:spPr>
      </p:pic>
      <p:grpSp>
        <p:nvGrpSpPr>
          <p:cNvPr id="32" name="Group 31"/>
          <p:cNvGrpSpPr/>
          <p:nvPr/>
        </p:nvGrpSpPr>
        <p:grpSpPr>
          <a:xfrm>
            <a:off x="934893" y="348199"/>
            <a:ext cx="1750053" cy="4295414"/>
            <a:chOff x="934893" y="348199"/>
            <a:chExt cx="1750053" cy="4295414"/>
          </a:xfrm>
        </p:grpSpPr>
        <p:pic>
          <p:nvPicPr>
            <p:cNvPr id="33" name="Picture 32" descr="ASEA-blue_NO_T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0317" y="348199"/>
              <a:ext cx="1644629" cy="453855"/>
            </a:xfrm>
            <a:prstGeom prst="rect">
              <a:avLst/>
            </a:prstGeom>
          </p:spPr>
        </p:pic>
        <p:pic>
          <p:nvPicPr>
            <p:cNvPr id="34" name="Picture 33" descr="ASEA_Bottle.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03015" y="1029166"/>
              <a:ext cx="1024235" cy="3193708"/>
            </a:xfrm>
            <a:prstGeom prst="rect">
              <a:avLst/>
            </a:prstGeom>
          </p:spPr>
        </p:pic>
        <p:sp>
          <p:nvSpPr>
            <p:cNvPr id="35" name="Rectangle 34"/>
            <p:cNvSpPr/>
            <p:nvPr/>
          </p:nvSpPr>
          <p:spPr>
            <a:xfrm>
              <a:off x="996897" y="4287380"/>
              <a:ext cx="1565506" cy="356233"/>
            </a:xfrm>
            <a:prstGeom prst="rect">
              <a:avLst/>
            </a:prstGeom>
            <a:noFill/>
            <a:ln w="12700" cmpd="sng">
              <a:solidFill>
                <a:srgbClr val="0971C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1401649" y="4159451"/>
              <a:ext cx="756003" cy="246221"/>
            </a:xfrm>
            <a:prstGeom prst="rect">
              <a:avLst/>
            </a:prstGeom>
            <a:solidFill>
              <a:srgbClr val="FFFFFF"/>
            </a:solidFill>
          </p:spPr>
          <p:txBody>
            <a:bodyPr wrap="square" rtlCol="0">
              <a:spAutoFit/>
            </a:bodyPr>
            <a:lstStyle/>
            <a:p>
              <a:pPr algn="ctr"/>
              <a:r>
                <a:rPr lang="en-US" sz="1000" dirty="0" smtClean="0">
                  <a:solidFill>
                    <a:srgbClr val="0971CE"/>
                  </a:solidFill>
                  <a:latin typeface="Trebuchet MS"/>
                  <a:cs typeface="Trebuchet MS"/>
                </a:rPr>
                <a:t>FROM THE</a:t>
              </a:r>
              <a:endParaRPr lang="en-US" sz="1000" dirty="0">
                <a:solidFill>
                  <a:srgbClr val="0971CE"/>
                </a:solidFill>
                <a:latin typeface="Trebuchet MS"/>
                <a:cs typeface="Trebuchet MS"/>
              </a:endParaRPr>
            </a:p>
          </p:txBody>
        </p:sp>
        <p:sp>
          <p:nvSpPr>
            <p:cNvPr id="37" name="TextBox 36"/>
            <p:cNvSpPr txBox="1"/>
            <p:nvPr/>
          </p:nvSpPr>
          <p:spPr>
            <a:xfrm>
              <a:off x="934893" y="4293175"/>
              <a:ext cx="1713733" cy="338554"/>
            </a:xfrm>
            <a:prstGeom prst="rect">
              <a:avLst/>
            </a:prstGeom>
            <a:noFill/>
          </p:spPr>
          <p:txBody>
            <a:bodyPr wrap="square" rtlCol="0">
              <a:spAutoFit/>
            </a:bodyPr>
            <a:lstStyle/>
            <a:p>
              <a:pPr algn="ctr"/>
              <a:r>
                <a:rPr lang="en-US" sz="1600" spc="300" dirty="0" smtClean="0">
                  <a:solidFill>
                    <a:srgbClr val="0971CE"/>
                  </a:solidFill>
                  <a:latin typeface="Trebuchet MS"/>
                  <a:cs typeface="Trebuchet MS"/>
                </a:rPr>
                <a:t>INSIDE OUT</a:t>
              </a:r>
              <a:endParaRPr lang="en-US" sz="1600" spc="300" dirty="0">
                <a:solidFill>
                  <a:srgbClr val="0971CE"/>
                </a:solidFill>
                <a:latin typeface="Trebuchet MS"/>
                <a:cs typeface="Trebuchet MS"/>
              </a:endParaRPr>
            </a:p>
          </p:txBody>
        </p:sp>
      </p:grpSp>
      <p:grpSp>
        <p:nvGrpSpPr>
          <p:cNvPr id="38" name="Group 37"/>
          <p:cNvGrpSpPr/>
          <p:nvPr/>
        </p:nvGrpSpPr>
        <p:grpSpPr>
          <a:xfrm>
            <a:off x="6723436" y="347558"/>
            <a:ext cx="1749789" cy="4290260"/>
            <a:chOff x="6723436" y="347558"/>
            <a:chExt cx="1749789" cy="4290260"/>
          </a:xfrm>
        </p:grpSpPr>
        <p:pic>
          <p:nvPicPr>
            <p:cNvPr id="39" name="Picture 38" descr="RENU28-blue.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23436" y="347558"/>
              <a:ext cx="1748460" cy="612497"/>
            </a:xfrm>
            <a:prstGeom prst="rect">
              <a:avLst/>
            </a:prstGeom>
          </p:spPr>
        </p:pic>
        <p:pic>
          <p:nvPicPr>
            <p:cNvPr id="40" name="Picture 39" descr="RENU_28-Tube.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97867" y="1535862"/>
              <a:ext cx="946300" cy="2639428"/>
            </a:xfrm>
            <a:prstGeom prst="rect">
              <a:avLst/>
            </a:prstGeom>
          </p:spPr>
        </p:pic>
        <p:sp>
          <p:nvSpPr>
            <p:cNvPr id="41" name="Rectangle 40"/>
            <p:cNvSpPr/>
            <p:nvPr/>
          </p:nvSpPr>
          <p:spPr>
            <a:xfrm>
              <a:off x="6821496" y="4281585"/>
              <a:ext cx="1565506" cy="356233"/>
            </a:xfrm>
            <a:prstGeom prst="rect">
              <a:avLst/>
            </a:prstGeom>
            <a:noFill/>
            <a:ln w="12700" cmpd="sng">
              <a:solidFill>
                <a:srgbClr val="0971C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7226248" y="4147431"/>
              <a:ext cx="756003" cy="246221"/>
            </a:xfrm>
            <a:prstGeom prst="rect">
              <a:avLst/>
            </a:prstGeom>
            <a:solidFill>
              <a:srgbClr val="FFFFFF"/>
            </a:solidFill>
          </p:spPr>
          <p:txBody>
            <a:bodyPr wrap="square" rtlCol="0">
              <a:spAutoFit/>
            </a:bodyPr>
            <a:lstStyle/>
            <a:p>
              <a:pPr algn="ctr"/>
              <a:r>
                <a:rPr lang="en-US" sz="1000" dirty="0" smtClean="0">
                  <a:solidFill>
                    <a:srgbClr val="0971CE"/>
                  </a:solidFill>
                  <a:latin typeface="Trebuchet MS"/>
                  <a:cs typeface="Trebuchet MS"/>
                </a:rPr>
                <a:t>FROM THE</a:t>
              </a:r>
              <a:endParaRPr lang="en-US" sz="1000" dirty="0">
                <a:solidFill>
                  <a:srgbClr val="0971CE"/>
                </a:solidFill>
                <a:latin typeface="Trebuchet MS"/>
                <a:cs typeface="Trebuchet MS"/>
              </a:endParaRPr>
            </a:p>
          </p:txBody>
        </p:sp>
        <p:sp>
          <p:nvSpPr>
            <p:cNvPr id="43" name="TextBox 42"/>
            <p:cNvSpPr txBox="1"/>
            <p:nvPr/>
          </p:nvSpPr>
          <p:spPr>
            <a:xfrm>
              <a:off x="6759492" y="4287380"/>
              <a:ext cx="1713733" cy="338554"/>
            </a:xfrm>
            <a:prstGeom prst="rect">
              <a:avLst/>
            </a:prstGeom>
            <a:noFill/>
          </p:spPr>
          <p:txBody>
            <a:bodyPr wrap="square" rtlCol="0">
              <a:spAutoFit/>
            </a:bodyPr>
            <a:lstStyle/>
            <a:p>
              <a:pPr algn="ctr"/>
              <a:r>
                <a:rPr lang="en-US" sz="1600" spc="300" dirty="0" smtClean="0">
                  <a:solidFill>
                    <a:srgbClr val="0971CE"/>
                  </a:solidFill>
                  <a:latin typeface="Trebuchet MS"/>
                  <a:cs typeface="Trebuchet MS"/>
                </a:rPr>
                <a:t>OUTSIDE IN</a:t>
              </a:r>
              <a:endParaRPr lang="en-US" sz="1600" spc="300" dirty="0">
                <a:solidFill>
                  <a:srgbClr val="0971CE"/>
                </a:solidFill>
                <a:latin typeface="Trebuchet MS"/>
                <a:cs typeface="Trebuchet MS"/>
              </a:endParaRPr>
            </a:p>
          </p:txBody>
        </p:sp>
      </p:grpSp>
    </p:spTree>
    <p:extLst>
      <p:ext uri="{BB962C8B-B14F-4D97-AF65-F5344CB8AC3E}">
        <p14:creationId xmlns:p14="http://schemas.microsoft.com/office/powerpoint/2010/main" val="259082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righ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animEffect transition="in" filter="fade">
                                      <p:cBhvr>
                                        <p:cTn id="17" dur="500"/>
                                        <p:tgtEl>
                                          <p:spTgt spid="30">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Content Placeholder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35" y="-440"/>
            <a:ext cx="3033659" cy="2568172"/>
          </a:xfrm>
          <a:prstGeom prst="rect">
            <a:avLst/>
          </a:prstGeom>
          <a:ln w="12700">
            <a:solidFill>
              <a:schemeClr val="tx1"/>
            </a:solidFill>
          </a:ln>
        </p:spPr>
      </p:pic>
      <p:pic>
        <p:nvPicPr>
          <p:cNvPr id="10" name="Content Placeholder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19823" y="0"/>
            <a:ext cx="3065373" cy="2567732"/>
          </a:xfrm>
          <a:prstGeom prst="rect">
            <a:avLst/>
          </a:prstGeom>
          <a:ln w="12700">
            <a:solidFill>
              <a:schemeClr val="tx1"/>
            </a:solidFill>
          </a:ln>
        </p:spPr>
      </p:pic>
      <p:pic>
        <p:nvPicPr>
          <p:cNvPr id="11" name="Content Placeholder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85196" y="-279"/>
            <a:ext cx="3065001" cy="2568011"/>
          </a:xfrm>
          <a:prstGeom prst="rect">
            <a:avLst/>
          </a:prstGeom>
          <a:ln w="12700">
            <a:solidFill>
              <a:schemeClr val="tx1"/>
            </a:solidFill>
          </a:ln>
        </p:spPr>
      </p:pic>
      <p:pic>
        <p:nvPicPr>
          <p:cNvPr id="13" name="Content Placeholder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894" y="2574196"/>
            <a:ext cx="3032717" cy="2566194"/>
          </a:xfrm>
          <a:prstGeom prst="rect">
            <a:avLst/>
          </a:prstGeom>
          <a:ln w="12700">
            <a:solidFill>
              <a:schemeClr val="tx1"/>
            </a:solidFill>
          </a:ln>
        </p:spPr>
      </p:pic>
      <p:pic>
        <p:nvPicPr>
          <p:cNvPr id="20" name="Content Placeholder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19824" y="2574196"/>
            <a:ext cx="3065372" cy="2568575"/>
          </a:xfrm>
          <a:prstGeom prst="rect">
            <a:avLst/>
          </a:prstGeom>
          <a:ln w="12700">
            <a:solidFill>
              <a:schemeClr val="tx1"/>
            </a:solidFill>
          </a:ln>
        </p:spPr>
      </p:pic>
      <p:pic>
        <p:nvPicPr>
          <p:cNvPr id="21" name="Content Placeholder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84155" y="2574196"/>
            <a:ext cx="3067064" cy="2570030"/>
          </a:xfrm>
          <a:prstGeom prst="rect">
            <a:avLst/>
          </a:prstGeom>
          <a:ln w="12700">
            <a:solidFill>
              <a:schemeClr val="tx1"/>
            </a:solidFill>
          </a:ln>
        </p:spPr>
      </p:pic>
      <p:sp>
        <p:nvSpPr>
          <p:cNvPr id="22" name="Title 1"/>
          <p:cNvSpPr txBox="1">
            <a:spLocks/>
          </p:cNvSpPr>
          <p:nvPr/>
        </p:nvSpPr>
        <p:spPr>
          <a:xfrm>
            <a:off x="457200" y="2131637"/>
            <a:ext cx="8229600" cy="857250"/>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457200" rtl="0" eaLnBrk="1" latinLnBrk="0" hangingPunct="1">
              <a:spcBef>
                <a:spcPct val="0"/>
              </a:spcBef>
              <a:buNone/>
              <a:defRPr sz="3000" b="0" i="0" kern="1200" spc="300" baseline="0">
                <a:solidFill>
                  <a:srgbClr val="0071AD"/>
                </a:solidFill>
                <a:latin typeface="Helvetica Light" charset="0"/>
                <a:ea typeface="Helvetica Light" charset="0"/>
                <a:cs typeface="Helvetica Light" charset="0"/>
              </a:defRPr>
            </a:lvl1pPr>
          </a:lstStyle>
          <a:p>
            <a:r>
              <a:rPr lang="de-DE" b="1" smtClean="0">
                <a:solidFill>
                  <a:schemeClr val="bg1"/>
                </a:solidFill>
                <a:latin typeface="Trebuchet MS"/>
                <a:cs typeface="Trebuchet MS"/>
              </a:rPr>
              <a:t>TÄGLICHE ROUTINE</a:t>
            </a:r>
            <a:endParaRPr lang="de-DE" b="1">
              <a:solidFill>
                <a:schemeClr val="bg1"/>
              </a:solidFill>
              <a:latin typeface="Trebuchet MS"/>
              <a:cs typeface="Trebuchet MS"/>
            </a:endParaRPr>
          </a:p>
        </p:txBody>
      </p:sp>
    </p:spTree>
    <p:extLst>
      <p:ext uri="{BB962C8B-B14F-4D97-AF65-F5344CB8AC3E}">
        <p14:creationId xmlns:p14="http://schemas.microsoft.com/office/powerpoint/2010/main" val="34523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childTnLst>
                          </p:cTn>
                        </p:par>
                        <p:par>
                          <p:cTn id="9" fill="hold">
                            <p:stCondLst>
                              <p:cond delay="1500"/>
                            </p:stCondLst>
                            <p:childTnLst>
                              <p:par>
                                <p:cTn id="10" presetID="17" presetClass="entr" presetSubtype="1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strVal val="#ppt_h"/>
                                          </p:val>
                                        </p:tav>
                                        <p:tav tm="100000">
                                          <p:val>
                                            <p:strVal val="#ppt_h"/>
                                          </p:val>
                                        </p:tav>
                                      </p:tavLst>
                                    </p:anim>
                                  </p:childTnLst>
                                </p:cTn>
                              </p:par>
                            </p:childTnLst>
                          </p:cTn>
                        </p:par>
                        <p:par>
                          <p:cTn id="14" fill="hold">
                            <p:stCondLst>
                              <p:cond delay="2000"/>
                            </p:stCondLst>
                            <p:childTnLst>
                              <p:par>
                                <p:cTn id="15" presetID="17" presetClass="entr" presetSubtype="1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strVal val="#ppt_h"/>
                                          </p:val>
                                        </p:tav>
                                        <p:tav tm="100000">
                                          <p:val>
                                            <p:strVal val="#ppt_h"/>
                                          </p:val>
                                        </p:tav>
                                      </p:tavLst>
                                    </p:anim>
                                  </p:childTnLst>
                                </p:cTn>
                              </p:par>
                            </p:childTnLst>
                          </p:cTn>
                        </p:par>
                        <p:par>
                          <p:cTn id="19" fill="hold">
                            <p:stCondLst>
                              <p:cond delay="2500"/>
                            </p:stCondLst>
                            <p:childTnLst>
                              <p:par>
                                <p:cTn id="20" presetID="17" presetClass="entr" presetSubtype="1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strVal val="#ppt_h"/>
                                          </p:val>
                                        </p:tav>
                                        <p:tav tm="100000">
                                          <p:val>
                                            <p:strVal val="#ppt_h"/>
                                          </p:val>
                                        </p:tav>
                                      </p:tavLst>
                                    </p:anim>
                                  </p:childTnLst>
                                </p:cTn>
                              </p:par>
                            </p:childTnLst>
                          </p:cTn>
                        </p:par>
                        <p:par>
                          <p:cTn id="24" fill="hold">
                            <p:stCondLst>
                              <p:cond delay="3000"/>
                            </p:stCondLst>
                            <p:childTnLst>
                              <p:par>
                                <p:cTn id="25" presetID="17" presetClass="entr" presetSubtype="1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strVal val="#ppt_h"/>
                                          </p:val>
                                        </p:tav>
                                        <p:tav tm="100000">
                                          <p:val>
                                            <p:strVal val="#ppt_h"/>
                                          </p:val>
                                        </p:tav>
                                      </p:tavLst>
                                    </p:anim>
                                  </p:childTnLst>
                                </p:cTn>
                              </p:par>
                            </p:childTnLst>
                          </p:cTn>
                        </p:par>
                        <p:par>
                          <p:cTn id="29" fill="hold">
                            <p:stCondLst>
                              <p:cond delay="3500"/>
                            </p:stCondLst>
                            <p:childTnLst>
                              <p:par>
                                <p:cTn id="30" presetID="17" presetClass="entr" presetSubtype="10"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Content Placeholder 3"/>
          <p:cNvSpPr>
            <a:spLocks noGrp="1"/>
          </p:cNvSpPr>
          <p:nvPr>
            <p:ph sz="quarter" idx="11"/>
          </p:nvPr>
        </p:nvSpPr>
        <p:spPr>
          <a:xfrm>
            <a:off x="4693133" y="1749028"/>
            <a:ext cx="4135557" cy="3394472"/>
          </a:xfrm>
        </p:spPr>
        <p:txBody>
          <a:bodyPr/>
          <a:lstStyle/>
          <a:p>
            <a:pPr marL="0" indent="0">
              <a:buNone/>
            </a:pPr>
            <a:r>
              <a:rPr lang="de-DE" sz="1700" b="1" dirty="0">
                <a:solidFill>
                  <a:srgbClr val="3DA547"/>
                </a:solidFill>
              </a:rPr>
              <a:t>Von ASEA: die fortschrittlichste Hautpflege für den ganzen Körper, </a:t>
            </a:r>
            <a:r>
              <a:rPr lang="de-DE" sz="1700" b="1" dirty="0" smtClean="0">
                <a:solidFill>
                  <a:srgbClr val="3DA547"/>
                </a:solidFill>
              </a:rPr>
              <a:t>   die </a:t>
            </a:r>
            <a:r>
              <a:rPr lang="de-DE" sz="1700" b="1" dirty="0">
                <a:solidFill>
                  <a:srgbClr val="3DA547"/>
                </a:solidFill>
              </a:rPr>
              <a:t>je auf den Markt gebracht wurde.</a:t>
            </a:r>
          </a:p>
          <a:p>
            <a:pPr marL="0" indent="0">
              <a:buNone/>
            </a:pPr>
            <a:endParaRPr lang="de-DE" dirty="0"/>
          </a:p>
          <a:p>
            <a:pPr>
              <a:buClr>
                <a:srgbClr val="0971CE"/>
              </a:buClr>
            </a:pPr>
            <a:r>
              <a:rPr lang="de-DE" dirty="0"/>
              <a:t>Einfach</a:t>
            </a:r>
          </a:p>
          <a:p>
            <a:pPr>
              <a:buClr>
                <a:srgbClr val="0971CE"/>
              </a:buClr>
            </a:pPr>
            <a:r>
              <a:rPr lang="de-DE" dirty="0"/>
              <a:t>Erprobt</a:t>
            </a:r>
          </a:p>
          <a:p>
            <a:pPr>
              <a:buClr>
                <a:srgbClr val="0971CE"/>
              </a:buClr>
            </a:pPr>
            <a:r>
              <a:rPr lang="de-DE" dirty="0"/>
              <a:t>Bezahlbar</a:t>
            </a:r>
          </a:p>
          <a:p>
            <a:pPr>
              <a:buClr>
                <a:srgbClr val="0971CE"/>
              </a:buClr>
            </a:pPr>
            <a:r>
              <a:rPr lang="de-DE" dirty="0"/>
              <a:t>Effektiv</a:t>
            </a:r>
          </a:p>
        </p:txBody>
      </p:sp>
      <p:pic>
        <p:nvPicPr>
          <p:cNvPr id="14" name="Picture 13" descr="RENU28-blue.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13992" y="577046"/>
            <a:ext cx="2327201" cy="815232"/>
          </a:xfrm>
          <a:prstGeom prst="rect">
            <a:avLst/>
          </a:prstGeom>
        </p:spPr>
      </p:pic>
      <p:grpSp>
        <p:nvGrpSpPr>
          <p:cNvPr id="15" name="Group 14"/>
          <p:cNvGrpSpPr/>
          <p:nvPr/>
        </p:nvGrpSpPr>
        <p:grpSpPr>
          <a:xfrm>
            <a:off x="6806630" y="3297677"/>
            <a:ext cx="2232000" cy="584329"/>
            <a:chOff x="7182837" y="3399779"/>
            <a:chExt cx="1737092" cy="454764"/>
          </a:xfrm>
        </p:grpSpPr>
        <p:sp>
          <p:nvSpPr>
            <p:cNvPr id="16" name="Rectangle 15"/>
            <p:cNvSpPr/>
            <p:nvPr/>
          </p:nvSpPr>
          <p:spPr>
            <a:xfrm>
              <a:off x="7244841" y="3498310"/>
              <a:ext cx="1625021" cy="356233"/>
            </a:xfrm>
            <a:prstGeom prst="rect">
              <a:avLst/>
            </a:prstGeom>
            <a:noFill/>
            <a:ln w="12700" cmpd="sng">
              <a:solidFill>
                <a:srgbClr val="0971C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rebuchet MS"/>
                <a:cs typeface="Trebuchet MS"/>
              </a:endParaRPr>
            </a:p>
          </p:txBody>
        </p:sp>
        <p:sp>
          <p:nvSpPr>
            <p:cNvPr id="17" name="TextBox 16"/>
            <p:cNvSpPr txBox="1"/>
            <p:nvPr/>
          </p:nvSpPr>
          <p:spPr>
            <a:xfrm>
              <a:off x="7719868" y="3399779"/>
              <a:ext cx="674871" cy="191626"/>
            </a:xfrm>
            <a:prstGeom prst="rect">
              <a:avLst/>
            </a:prstGeom>
            <a:solidFill>
              <a:srgbClr val="F9FEFF"/>
            </a:solidFill>
          </p:spPr>
          <p:txBody>
            <a:bodyPr wrap="square" rtlCol="0">
              <a:spAutoFit/>
            </a:bodyPr>
            <a:lstStyle/>
            <a:p>
              <a:pPr algn="ctr"/>
              <a:r>
                <a:rPr lang="en-US" sz="1000" dirty="0" smtClean="0">
                  <a:solidFill>
                    <a:srgbClr val="0971CE"/>
                  </a:solidFill>
                  <a:latin typeface="Trebuchet MS"/>
                  <a:cs typeface="Trebuchet MS"/>
                </a:rPr>
                <a:t>FROM THE</a:t>
              </a:r>
              <a:endParaRPr lang="en-US" sz="1000" dirty="0">
                <a:solidFill>
                  <a:srgbClr val="0971CE"/>
                </a:solidFill>
                <a:latin typeface="Trebuchet MS"/>
                <a:cs typeface="Trebuchet MS"/>
              </a:endParaRPr>
            </a:p>
          </p:txBody>
        </p:sp>
        <p:sp>
          <p:nvSpPr>
            <p:cNvPr id="18" name="TextBox 17"/>
            <p:cNvSpPr txBox="1"/>
            <p:nvPr/>
          </p:nvSpPr>
          <p:spPr>
            <a:xfrm>
              <a:off x="7182837" y="3503786"/>
              <a:ext cx="1737092" cy="347322"/>
            </a:xfrm>
            <a:prstGeom prst="rect">
              <a:avLst/>
            </a:prstGeom>
            <a:noFill/>
          </p:spPr>
          <p:txBody>
            <a:bodyPr wrap="square" rtlCol="0">
              <a:spAutoFit/>
            </a:bodyPr>
            <a:lstStyle/>
            <a:p>
              <a:pPr algn="ctr"/>
              <a:r>
                <a:rPr lang="en-US" sz="2300" spc="300" dirty="0" smtClean="0">
                  <a:solidFill>
                    <a:srgbClr val="0971CE"/>
                  </a:solidFill>
                  <a:latin typeface="Trebuchet MS"/>
                  <a:cs typeface="Trebuchet MS"/>
                </a:rPr>
                <a:t>OUTSIDE IN</a:t>
              </a:r>
              <a:endParaRPr lang="en-US" sz="2300" spc="300" dirty="0">
                <a:solidFill>
                  <a:srgbClr val="0971CE"/>
                </a:solidFill>
                <a:latin typeface="Trebuchet MS"/>
                <a:cs typeface="Trebuchet MS"/>
              </a:endParaRPr>
            </a:p>
          </p:txBody>
        </p:sp>
      </p:grpSp>
    </p:spTree>
    <p:extLst>
      <p:ext uri="{BB962C8B-B14F-4D97-AF65-F5344CB8AC3E}">
        <p14:creationId xmlns:p14="http://schemas.microsoft.com/office/powerpoint/2010/main" val="24009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animEffect transition="in" filter="fade">
                                      <p:cBhvr>
                                        <p:cTn id="11" dur="500"/>
                                        <p:tgtEl>
                                          <p:spTgt spid="13">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animEffect transition="in" filter="fade">
                                      <p:cBhvr>
                                        <p:cTn id="15" dur="500"/>
                                        <p:tgtEl>
                                          <p:spTgt spid="13">
                                            <p:txEl>
                                              <p:pRg st="3" end="3"/>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fade">
                                      <p:cBhvr>
                                        <p:cTn id="19" dur="500"/>
                                        <p:tgtEl>
                                          <p:spTgt spid="13">
                                            <p:txEl>
                                              <p:pRg st="4" end="4"/>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xEl>
                                              <p:pRg st="5" end="5"/>
                                            </p:txEl>
                                          </p:spTgt>
                                        </p:tgtEl>
                                        <p:attrNameLst>
                                          <p:attrName>style.visibility</p:attrName>
                                        </p:attrNameLst>
                                      </p:cBhvr>
                                      <p:to>
                                        <p:strVal val="visible"/>
                                      </p:to>
                                    </p:set>
                                    <p:animEffect transition="in" filter="fade">
                                      <p:cBhvr>
                                        <p:cTn id="23" dur="500"/>
                                        <p:tgtEl>
                                          <p:spTgt spid="13">
                                            <p:txEl>
                                              <p:pRg st="5" end="5"/>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Content Placeholder 9"/>
          <p:cNvPicPr>
            <a:picLocks noGrp="1" noChangeAspect="1"/>
          </p:cNvPicPr>
          <p:nvPr>
            <p:ph sz="quarter" idx="17"/>
          </p:nvPr>
        </p:nvPicPr>
        <p:blipFill>
          <a:blip r:embed="rId3">
            <a:extLst>
              <a:ext uri="{28A0092B-C50C-407E-A947-70E740481C1C}">
                <a14:useLocalDpi xmlns:a14="http://schemas.microsoft.com/office/drawing/2010/main"/>
              </a:ext>
            </a:extLst>
          </a:blip>
          <a:stretch>
            <a:fillRect/>
          </a:stretch>
        </p:blipFill>
        <p:spPr>
          <a:xfrm>
            <a:off x="-7160" y="1"/>
            <a:ext cx="2285209" cy="2568575"/>
          </a:xfrm>
          <a:ln w="12700">
            <a:solidFill>
              <a:schemeClr val="tx1"/>
            </a:solidFill>
          </a:ln>
        </p:spPr>
      </p:pic>
      <p:pic>
        <p:nvPicPr>
          <p:cNvPr id="11" name="Content Placeholder 10"/>
          <p:cNvPicPr>
            <a:picLocks noGrp="1" noChangeAspect="1"/>
          </p:cNvPicPr>
          <p:nvPr>
            <p:ph sz="quarter" idx="19"/>
          </p:nvPr>
        </p:nvPicPr>
        <p:blipFill>
          <a:blip r:embed="rId4" cstate="print">
            <a:extLst>
              <a:ext uri="{28A0092B-C50C-407E-A947-70E740481C1C}">
                <a14:useLocalDpi xmlns:a14="http://schemas.microsoft.com/office/drawing/2010/main"/>
              </a:ext>
            </a:extLst>
          </a:blip>
          <a:stretch>
            <a:fillRect/>
          </a:stretch>
        </p:blipFill>
        <p:spPr>
          <a:xfrm>
            <a:off x="2289814" y="2"/>
            <a:ext cx="2280753" cy="2568574"/>
          </a:xfrm>
          <a:ln w="12700">
            <a:solidFill>
              <a:schemeClr val="tx1"/>
            </a:solidFill>
          </a:ln>
        </p:spPr>
      </p:pic>
      <p:pic>
        <p:nvPicPr>
          <p:cNvPr id="12" name="Content Placeholder 11"/>
          <p:cNvPicPr>
            <a:picLocks noGrp="1" noChangeAspect="1"/>
          </p:cNvPicPr>
          <p:nvPr>
            <p:ph sz="quarter" idx="21"/>
          </p:nvPr>
        </p:nvPicPr>
        <p:blipFill>
          <a:blip r:embed="rId5" cstate="screen">
            <a:extLst>
              <a:ext uri="{28A0092B-C50C-407E-A947-70E740481C1C}">
                <a14:useLocalDpi xmlns:a14="http://schemas.microsoft.com/office/drawing/2010/main"/>
              </a:ext>
            </a:extLst>
          </a:blip>
          <a:stretch>
            <a:fillRect/>
          </a:stretch>
        </p:blipFill>
        <p:spPr>
          <a:xfrm>
            <a:off x="6875860" y="-1306"/>
            <a:ext cx="2284842" cy="2569882"/>
          </a:xfrm>
          <a:ln w="12700">
            <a:solidFill>
              <a:schemeClr val="tx1"/>
            </a:solidFill>
          </a:ln>
        </p:spPr>
      </p:pic>
      <p:pic>
        <p:nvPicPr>
          <p:cNvPr id="19" name="Content Placeholder 18"/>
          <p:cNvPicPr>
            <a:picLocks noGrp="1" noChangeAspect="1"/>
          </p:cNvPicPr>
          <p:nvPr>
            <p:ph sz="quarter" idx="23"/>
          </p:nvPr>
        </p:nvPicPr>
        <p:blipFill>
          <a:blip r:embed="rId6">
            <a:extLst>
              <a:ext uri="{28A0092B-C50C-407E-A947-70E740481C1C}">
                <a14:useLocalDpi xmlns:a14="http://schemas.microsoft.com/office/drawing/2010/main"/>
              </a:ext>
            </a:extLst>
          </a:blip>
          <a:stretch>
            <a:fillRect/>
          </a:stretch>
        </p:blipFill>
        <p:spPr>
          <a:xfrm>
            <a:off x="4581105" y="9285"/>
            <a:ext cx="2282989" cy="2559291"/>
          </a:xfrm>
          <a:ln w="12700">
            <a:solidFill>
              <a:schemeClr val="tx1"/>
            </a:solidFill>
          </a:ln>
        </p:spPr>
      </p:pic>
      <p:pic>
        <p:nvPicPr>
          <p:cNvPr id="14" name="Content Placeholder 13"/>
          <p:cNvPicPr>
            <a:picLocks noGrp="1" noChangeAspect="1"/>
          </p:cNvPicPr>
          <p:nvPr>
            <p:ph sz="quarter" idx="18"/>
          </p:nvPr>
        </p:nvPicPr>
        <p:blipFill>
          <a:blip r:embed="rId7">
            <a:extLst>
              <a:ext uri="{28A0092B-C50C-407E-A947-70E740481C1C}">
                <a14:useLocalDpi xmlns:a14="http://schemas.microsoft.com/office/drawing/2010/main"/>
              </a:ext>
            </a:extLst>
          </a:blip>
          <a:stretch>
            <a:fillRect/>
          </a:stretch>
        </p:blipFill>
        <p:spPr>
          <a:xfrm>
            <a:off x="-6858" y="2572025"/>
            <a:ext cx="2283090" cy="2566194"/>
          </a:xfrm>
          <a:ln w="12700">
            <a:solidFill>
              <a:schemeClr val="tx1"/>
            </a:solidFill>
          </a:ln>
        </p:spPr>
      </p:pic>
      <p:pic>
        <p:nvPicPr>
          <p:cNvPr id="16" name="Content Placeholder 15"/>
          <p:cNvPicPr>
            <a:picLocks noGrp="1" noChangeAspect="1"/>
          </p:cNvPicPr>
          <p:nvPr>
            <p:ph sz="quarter" idx="20"/>
          </p:nvPr>
        </p:nvPicPr>
        <p:blipFill>
          <a:blip r:embed="rId8" cstate="print">
            <a:extLst>
              <a:ext uri="{28A0092B-C50C-407E-A947-70E740481C1C}">
                <a14:useLocalDpi xmlns:a14="http://schemas.microsoft.com/office/drawing/2010/main"/>
              </a:ext>
            </a:extLst>
          </a:blip>
          <a:stretch>
            <a:fillRect/>
          </a:stretch>
        </p:blipFill>
        <p:spPr>
          <a:xfrm>
            <a:off x="2286770" y="2572025"/>
            <a:ext cx="2283797" cy="2567614"/>
          </a:xfrm>
          <a:ln w="12700">
            <a:solidFill>
              <a:schemeClr val="tx1"/>
            </a:solidFill>
          </a:ln>
        </p:spPr>
      </p:pic>
      <p:pic>
        <p:nvPicPr>
          <p:cNvPr id="20" name="Content Placeholder 19"/>
          <p:cNvPicPr>
            <a:picLocks noGrp="1" noChangeAspect="1"/>
          </p:cNvPicPr>
          <p:nvPr>
            <p:ph sz="quarter" idx="24"/>
          </p:nvPr>
        </p:nvPicPr>
        <p:blipFill>
          <a:blip r:embed="rId9">
            <a:extLst>
              <a:ext uri="{28A0092B-C50C-407E-A947-70E740481C1C}">
                <a14:useLocalDpi xmlns:a14="http://schemas.microsoft.com/office/drawing/2010/main"/>
              </a:ext>
            </a:extLst>
          </a:blip>
          <a:stretch>
            <a:fillRect/>
          </a:stretch>
        </p:blipFill>
        <p:spPr>
          <a:xfrm>
            <a:off x="4581105" y="2572025"/>
            <a:ext cx="2282535" cy="2570030"/>
          </a:xfrm>
          <a:ln w="12700">
            <a:solidFill>
              <a:schemeClr val="tx1"/>
            </a:solidFill>
          </a:ln>
        </p:spPr>
      </p:pic>
      <p:pic>
        <p:nvPicPr>
          <p:cNvPr id="15" name="Content Placeholder 14"/>
          <p:cNvPicPr>
            <a:picLocks noGrp="1" noChangeAspect="1"/>
          </p:cNvPicPr>
          <p:nvPr>
            <p:ph sz="quarter" idx="22"/>
          </p:nvPr>
        </p:nvPicPr>
        <p:blipFill>
          <a:blip r:embed="rId10" cstate="screen">
            <a:extLst>
              <a:ext uri="{28A0092B-C50C-407E-A947-70E740481C1C}">
                <a14:useLocalDpi xmlns:a14="http://schemas.microsoft.com/office/drawing/2010/main"/>
              </a:ext>
            </a:extLst>
          </a:blip>
          <a:stretch>
            <a:fillRect/>
          </a:stretch>
        </p:blipFill>
        <p:spPr>
          <a:xfrm>
            <a:off x="6874179" y="2572025"/>
            <a:ext cx="2286001" cy="2569303"/>
          </a:xfrm>
          <a:ln w="12700">
            <a:solidFill>
              <a:schemeClr val="tx1"/>
            </a:solidFill>
          </a:ln>
        </p:spPr>
      </p:pic>
    </p:spTree>
    <p:extLst>
      <p:ext uri="{BB962C8B-B14F-4D97-AF65-F5344CB8AC3E}">
        <p14:creationId xmlns:p14="http://schemas.microsoft.com/office/powerpoint/2010/main" val="10427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strVal val="#ppt_h"/>
                                          </p:val>
                                        </p:tav>
                                        <p:tav tm="100000">
                                          <p:val>
                                            <p:strVal val="#ppt_h"/>
                                          </p:val>
                                        </p:tav>
                                      </p:tavLst>
                                    </p:anim>
                                  </p:childTnLst>
                                </p:cTn>
                              </p:par>
                            </p:childTnLst>
                          </p:cTn>
                        </p:par>
                        <p:par>
                          <p:cTn id="29" fill="hold">
                            <p:stCondLst>
                              <p:cond delay="2500"/>
                            </p:stCondLst>
                            <p:childTnLst>
                              <p:par>
                                <p:cTn id="30" presetID="17" presetClass="entr" presetSubtype="10"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strVal val="#ppt_h"/>
                                          </p:val>
                                        </p:tav>
                                        <p:tav tm="100000">
                                          <p:val>
                                            <p:strVal val="#ppt_h"/>
                                          </p:val>
                                        </p:tav>
                                      </p:tavLst>
                                    </p:anim>
                                  </p:childTnLst>
                                </p:cTn>
                              </p:par>
                            </p:childTnLst>
                          </p:cTn>
                        </p:par>
                        <p:par>
                          <p:cTn id="34" fill="hold">
                            <p:stCondLst>
                              <p:cond delay="3000"/>
                            </p:stCondLst>
                            <p:childTnLst>
                              <p:par>
                                <p:cTn id="35" presetID="17" presetClass="entr" presetSubtype="1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strVal val="#ppt_h"/>
                                          </p:val>
                                        </p:tav>
                                        <p:tav tm="100000">
                                          <p:val>
                                            <p:strVal val="#ppt_h"/>
                                          </p:val>
                                        </p:tav>
                                      </p:tavLst>
                                    </p:anim>
                                  </p:childTnLst>
                                </p:cTn>
                              </p:par>
                            </p:childTnLst>
                          </p:cTn>
                        </p:par>
                        <p:par>
                          <p:cTn id="39" fill="hold">
                            <p:stCondLst>
                              <p:cond delay="3500"/>
                            </p:stCondLst>
                            <p:childTnLst>
                              <p:par>
                                <p:cTn id="40" presetID="17" presetClass="entr" presetSubtype="1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4737" y="715"/>
            <a:ext cx="2281777" cy="2575400"/>
          </a:xfrm>
          <a:prstGeom prst="rect">
            <a:avLst/>
          </a:prstGeom>
          <a:ln w="12700" cmpd="sng">
            <a:solidFill>
              <a:schemeClr val="tx1"/>
            </a:solidFill>
          </a:ln>
        </p:spPr>
      </p:pic>
      <p:pic>
        <p:nvPicPr>
          <p:cNvPr id="23" name="Content Placeholder 9"/>
          <p:cNvPicPr>
            <a:picLocks noGrp="1" noChangeAspect="1"/>
          </p:cNvPicPr>
          <p:nvPr>
            <p:ph sz="quarter" idx="17"/>
          </p:nvPr>
        </p:nvPicPr>
        <p:blipFill>
          <a:blip r:embed="rId4">
            <a:extLst>
              <a:ext uri="{28A0092B-C50C-407E-A947-70E740481C1C}">
                <a14:useLocalDpi xmlns:a14="http://schemas.microsoft.com/office/drawing/2010/main"/>
              </a:ext>
            </a:extLst>
          </a:blip>
          <a:stretch>
            <a:fillRect/>
          </a:stretch>
        </p:blipFill>
        <p:spPr>
          <a:xfrm>
            <a:off x="-8313" y="7540"/>
            <a:ext cx="2287515" cy="2568575"/>
          </a:xfrm>
          <a:ln w="12700">
            <a:solidFill>
              <a:schemeClr val="tx1"/>
            </a:solidFill>
          </a:ln>
        </p:spPr>
      </p:pic>
      <p:pic>
        <p:nvPicPr>
          <p:cNvPr id="25" name="Content Placeholder 11"/>
          <p:cNvPicPr>
            <a:picLocks noGrp="1" noChangeAspect="1"/>
          </p:cNvPicPr>
          <p:nvPr>
            <p:ph sz="quarter" idx="21"/>
          </p:nvPr>
        </p:nvPicPr>
        <p:blipFill>
          <a:blip r:embed="rId5" cstate="print">
            <a:extLst>
              <a:ext uri="{28A0092B-C50C-407E-A947-70E740481C1C}">
                <a14:useLocalDpi xmlns:a14="http://schemas.microsoft.com/office/drawing/2010/main"/>
              </a:ext>
            </a:extLst>
          </a:blip>
          <a:stretch>
            <a:fillRect/>
          </a:stretch>
        </p:blipFill>
        <p:spPr>
          <a:xfrm>
            <a:off x="6848837" y="8700"/>
            <a:ext cx="2311435" cy="2567415"/>
          </a:xfrm>
          <a:ln w="12700">
            <a:solidFill>
              <a:schemeClr val="tx1"/>
            </a:solidFill>
          </a:ln>
        </p:spPr>
      </p:pic>
      <p:pic>
        <p:nvPicPr>
          <p:cNvPr id="27" name="Content Placeholder 18"/>
          <p:cNvPicPr>
            <a:picLocks noGrp="1" noChangeAspect="1"/>
          </p:cNvPicPr>
          <p:nvPr>
            <p:ph sz="quarter" idx="23"/>
          </p:nvPr>
        </p:nvPicPr>
        <p:blipFill>
          <a:blip r:embed="rId6" cstate="print">
            <a:extLst>
              <a:ext uri="{28A0092B-C50C-407E-A947-70E740481C1C}">
                <a14:useLocalDpi xmlns:a14="http://schemas.microsoft.com/office/drawing/2010/main"/>
              </a:ext>
            </a:extLst>
          </a:blip>
          <a:stretch>
            <a:fillRect/>
          </a:stretch>
        </p:blipFill>
        <p:spPr>
          <a:xfrm>
            <a:off x="4566514" y="0"/>
            <a:ext cx="2282323" cy="2576115"/>
          </a:xfrm>
          <a:ln w="12700">
            <a:solidFill>
              <a:schemeClr val="tx1"/>
            </a:solidFill>
          </a:ln>
        </p:spPr>
      </p:pic>
      <p:pic>
        <p:nvPicPr>
          <p:cNvPr id="21" name="Picture 20"/>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287765" y="2574519"/>
            <a:ext cx="2278749" cy="2566194"/>
          </a:xfrm>
          <a:prstGeom prst="rect">
            <a:avLst/>
          </a:prstGeom>
          <a:ln w="12700" cmpd="sng">
            <a:solidFill>
              <a:schemeClr val="tx1"/>
            </a:solidFill>
          </a:ln>
        </p:spPr>
      </p:pic>
      <p:pic>
        <p:nvPicPr>
          <p:cNvPr id="24" name="Content Placeholder 13"/>
          <p:cNvPicPr>
            <a:picLocks noGrp="1" noChangeAspect="1"/>
          </p:cNvPicPr>
          <p:nvPr>
            <p:ph sz="quarter" idx="18"/>
          </p:nvPr>
        </p:nvPicPr>
        <p:blipFill>
          <a:blip r:embed="rId8">
            <a:extLst>
              <a:ext uri="{28A0092B-C50C-407E-A947-70E740481C1C}">
                <a14:useLocalDpi xmlns:a14="http://schemas.microsoft.com/office/drawing/2010/main"/>
              </a:ext>
            </a:extLst>
          </a:blip>
          <a:stretch>
            <a:fillRect/>
          </a:stretch>
        </p:blipFill>
        <p:spPr>
          <a:xfrm>
            <a:off x="-7152" y="2574519"/>
            <a:ext cx="2283678" cy="2566194"/>
          </a:xfrm>
          <a:ln w="12700">
            <a:solidFill>
              <a:schemeClr val="tx1"/>
            </a:solidFill>
          </a:ln>
        </p:spPr>
      </p:pic>
      <p:pic>
        <p:nvPicPr>
          <p:cNvPr id="26" name="Content Placeholder 19"/>
          <p:cNvPicPr>
            <a:picLocks noGrp="1" noChangeAspect="1"/>
          </p:cNvPicPr>
          <p:nvPr>
            <p:ph sz="quarter" idx="24"/>
          </p:nvPr>
        </p:nvPicPr>
        <p:blipFill>
          <a:blip r:embed="rId9" cstate="print">
            <a:extLst>
              <a:ext uri="{28A0092B-C50C-407E-A947-70E740481C1C}">
                <a14:useLocalDpi xmlns:a14="http://schemas.microsoft.com/office/drawing/2010/main"/>
              </a:ext>
            </a:extLst>
          </a:blip>
          <a:srcRect l="-56" r="-56"/>
          <a:stretch>
            <a:fillRect/>
          </a:stretch>
        </p:blipFill>
        <p:spPr>
          <a:xfrm>
            <a:off x="4566514" y="2574519"/>
            <a:ext cx="2282323" cy="2568122"/>
          </a:xfrm>
          <a:ln w="12700">
            <a:solidFill>
              <a:schemeClr val="tx1"/>
            </a:solidFill>
          </a:ln>
        </p:spPr>
      </p:pic>
      <p:pic>
        <p:nvPicPr>
          <p:cNvPr id="28" name="Content Placeholder 14"/>
          <p:cNvPicPr>
            <a:picLocks noGrp="1" noChangeAspect="1"/>
          </p:cNvPicPr>
          <p:nvPr>
            <p:ph sz="quarter" idx="22"/>
          </p:nvPr>
        </p:nvPicPr>
        <p:blipFill>
          <a:blip r:embed="rId10" cstate="print">
            <a:extLst>
              <a:ext uri="{28A0092B-C50C-407E-A947-70E740481C1C}">
                <a14:useLocalDpi xmlns:a14="http://schemas.microsoft.com/office/drawing/2010/main"/>
              </a:ext>
            </a:extLst>
          </a:blip>
          <a:stretch>
            <a:fillRect/>
          </a:stretch>
        </p:blipFill>
        <p:spPr>
          <a:xfrm>
            <a:off x="6848837" y="2574519"/>
            <a:ext cx="2310454" cy="2568659"/>
          </a:xfrm>
          <a:ln w="12700">
            <a:solidFill>
              <a:schemeClr val="tx1"/>
            </a:solidFill>
          </a:ln>
        </p:spPr>
      </p:pic>
    </p:spTree>
    <p:extLst>
      <p:ext uri="{BB962C8B-B14F-4D97-AF65-F5344CB8AC3E}">
        <p14:creationId xmlns:p14="http://schemas.microsoft.com/office/powerpoint/2010/main" val="379136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strVal val="#ppt_w*0.70"/>
                                          </p:val>
                                        </p:tav>
                                        <p:tav tm="100000">
                                          <p:val>
                                            <p:strVal val="#ppt_w"/>
                                          </p:val>
                                        </p:tav>
                                      </p:tavLst>
                                    </p:anim>
                                    <p:anim calcmode="lin" valueType="num">
                                      <p:cBhvr>
                                        <p:cTn id="8" dur="500" fill="hold"/>
                                        <p:tgtEl>
                                          <p:spTgt spid="23"/>
                                        </p:tgtEl>
                                        <p:attrNameLst>
                                          <p:attrName>ppt_h</p:attrName>
                                        </p:attrNameLst>
                                      </p:cBhvr>
                                      <p:tavLst>
                                        <p:tav tm="0">
                                          <p:val>
                                            <p:strVal val="#ppt_h"/>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55"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strVal val="#ppt_w*0.70"/>
                                          </p:val>
                                        </p:tav>
                                        <p:tav tm="100000">
                                          <p:val>
                                            <p:strVal val="#ppt_w"/>
                                          </p:val>
                                        </p:tav>
                                      </p:tavLst>
                                    </p:anim>
                                    <p:anim calcmode="lin" valueType="num">
                                      <p:cBhvr>
                                        <p:cTn id="14" dur="500" fill="hold"/>
                                        <p:tgtEl>
                                          <p:spTgt spid="24"/>
                                        </p:tgtEl>
                                        <p:attrNameLst>
                                          <p:attrName>ppt_h</p:attrName>
                                        </p:attrNameLst>
                                      </p:cBhvr>
                                      <p:tavLst>
                                        <p:tav tm="0">
                                          <p:val>
                                            <p:strVal val="#ppt_h"/>
                                          </p:val>
                                        </p:tav>
                                        <p:tav tm="100000">
                                          <p:val>
                                            <p:strVal val="#ppt_h"/>
                                          </p:val>
                                        </p:tav>
                                      </p:tavLst>
                                    </p:anim>
                                    <p:animEffect transition="in" filter="fade">
                                      <p:cBhvr>
                                        <p:cTn id="15" dur="500"/>
                                        <p:tgtEl>
                                          <p:spTgt spid="24"/>
                                        </p:tgtEl>
                                      </p:cBhvr>
                                    </p:animEffect>
                                  </p:childTnLst>
                                </p:cTn>
                              </p:par>
                            </p:childTnLst>
                          </p:cTn>
                        </p:par>
                        <p:par>
                          <p:cTn id="16" fill="hold">
                            <p:stCondLst>
                              <p:cond delay="1000"/>
                            </p:stCondLst>
                            <p:childTnLst>
                              <p:par>
                                <p:cTn id="17" presetID="55"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strVal val="#ppt_w*0.70"/>
                                          </p:val>
                                        </p:tav>
                                        <p:tav tm="100000">
                                          <p:val>
                                            <p:strVal val="#ppt_w"/>
                                          </p:val>
                                        </p:tav>
                                      </p:tavLst>
                                    </p:anim>
                                    <p:anim calcmode="lin" valueType="num">
                                      <p:cBhvr>
                                        <p:cTn id="20" dur="500" fill="hold"/>
                                        <p:tgtEl>
                                          <p:spTgt spid="22"/>
                                        </p:tgtEl>
                                        <p:attrNameLst>
                                          <p:attrName>ppt_h</p:attrName>
                                        </p:attrNameLst>
                                      </p:cBhvr>
                                      <p:tavLst>
                                        <p:tav tm="0">
                                          <p:val>
                                            <p:strVal val="#ppt_h"/>
                                          </p:val>
                                        </p:tav>
                                        <p:tav tm="100000">
                                          <p:val>
                                            <p:strVal val="#ppt_h"/>
                                          </p:val>
                                        </p:tav>
                                      </p:tavLst>
                                    </p:anim>
                                    <p:animEffect transition="in" filter="fade">
                                      <p:cBhvr>
                                        <p:cTn id="21" dur="500"/>
                                        <p:tgtEl>
                                          <p:spTgt spid="22"/>
                                        </p:tgtEl>
                                      </p:cBhvr>
                                    </p:animEffect>
                                  </p:childTnLst>
                                </p:cTn>
                              </p:par>
                            </p:childTnLst>
                          </p:cTn>
                        </p:par>
                        <p:par>
                          <p:cTn id="22" fill="hold">
                            <p:stCondLst>
                              <p:cond delay="1500"/>
                            </p:stCondLst>
                            <p:childTnLst>
                              <p:par>
                                <p:cTn id="23" presetID="55"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strVal val="#ppt_w*0.70"/>
                                          </p:val>
                                        </p:tav>
                                        <p:tav tm="100000">
                                          <p:val>
                                            <p:strVal val="#ppt_w"/>
                                          </p:val>
                                        </p:tav>
                                      </p:tavLst>
                                    </p:anim>
                                    <p:anim calcmode="lin" valueType="num">
                                      <p:cBhvr>
                                        <p:cTn id="26" dur="500" fill="hold"/>
                                        <p:tgtEl>
                                          <p:spTgt spid="21"/>
                                        </p:tgtEl>
                                        <p:attrNameLst>
                                          <p:attrName>ppt_h</p:attrName>
                                        </p:attrNameLst>
                                      </p:cBhvr>
                                      <p:tavLst>
                                        <p:tav tm="0">
                                          <p:val>
                                            <p:strVal val="#ppt_h"/>
                                          </p:val>
                                        </p:tav>
                                        <p:tav tm="100000">
                                          <p:val>
                                            <p:strVal val="#ppt_h"/>
                                          </p:val>
                                        </p:tav>
                                      </p:tavLst>
                                    </p:anim>
                                    <p:animEffect transition="in" filter="fade">
                                      <p:cBhvr>
                                        <p:cTn id="27" dur="500"/>
                                        <p:tgtEl>
                                          <p:spTgt spid="21"/>
                                        </p:tgtEl>
                                      </p:cBhvr>
                                    </p:animEffect>
                                  </p:childTnLst>
                                </p:cTn>
                              </p:par>
                            </p:childTnLst>
                          </p:cTn>
                        </p:par>
                        <p:par>
                          <p:cTn id="28" fill="hold">
                            <p:stCondLst>
                              <p:cond delay="2000"/>
                            </p:stCondLst>
                            <p:childTnLst>
                              <p:par>
                                <p:cTn id="29" presetID="55" presetClass="entr" presetSubtype="0"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strVal val="#ppt_w*0.70"/>
                                          </p:val>
                                        </p:tav>
                                        <p:tav tm="100000">
                                          <p:val>
                                            <p:strVal val="#ppt_w"/>
                                          </p:val>
                                        </p:tav>
                                      </p:tavLst>
                                    </p:anim>
                                    <p:anim calcmode="lin" valueType="num">
                                      <p:cBhvr>
                                        <p:cTn id="32" dur="500" fill="hold"/>
                                        <p:tgtEl>
                                          <p:spTgt spid="27"/>
                                        </p:tgtEl>
                                        <p:attrNameLst>
                                          <p:attrName>ppt_h</p:attrName>
                                        </p:attrNameLst>
                                      </p:cBhvr>
                                      <p:tavLst>
                                        <p:tav tm="0">
                                          <p:val>
                                            <p:strVal val="#ppt_h"/>
                                          </p:val>
                                        </p:tav>
                                        <p:tav tm="100000">
                                          <p:val>
                                            <p:strVal val="#ppt_h"/>
                                          </p:val>
                                        </p:tav>
                                      </p:tavLst>
                                    </p:anim>
                                    <p:animEffect transition="in" filter="fade">
                                      <p:cBhvr>
                                        <p:cTn id="33" dur="500"/>
                                        <p:tgtEl>
                                          <p:spTgt spid="27"/>
                                        </p:tgtEl>
                                      </p:cBhvr>
                                    </p:animEffect>
                                  </p:childTnLst>
                                </p:cTn>
                              </p:par>
                            </p:childTnLst>
                          </p:cTn>
                        </p:par>
                        <p:par>
                          <p:cTn id="34" fill="hold">
                            <p:stCondLst>
                              <p:cond delay="2500"/>
                            </p:stCondLst>
                            <p:childTnLst>
                              <p:par>
                                <p:cTn id="35" presetID="55" presetClass="entr" presetSubtype="0"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strVal val="#ppt_w*0.70"/>
                                          </p:val>
                                        </p:tav>
                                        <p:tav tm="100000">
                                          <p:val>
                                            <p:strVal val="#ppt_w"/>
                                          </p:val>
                                        </p:tav>
                                      </p:tavLst>
                                    </p:anim>
                                    <p:anim calcmode="lin" valueType="num">
                                      <p:cBhvr>
                                        <p:cTn id="38" dur="500" fill="hold"/>
                                        <p:tgtEl>
                                          <p:spTgt spid="26"/>
                                        </p:tgtEl>
                                        <p:attrNameLst>
                                          <p:attrName>ppt_h</p:attrName>
                                        </p:attrNameLst>
                                      </p:cBhvr>
                                      <p:tavLst>
                                        <p:tav tm="0">
                                          <p:val>
                                            <p:strVal val="#ppt_h"/>
                                          </p:val>
                                        </p:tav>
                                        <p:tav tm="100000">
                                          <p:val>
                                            <p:strVal val="#ppt_h"/>
                                          </p:val>
                                        </p:tav>
                                      </p:tavLst>
                                    </p:anim>
                                    <p:animEffect transition="in" filter="fade">
                                      <p:cBhvr>
                                        <p:cTn id="39" dur="500"/>
                                        <p:tgtEl>
                                          <p:spTgt spid="26"/>
                                        </p:tgtEl>
                                      </p:cBhvr>
                                    </p:animEffect>
                                  </p:childTnLst>
                                </p:cTn>
                              </p:par>
                            </p:childTnLst>
                          </p:cTn>
                        </p:par>
                        <p:par>
                          <p:cTn id="40" fill="hold">
                            <p:stCondLst>
                              <p:cond delay="3000"/>
                            </p:stCondLst>
                            <p:childTnLst>
                              <p:par>
                                <p:cTn id="41" presetID="55"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p:cTn id="43" dur="500" fill="hold"/>
                                        <p:tgtEl>
                                          <p:spTgt spid="25"/>
                                        </p:tgtEl>
                                        <p:attrNameLst>
                                          <p:attrName>ppt_w</p:attrName>
                                        </p:attrNameLst>
                                      </p:cBhvr>
                                      <p:tavLst>
                                        <p:tav tm="0">
                                          <p:val>
                                            <p:strVal val="#ppt_w*0.70"/>
                                          </p:val>
                                        </p:tav>
                                        <p:tav tm="100000">
                                          <p:val>
                                            <p:strVal val="#ppt_w"/>
                                          </p:val>
                                        </p:tav>
                                      </p:tavLst>
                                    </p:anim>
                                    <p:anim calcmode="lin" valueType="num">
                                      <p:cBhvr>
                                        <p:cTn id="44" dur="500" fill="hold"/>
                                        <p:tgtEl>
                                          <p:spTgt spid="25"/>
                                        </p:tgtEl>
                                        <p:attrNameLst>
                                          <p:attrName>ppt_h</p:attrName>
                                        </p:attrNameLst>
                                      </p:cBhvr>
                                      <p:tavLst>
                                        <p:tav tm="0">
                                          <p:val>
                                            <p:strVal val="#ppt_h"/>
                                          </p:val>
                                        </p:tav>
                                        <p:tav tm="100000">
                                          <p:val>
                                            <p:strVal val="#ppt_h"/>
                                          </p:val>
                                        </p:tav>
                                      </p:tavLst>
                                    </p:anim>
                                    <p:animEffect transition="in" filter="fade">
                                      <p:cBhvr>
                                        <p:cTn id="45" dur="500"/>
                                        <p:tgtEl>
                                          <p:spTgt spid="25"/>
                                        </p:tgtEl>
                                      </p:cBhvr>
                                    </p:animEffect>
                                  </p:childTnLst>
                                </p:cTn>
                              </p:par>
                            </p:childTnLst>
                          </p:cTn>
                        </p:par>
                        <p:par>
                          <p:cTn id="46" fill="hold">
                            <p:stCondLst>
                              <p:cond delay="3500"/>
                            </p:stCondLst>
                            <p:childTnLst>
                              <p:par>
                                <p:cTn id="47" presetID="55" presetClass="entr" presetSubtype="0" fill="hold" nodeType="after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500" fill="hold"/>
                                        <p:tgtEl>
                                          <p:spTgt spid="28"/>
                                        </p:tgtEl>
                                        <p:attrNameLst>
                                          <p:attrName>ppt_w</p:attrName>
                                        </p:attrNameLst>
                                      </p:cBhvr>
                                      <p:tavLst>
                                        <p:tav tm="0">
                                          <p:val>
                                            <p:strVal val="#ppt_w*0.70"/>
                                          </p:val>
                                        </p:tav>
                                        <p:tav tm="100000">
                                          <p:val>
                                            <p:strVal val="#ppt_w"/>
                                          </p:val>
                                        </p:tav>
                                      </p:tavLst>
                                    </p:anim>
                                    <p:anim calcmode="lin" valueType="num">
                                      <p:cBhvr>
                                        <p:cTn id="50" dur="500" fill="hold"/>
                                        <p:tgtEl>
                                          <p:spTgt spid="28"/>
                                        </p:tgtEl>
                                        <p:attrNameLst>
                                          <p:attrName>ppt_h</p:attrName>
                                        </p:attrNameLst>
                                      </p:cBhvr>
                                      <p:tavLst>
                                        <p:tav tm="0">
                                          <p:val>
                                            <p:strVal val="#ppt_h"/>
                                          </p:val>
                                        </p:tav>
                                        <p:tav tm="100000">
                                          <p:val>
                                            <p:strVal val="#ppt_h"/>
                                          </p:val>
                                        </p:tav>
                                      </p:tavLst>
                                    </p:anim>
                                    <p:animEffect transition="in" filter="fade">
                                      <p:cBhvr>
                                        <p:cTn id="5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10222" y="1135330"/>
            <a:ext cx="3523556" cy="3684674"/>
          </a:xfrm>
          <a:prstGeom prst="rect">
            <a:avLst/>
          </a:prstGeom>
        </p:spPr>
      </p:pic>
      <p:cxnSp>
        <p:nvCxnSpPr>
          <p:cNvPr id="12" name="Straight Connector 11"/>
          <p:cNvCxnSpPr/>
          <p:nvPr/>
        </p:nvCxnSpPr>
        <p:spPr>
          <a:xfrm>
            <a:off x="4680068" y="1085452"/>
            <a:ext cx="0" cy="3756775"/>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457200" y="205979"/>
            <a:ext cx="8229600" cy="857250"/>
          </a:xfrm>
        </p:spPr>
        <p:txBody>
          <a:bodyPr/>
          <a:lstStyle/>
          <a:p>
            <a:r>
              <a:rPr lang="de-DE" b="1" spc="300" dirty="0" smtClean="0"/>
              <a:t>RENU 28 RESULTATE</a:t>
            </a:r>
            <a:endParaRPr lang="de-DE" b="1" spc="300" dirty="0"/>
          </a:p>
        </p:txBody>
      </p:sp>
      <p:sp>
        <p:nvSpPr>
          <p:cNvPr id="14" name="TextBox 13"/>
          <p:cNvSpPr txBox="1"/>
          <p:nvPr/>
        </p:nvSpPr>
        <p:spPr>
          <a:xfrm>
            <a:off x="522260" y="2642081"/>
            <a:ext cx="1878040" cy="1015663"/>
          </a:xfrm>
          <a:prstGeom prst="rect">
            <a:avLst/>
          </a:prstGeom>
          <a:noFill/>
        </p:spPr>
        <p:txBody>
          <a:bodyPr wrap="square" rtlCol="0">
            <a:spAutoFit/>
          </a:bodyPr>
          <a:lstStyle/>
          <a:p>
            <a:pPr algn="ctr" defTabSz="457200" eaLnBrk="1" fontAlgn="auto" hangingPunct="1">
              <a:spcBef>
                <a:spcPts val="0"/>
              </a:spcBef>
              <a:spcAft>
                <a:spcPts val="0"/>
              </a:spcAft>
            </a:pPr>
            <a:r>
              <a:rPr lang="de-DE" sz="2000" dirty="0" smtClean="0">
                <a:solidFill>
                  <a:srgbClr val="6C6C6C"/>
                </a:solidFill>
                <a:latin typeface="Trebuchet MS"/>
                <a:ea typeface="ＭＳ Ｐゴシック"/>
                <a:cs typeface="Trebuchet MS"/>
              </a:rPr>
              <a:t>28 Tage Verwendung von RENU 28</a:t>
            </a:r>
            <a:endParaRPr lang="de-DE" sz="2000" dirty="0">
              <a:solidFill>
                <a:srgbClr val="6C6C6C"/>
              </a:solidFill>
              <a:latin typeface="Trebuchet MS"/>
              <a:ea typeface="ＭＳ Ｐゴシック"/>
              <a:cs typeface="Trebuchet MS"/>
            </a:endParaRPr>
          </a:p>
        </p:txBody>
      </p:sp>
      <p:sp>
        <p:nvSpPr>
          <p:cNvPr id="15" name="TextBox 14"/>
          <p:cNvSpPr txBox="1"/>
          <p:nvPr/>
        </p:nvSpPr>
        <p:spPr>
          <a:xfrm>
            <a:off x="6686550" y="2795969"/>
            <a:ext cx="1600200" cy="707886"/>
          </a:xfrm>
          <a:prstGeom prst="rect">
            <a:avLst/>
          </a:prstGeom>
          <a:noFill/>
        </p:spPr>
        <p:txBody>
          <a:bodyPr wrap="square" rtlCol="0">
            <a:spAutoFit/>
          </a:bodyPr>
          <a:lstStyle/>
          <a:p>
            <a:pPr algn="ctr" defTabSz="457200" eaLnBrk="1" fontAlgn="auto" hangingPunct="1">
              <a:spcBef>
                <a:spcPts val="0"/>
              </a:spcBef>
              <a:spcAft>
                <a:spcPts val="0"/>
              </a:spcAft>
            </a:pPr>
            <a:r>
              <a:rPr lang="de-DE" sz="2000" dirty="0" smtClean="0">
                <a:solidFill>
                  <a:srgbClr val="6C6C6C"/>
                </a:solidFill>
                <a:latin typeface="Trebuchet MS"/>
                <a:ea typeface="ＭＳ Ｐゴシック"/>
                <a:cs typeface="Trebuchet MS"/>
              </a:rPr>
              <a:t>KEIN</a:t>
            </a:r>
          </a:p>
          <a:p>
            <a:pPr algn="ctr" defTabSz="457200" eaLnBrk="1" fontAlgn="auto" hangingPunct="1">
              <a:spcBef>
                <a:spcPts val="0"/>
              </a:spcBef>
              <a:spcAft>
                <a:spcPts val="0"/>
              </a:spcAft>
            </a:pPr>
            <a:r>
              <a:rPr lang="de-DE" sz="2000" dirty="0" smtClean="0">
                <a:solidFill>
                  <a:srgbClr val="6C6C6C"/>
                </a:solidFill>
                <a:latin typeface="Trebuchet MS"/>
                <a:ea typeface="ＭＳ Ｐゴシック"/>
                <a:cs typeface="Trebuchet MS"/>
              </a:rPr>
              <a:t>RENU 28</a:t>
            </a:r>
            <a:endParaRPr lang="de-DE" sz="2000" dirty="0">
              <a:solidFill>
                <a:srgbClr val="6C6C6C"/>
              </a:solidFill>
              <a:latin typeface="Trebuchet MS"/>
              <a:ea typeface="ＭＳ Ｐゴシック"/>
              <a:cs typeface="Trebuchet MS"/>
            </a:endParaRPr>
          </a:p>
        </p:txBody>
      </p:sp>
    </p:spTree>
    <p:extLst>
      <p:ext uri="{BB962C8B-B14F-4D97-AF65-F5344CB8AC3E}">
        <p14:creationId xmlns:p14="http://schemas.microsoft.com/office/powerpoint/2010/main" val="1827462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457200" y="205979"/>
            <a:ext cx="8229600" cy="857250"/>
          </a:xfrm>
        </p:spPr>
        <p:txBody>
          <a:bodyPr/>
          <a:lstStyle/>
          <a:p>
            <a:r>
              <a:rPr lang="de-DE" sz="2800" b="1" dirty="0" smtClean="0"/>
              <a:t>RENU 28 BESTÄTIGT DURCH </a:t>
            </a:r>
            <a:br>
              <a:rPr lang="de-DE" sz="2800" b="1" dirty="0" smtClean="0"/>
            </a:br>
            <a:r>
              <a:rPr lang="de-DE" sz="2800" b="1" dirty="0" smtClean="0"/>
              <a:t>DIE FORSCHUNG</a:t>
            </a:r>
            <a:endParaRPr lang="de-DE" sz="2800" b="1" spc="300" dirty="0"/>
          </a:p>
        </p:txBody>
      </p:sp>
      <p:sp>
        <p:nvSpPr>
          <p:cNvPr id="14" name="Content Placeholder 3"/>
          <p:cNvSpPr>
            <a:spLocks noGrp="1"/>
          </p:cNvSpPr>
          <p:nvPr>
            <p:ph sz="quarter" idx="11"/>
          </p:nvPr>
        </p:nvSpPr>
        <p:spPr>
          <a:xfrm>
            <a:off x="4774646" y="1375107"/>
            <a:ext cx="3475967" cy="3564758"/>
          </a:xfrm>
        </p:spPr>
        <p:txBody>
          <a:bodyPr anchor="t">
            <a:noAutofit/>
          </a:bodyPr>
          <a:lstStyle/>
          <a:p>
            <a:pPr marL="270000" indent="-270000">
              <a:spcBef>
                <a:spcPts val="0"/>
              </a:spcBef>
              <a:spcAft>
                <a:spcPts val="600"/>
              </a:spcAft>
              <a:buClr>
                <a:srgbClr val="0971CE"/>
              </a:buClr>
            </a:pPr>
            <a:r>
              <a:rPr lang="de-DE" sz="1700" dirty="0" smtClean="0"/>
              <a:t>20% Verbesserung des Erscheinungsbilds von Fältchen und von Elastizität</a:t>
            </a:r>
          </a:p>
          <a:p>
            <a:pPr marL="270000" indent="-270000">
              <a:spcBef>
                <a:spcPts val="0"/>
              </a:spcBef>
              <a:spcAft>
                <a:spcPts val="600"/>
              </a:spcAft>
              <a:buClr>
                <a:srgbClr val="0971CE"/>
              </a:buClr>
            </a:pPr>
            <a:r>
              <a:rPr lang="de-DE" sz="1700" dirty="0" smtClean="0"/>
              <a:t>16% schnellere Erneuerung der Hautzellen</a:t>
            </a:r>
          </a:p>
          <a:p>
            <a:pPr marL="270000" indent="-270000">
              <a:spcBef>
                <a:spcPts val="0"/>
              </a:spcBef>
              <a:spcAft>
                <a:spcPts val="600"/>
              </a:spcAft>
              <a:buClr>
                <a:srgbClr val="0971CE"/>
              </a:buClr>
            </a:pPr>
            <a:r>
              <a:rPr lang="de-DE" sz="1700" dirty="0" smtClean="0"/>
              <a:t>50% gesteigerte Durchblutung der Haut</a:t>
            </a:r>
          </a:p>
          <a:p>
            <a:pPr marL="270000" indent="-270000">
              <a:spcBef>
                <a:spcPts val="0"/>
              </a:spcBef>
              <a:spcAft>
                <a:spcPts val="600"/>
              </a:spcAft>
              <a:buClr>
                <a:srgbClr val="0971CE"/>
              </a:buClr>
            </a:pPr>
            <a:r>
              <a:rPr lang="de-DE" sz="1700" dirty="0" smtClean="0"/>
              <a:t>15% Minderung des Erscheinungsbilds von Cellulite</a:t>
            </a:r>
            <a:endParaRPr lang="de-DE" sz="1700" dirty="0"/>
          </a:p>
        </p:txBody>
      </p:sp>
      <p:grpSp>
        <p:nvGrpSpPr>
          <p:cNvPr id="16" name="Group 15"/>
          <p:cNvGrpSpPr/>
          <p:nvPr/>
        </p:nvGrpSpPr>
        <p:grpSpPr>
          <a:xfrm>
            <a:off x="807850" y="4221592"/>
            <a:ext cx="1702447" cy="626626"/>
            <a:chOff x="6876287" y="586223"/>
            <a:chExt cx="1702447" cy="626626"/>
          </a:xfrm>
        </p:grpSpPr>
        <p:sp>
          <p:nvSpPr>
            <p:cNvPr id="17" name="TextBox 16"/>
            <p:cNvSpPr txBox="1"/>
            <p:nvPr/>
          </p:nvSpPr>
          <p:spPr>
            <a:xfrm>
              <a:off x="7456517" y="624451"/>
              <a:ext cx="1122217" cy="461665"/>
            </a:xfrm>
            <a:prstGeom prst="rect">
              <a:avLst/>
            </a:prstGeom>
            <a:noFill/>
          </p:spPr>
          <p:txBody>
            <a:bodyPr wrap="square" rtlCol="0">
              <a:spAutoFit/>
            </a:bodyPr>
            <a:lstStyle/>
            <a:p>
              <a:pPr algn="ctr"/>
              <a:r>
                <a:rPr lang="de-DE" sz="1700" dirty="0" smtClean="0">
                  <a:solidFill>
                    <a:schemeClr val="tx1">
                      <a:lumMod val="50000"/>
                      <a:lumOff val="50000"/>
                    </a:schemeClr>
                  </a:solidFill>
                  <a:latin typeface="Trebuchet MS"/>
                  <a:ea typeface="Helvetica" charset="0"/>
                  <a:cs typeface="Trebuchet MS"/>
                </a:rPr>
                <a:t>Stephens</a:t>
              </a:r>
            </a:p>
            <a:p>
              <a:pPr algn="ctr"/>
              <a:r>
                <a:rPr lang="de-DE" sz="675" dirty="0" smtClean="0">
                  <a:solidFill>
                    <a:schemeClr val="tx1">
                      <a:lumMod val="50000"/>
                      <a:lumOff val="50000"/>
                    </a:schemeClr>
                  </a:solidFill>
                  <a:latin typeface="Trebuchet MS"/>
                  <a:ea typeface="Helvetica" charset="0"/>
                  <a:cs typeface="Trebuchet MS"/>
                </a:rPr>
                <a:t>Excellence in Research</a:t>
              </a:r>
              <a:endParaRPr lang="de-DE" sz="675" dirty="0">
                <a:solidFill>
                  <a:schemeClr val="tx1">
                    <a:lumMod val="50000"/>
                    <a:lumOff val="50000"/>
                  </a:schemeClr>
                </a:solidFill>
                <a:latin typeface="Trebuchet MS"/>
                <a:ea typeface="Helvetica" charset="0"/>
                <a:cs typeface="Trebuchet MS"/>
              </a:endParaRPr>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6287" y="586223"/>
              <a:ext cx="625767" cy="626626"/>
            </a:xfrm>
            <a:prstGeom prst="rect">
              <a:avLst/>
            </a:prstGeom>
          </p:spPr>
        </p:pic>
      </p:grpSp>
      <p:sp>
        <p:nvSpPr>
          <p:cNvPr id="19" name="TextBox 18"/>
          <p:cNvSpPr txBox="1"/>
          <p:nvPr/>
        </p:nvSpPr>
        <p:spPr>
          <a:xfrm>
            <a:off x="4774646" y="4369492"/>
            <a:ext cx="4194174" cy="246221"/>
          </a:xfrm>
          <a:prstGeom prst="rect">
            <a:avLst/>
          </a:prstGeom>
          <a:noFill/>
        </p:spPr>
        <p:txBody>
          <a:bodyPr wrap="square" rtlCol="0">
            <a:spAutoFit/>
          </a:bodyPr>
          <a:lstStyle/>
          <a:p>
            <a:r>
              <a:rPr lang="de-DE" sz="1000" dirty="0" smtClean="0">
                <a:solidFill>
                  <a:schemeClr val="bg1">
                    <a:lumMod val="50000"/>
                  </a:schemeClr>
                </a:solidFill>
                <a:latin typeface="Trebuchet MS"/>
                <a:cs typeface="Trebuchet MS"/>
              </a:rPr>
              <a:t>* Bestellter </a:t>
            </a:r>
            <a:r>
              <a:rPr lang="de-DE" sz="1000" dirty="0">
                <a:solidFill>
                  <a:schemeClr val="bg1">
                    <a:lumMod val="50000"/>
                  </a:schemeClr>
                </a:solidFill>
                <a:latin typeface="Trebuchet MS"/>
                <a:cs typeface="Trebuchet MS"/>
              </a:rPr>
              <a:t>Test durchgeführt durch </a:t>
            </a:r>
            <a:r>
              <a:rPr lang="de-DE" sz="1000" dirty="0" smtClean="0">
                <a:solidFill>
                  <a:schemeClr val="bg1">
                    <a:lumMod val="50000"/>
                  </a:schemeClr>
                </a:solidFill>
                <a:latin typeface="Trebuchet MS"/>
                <a:cs typeface="Trebuchet MS"/>
              </a:rPr>
              <a:t>die </a:t>
            </a:r>
            <a:r>
              <a:rPr lang="de-DE" sz="1000" dirty="0" err="1">
                <a:solidFill>
                  <a:schemeClr val="bg1">
                    <a:lumMod val="50000"/>
                  </a:schemeClr>
                </a:solidFill>
                <a:latin typeface="Trebuchet MS"/>
                <a:cs typeface="Trebuchet MS"/>
              </a:rPr>
              <a:t>Dermatest</a:t>
            </a:r>
            <a:r>
              <a:rPr lang="de-DE" sz="1000" baseline="30000" dirty="0">
                <a:solidFill>
                  <a:schemeClr val="bg1">
                    <a:lumMod val="50000"/>
                  </a:schemeClr>
                </a:solidFill>
                <a:latin typeface="Trebuchet MS"/>
                <a:cs typeface="Trebuchet MS"/>
              </a:rPr>
              <a:t>®</a:t>
            </a:r>
            <a:r>
              <a:rPr lang="de-DE" sz="1000" dirty="0">
                <a:solidFill>
                  <a:schemeClr val="bg1">
                    <a:lumMod val="50000"/>
                  </a:schemeClr>
                </a:solidFill>
                <a:latin typeface="Trebuchet MS"/>
                <a:cs typeface="Trebuchet MS"/>
              </a:rPr>
              <a:t> GmbH, 04.2014</a:t>
            </a:r>
          </a:p>
        </p:txBody>
      </p:sp>
      <p:pic>
        <p:nvPicPr>
          <p:cNvPr id="20" name="Picture 19" descr="RENU Sample Card_EUR-DEU.pdf"/>
          <p:cNvPicPr>
            <a:picLocks noChangeAspect="1"/>
          </p:cNvPicPr>
          <p:nvPr/>
        </p:nvPicPr>
        <p:blipFill rotWithShape="1">
          <a:blip r:embed="rId4" cstate="print">
            <a:extLst>
              <a:ext uri="{28A0092B-C50C-407E-A947-70E740481C1C}">
                <a14:useLocalDpi xmlns:a14="http://schemas.microsoft.com/office/drawing/2010/main"/>
              </a:ext>
            </a:extLst>
          </a:blip>
          <a:srcRect l="9724" t="64955" r="36836" b="9662"/>
          <a:stretch/>
        </p:blipFill>
        <p:spPr>
          <a:xfrm>
            <a:off x="457200" y="1369343"/>
            <a:ext cx="4178345" cy="2695466"/>
          </a:xfrm>
          <a:prstGeom prst="rect">
            <a:avLst/>
          </a:prstGeom>
        </p:spPr>
      </p:pic>
      <p:pic>
        <p:nvPicPr>
          <p:cNvPr id="11" name="Picture 10" descr="ASEA_dermatest5star-DEU.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33172" y="4219048"/>
            <a:ext cx="1541033" cy="626044"/>
          </a:xfrm>
          <a:prstGeom prst="rect">
            <a:avLst/>
          </a:prstGeom>
        </p:spPr>
      </p:pic>
    </p:spTree>
    <p:extLst>
      <p:ext uri="{BB962C8B-B14F-4D97-AF65-F5344CB8AC3E}">
        <p14:creationId xmlns:p14="http://schemas.microsoft.com/office/powerpoint/2010/main" val="237909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up)">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up)">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up)">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up)">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457200" y="312922"/>
            <a:ext cx="8229600" cy="857250"/>
          </a:xfrm>
        </p:spPr>
        <p:txBody>
          <a:bodyPr/>
          <a:lstStyle/>
          <a:p>
            <a:r>
              <a:rPr lang="de-DE" sz="2800" b="1" dirty="0" err="1" smtClean="0"/>
              <a:t>DERMATEST</a:t>
            </a:r>
            <a:r>
              <a:rPr lang="de-DE" sz="2800" b="1" baseline="30000" dirty="0" smtClean="0"/>
              <a:t>®</a:t>
            </a:r>
            <a:r>
              <a:rPr lang="de-DE" sz="2800" b="1" dirty="0" smtClean="0"/>
              <a:t> 12-WÖCHIGE </a:t>
            </a:r>
            <a:br>
              <a:rPr lang="de-DE" sz="2800" b="1" dirty="0" smtClean="0"/>
            </a:br>
            <a:r>
              <a:rPr lang="de-DE" sz="2800" b="1" dirty="0" smtClean="0"/>
              <a:t>KLINISCHE STUDIE</a:t>
            </a:r>
            <a:endParaRPr lang="de-DE" sz="2800" b="1" dirty="0"/>
          </a:p>
        </p:txBody>
      </p:sp>
      <p:sp>
        <p:nvSpPr>
          <p:cNvPr id="18" name="TextBox 17"/>
          <p:cNvSpPr txBox="1"/>
          <p:nvPr/>
        </p:nvSpPr>
        <p:spPr>
          <a:xfrm>
            <a:off x="583849" y="3481958"/>
            <a:ext cx="4634533" cy="1437060"/>
          </a:xfrm>
          <a:prstGeom prst="rect">
            <a:avLst/>
          </a:prstGeom>
          <a:noFill/>
        </p:spPr>
        <p:txBody>
          <a:bodyPr wrap="square" rtlCol="0">
            <a:spAutoFit/>
          </a:bodyPr>
          <a:lstStyle/>
          <a:p>
            <a:pPr>
              <a:spcAft>
                <a:spcPts val="600"/>
              </a:spcAft>
            </a:pPr>
            <a:r>
              <a:rPr lang="de-DE" sz="2000" b="1" dirty="0" smtClean="0">
                <a:solidFill>
                  <a:srgbClr val="3DA547"/>
                </a:solidFill>
                <a:latin typeface="Trebuchet MS"/>
                <a:ea typeface="Helvetica Light" charset="0"/>
                <a:cs typeface="Trebuchet MS"/>
              </a:rPr>
              <a:t>Ergebnisse zeigen:</a:t>
            </a:r>
          </a:p>
          <a:p>
            <a:pPr marL="285750" indent="-285750">
              <a:lnSpc>
                <a:spcPct val="110000"/>
              </a:lnSpc>
              <a:buClr>
                <a:srgbClr val="0971CE"/>
              </a:buClr>
              <a:buFont typeface="Arial"/>
              <a:buChar char="•"/>
            </a:pPr>
            <a:r>
              <a:rPr lang="de-DE" sz="1900" dirty="0" smtClean="0">
                <a:solidFill>
                  <a:srgbClr val="6C6C6C"/>
                </a:solidFill>
                <a:latin typeface="Trebuchet MS"/>
                <a:ea typeface="Helvetica Light" charset="0"/>
                <a:cs typeface="Trebuchet MS"/>
              </a:rPr>
              <a:t>20,91% Anstieg der Hautelastizität</a:t>
            </a:r>
          </a:p>
          <a:p>
            <a:pPr marL="285750" indent="-285750">
              <a:lnSpc>
                <a:spcPct val="110000"/>
              </a:lnSpc>
              <a:buClr>
                <a:srgbClr val="0971CE"/>
              </a:buClr>
              <a:buFont typeface="Arial"/>
              <a:buChar char="•"/>
            </a:pPr>
            <a:r>
              <a:rPr lang="de-DE" sz="1900" dirty="0" smtClean="0">
                <a:solidFill>
                  <a:srgbClr val="6C6C6C"/>
                </a:solidFill>
                <a:latin typeface="Trebuchet MS"/>
                <a:ea typeface="Helvetica Light" charset="0"/>
                <a:cs typeface="Trebuchet MS"/>
              </a:rPr>
              <a:t>15,81% Verbesserung des Erscheinungsbildes von Cellulite</a:t>
            </a:r>
            <a:endParaRPr lang="de-DE" sz="1900" dirty="0">
              <a:solidFill>
                <a:srgbClr val="6C6C6C"/>
              </a:solidFill>
              <a:latin typeface="Trebuchet MS"/>
              <a:ea typeface="Helvetica Light" charset="0"/>
              <a:cs typeface="Trebuchet MS"/>
            </a:endParaRPr>
          </a:p>
        </p:txBody>
      </p:sp>
      <p:pic>
        <p:nvPicPr>
          <p:cNvPr id="19" name="Content Placeholder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88958" y="1399687"/>
            <a:ext cx="1692734" cy="1897890"/>
          </a:xfrm>
          <a:prstGeom prst="rect">
            <a:avLst/>
          </a:prstGeom>
          <a:ln w="12700">
            <a:solidFill>
              <a:srgbClr val="6C6C6C"/>
            </a:solidFill>
          </a:ln>
        </p:spPr>
      </p:pic>
      <p:pic>
        <p:nvPicPr>
          <p:cNvPr id="20" name="Content Placeholder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2504901" y="1399687"/>
            <a:ext cx="1692345" cy="1895276"/>
          </a:xfrm>
          <a:prstGeom prst="rect">
            <a:avLst/>
          </a:prstGeom>
          <a:ln w="12700">
            <a:solidFill>
              <a:srgbClr val="6C6C6C"/>
            </a:solidFill>
          </a:ln>
        </p:spPr>
      </p:pic>
      <p:pic>
        <p:nvPicPr>
          <p:cNvPr id="21" name="Content Placeholder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29575" y="1399687"/>
            <a:ext cx="1691413" cy="1894168"/>
          </a:xfrm>
          <a:prstGeom prst="rect">
            <a:avLst/>
          </a:prstGeom>
          <a:ln w="12700">
            <a:solidFill>
              <a:srgbClr val="6C6C6C"/>
            </a:solidFill>
          </a:ln>
        </p:spPr>
      </p:pic>
      <p:pic>
        <p:nvPicPr>
          <p:cNvPr id="22" name="Content Placeholder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12816" y="1399687"/>
            <a:ext cx="1693549" cy="1896696"/>
          </a:xfrm>
          <a:prstGeom prst="rect">
            <a:avLst/>
          </a:prstGeom>
          <a:ln w="12700">
            <a:solidFill>
              <a:srgbClr val="6C6C6C"/>
            </a:solidFill>
          </a:ln>
        </p:spPr>
      </p:pic>
      <p:sp>
        <p:nvSpPr>
          <p:cNvPr id="25" name="TextBox 24"/>
          <p:cNvSpPr txBox="1"/>
          <p:nvPr/>
        </p:nvSpPr>
        <p:spPr>
          <a:xfrm>
            <a:off x="4747155" y="4643333"/>
            <a:ext cx="3906345" cy="230832"/>
          </a:xfrm>
          <a:prstGeom prst="rect">
            <a:avLst/>
          </a:prstGeom>
          <a:noFill/>
        </p:spPr>
        <p:txBody>
          <a:bodyPr wrap="square" rtlCol="0">
            <a:spAutoFit/>
          </a:bodyPr>
          <a:lstStyle/>
          <a:p>
            <a:pPr algn="ctr"/>
            <a:r>
              <a:rPr lang="de-DE" sz="900" dirty="0">
                <a:solidFill>
                  <a:schemeClr val="bg1">
                    <a:lumMod val="50000"/>
                  </a:schemeClr>
                </a:solidFill>
                <a:latin typeface="Trebuchet MS"/>
                <a:cs typeface="Trebuchet MS"/>
              </a:rPr>
              <a:t>* Bestellter Test durchgeführt durch </a:t>
            </a:r>
            <a:r>
              <a:rPr lang="de-DE" sz="900" dirty="0" smtClean="0">
                <a:solidFill>
                  <a:schemeClr val="bg1">
                    <a:lumMod val="50000"/>
                  </a:schemeClr>
                </a:solidFill>
                <a:latin typeface="Trebuchet MS"/>
                <a:cs typeface="Trebuchet MS"/>
              </a:rPr>
              <a:t>die </a:t>
            </a:r>
            <a:r>
              <a:rPr lang="de-DE" sz="900" dirty="0" err="1">
                <a:solidFill>
                  <a:schemeClr val="bg1">
                    <a:lumMod val="50000"/>
                  </a:schemeClr>
                </a:solidFill>
                <a:latin typeface="Trebuchet MS"/>
                <a:cs typeface="Trebuchet MS"/>
              </a:rPr>
              <a:t>Dermatest</a:t>
            </a:r>
            <a:r>
              <a:rPr lang="de-DE" sz="900" baseline="30000" dirty="0">
                <a:solidFill>
                  <a:schemeClr val="bg1">
                    <a:lumMod val="50000"/>
                  </a:schemeClr>
                </a:solidFill>
                <a:latin typeface="Trebuchet MS"/>
                <a:cs typeface="Trebuchet MS"/>
              </a:rPr>
              <a:t>®</a:t>
            </a:r>
            <a:r>
              <a:rPr lang="de-DE" sz="900" dirty="0">
                <a:solidFill>
                  <a:schemeClr val="bg1">
                    <a:lumMod val="50000"/>
                  </a:schemeClr>
                </a:solidFill>
                <a:latin typeface="Trebuchet MS"/>
                <a:cs typeface="Trebuchet MS"/>
              </a:rPr>
              <a:t> GmbH, 04.2014</a:t>
            </a:r>
          </a:p>
        </p:txBody>
      </p:sp>
      <p:pic>
        <p:nvPicPr>
          <p:cNvPr id="12" name="Picture 11" descr="ASEA_dermatest5star-DEU.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455541" y="3550650"/>
            <a:ext cx="2383954" cy="968480"/>
          </a:xfrm>
          <a:prstGeom prst="rect">
            <a:avLst/>
          </a:prstGeom>
        </p:spPr>
      </p:pic>
    </p:spTree>
    <p:extLst>
      <p:ext uri="{BB962C8B-B14F-4D97-AF65-F5344CB8AC3E}">
        <p14:creationId xmlns:p14="http://schemas.microsoft.com/office/powerpoint/2010/main" val="2128242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SEA-Kitchen-1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981" y="1"/>
            <a:ext cx="9231935" cy="5143500"/>
          </a:xfrm>
          <a:prstGeom prst="rect">
            <a:avLst/>
          </a:prstGeom>
        </p:spPr>
      </p:pic>
      <p:grpSp>
        <p:nvGrpSpPr>
          <p:cNvPr id="4" name="Group 3"/>
          <p:cNvGrpSpPr/>
          <p:nvPr/>
        </p:nvGrpSpPr>
        <p:grpSpPr>
          <a:xfrm>
            <a:off x="5610331" y="3427931"/>
            <a:ext cx="2472877" cy="640867"/>
            <a:chOff x="5129965" y="4187605"/>
            <a:chExt cx="1713733" cy="444123"/>
          </a:xfrm>
        </p:grpSpPr>
        <p:sp>
          <p:nvSpPr>
            <p:cNvPr id="5" name="Rectangle 4"/>
            <p:cNvSpPr/>
            <p:nvPr/>
          </p:nvSpPr>
          <p:spPr>
            <a:xfrm>
              <a:off x="5191969" y="4275495"/>
              <a:ext cx="1565506" cy="356233"/>
            </a:xfrm>
            <a:prstGeom prst="rect">
              <a:avLst/>
            </a:prstGeom>
            <a:noFill/>
            <a:ln w="12700" cmpd="sng">
              <a:solidFill>
                <a:srgbClr val="0971C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713554" y="4187605"/>
              <a:ext cx="548863" cy="170632"/>
            </a:xfrm>
            <a:prstGeom prst="rect">
              <a:avLst/>
            </a:prstGeom>
            <a:solidFill>
              <a:srgbClr val="FCFEFF"/>
            </a:solidFill>
          </p:spPr>
          <p:txBody>
            <a:bodyPr wrap="square" rtlCol="0" anchor="ctr">
              <a:spAutoFit/>
            </a:bodyPr>
            <a:lstStyle/>
            <a:p>
              <a:pPr algn="ctr"/>
              <a:r>
                <a:rPr lang="en-US" sz="1000" dirty="0" smtClean="0">
                  <a:solidFill>
                    <a:srgbClr val="0971CE"/>
                  </a:solidFill>
                  <a:latin typeface="Trebuchet MS"/>
                  <a:cs typeface="Trebuchet MS"/>
                </a:rPr>
                <a:t>FROM THE</a:t>
              </a:r>
              <a:endParaRPr lang="en-US" sz="1000" dirty="0">
                <a:solidFill>
                  <a:srgbClr val="0971CE"/>
                </a:solidFill>
                <a:latin typeface="Trebuchet MS"/>
                <a:cs typeface="Trebuchet MS"/>
              </a:endParaRPr>
            </a:p>
          </p:txBody>
        </p:sp>
        <p:sp>
          <p:nvSpPr>
            <p:cNvPr id="7" name="TextBox 6"/>
            <p:cNvSpPr txBox="1"/>
            <p:nvPr/>
          </p:nvSpPr>
          <p:spPr>
            <a:xfrm>
              <a:off x="5129965" y="4296869"/>
              <a:ext cx="1713733" cy="319939"/>
            </a:xfrm>
            <a:prstGeom prst="rect">
              <a:avLst/>
            </a:prstGeom>
            <a:noFill/>
          </p:spPr>
          <p:txBody>
            <a:bodyPr wrap="square" rtlCol="0">
              <a:spAutoFit/>
            </a:bodyPr>
            <a:lstStyle/>
            <a:p>
              <a:pPr algn="ctr"/>
              <a:r>
                <a:rPr lang="en-US" sz="2300" spc="420" dirty="0" smtClean="0">
                  <a:solidFill>
                    <a:srgbClr val="0971CE"/>
                  </a:solidFill>
                  <a:latin typeface="Trebuchet MS"/>
                  <a:cs typeface="Trebuchet MS"/>
                </a:rPr>
                <a:t>INSIDE OUT</a:t>
              </a:r>
              <a:endParaRPr lang="en-US" sz="2300" spc="420" dirty="0">
                <a:solidFill>
                  <a:srgbClr val="0971CE"/>
                </a:solidFill>
                <a:latin typeface="Trebuchet MS"/>
                <a:cs typeface="Trebuchet MS"/>
              </a:endParaRPr>
            </a:p>
          </p:txBody>
        </p:sp>
      </p:grpSp>
    </p:spTree>
    <p:extLst>
      <p:ext uri="{BB962C8B-B14F-4D97-AF65-F5344CB8AC3E}">
        <p14:creationId xmlns:p14="http://schemas.microsoft.com/office/powerpoint/2010/main" val="349024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EA-Kitchen-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 y="1556619"/>
            <a:ext cx="4025899" cy="3113238"/>
          </a:xfrm>
          <a:prstGeom prst="rect">
            <a:avLst/>
          </a:prstGeom>
        </p:spPr>
      </p:pic>
      <p:sp>
        <p:nvSpPr>
          <p:cNvPr id="9" name="Content Placeholder 3"/>
          <p:cNvSpPr>
            <a:spLocks noGrp="1"/>
          </p:cNvSpPr>
          <p:nvPr>
            <p:ph sz="quarter" idx="11"/>
          </p:nvPr>
        </p:nvSpPr>
        <p:spPr>
          <a:xfrm>
            <a:off x="4661010" y="1547861"/>
            <a:ext cx="4300495" cy="3113238"/>
          </a:xfrm>
        </p:spPr>
        <p:txBody>
          <a:bodyPr anchor="ctr">
            <a:noAutofit/>
          </a:bodyPr>
          <a:lstStyle/>
          <a:p>
            <a:pPr marL="0" indent="0">
              <a:spcAft>
                <a:spcPts val="1200"/>
              </a:spcAft>
              <a:buNone/>
            </a:pPr>
            <a:r>
              <a:rPr lang="de-AT" sz="2000" b="1" dirty="0" smtClean="0">
                <a:solidFill>
                  <a:srgbClr val="39AB47"/>
                </a:solidFill>
              </a:rPr>
              <a:t>Ein Produkt wie ASEA haben Sie    noch nie erlebt. </a:t>
            </a:r>
          </a:p>
          <a:p>
            <a:pPr marL="234000" indent="-234000">
              <a:spcAft>
                <a:spcPts val="1200"/>
              </a:spcAft>
              <a:buClr>
                <a:srgbClr val="0971CE"/>
              </a:buClr>
            </a:pPr>
            <a:r>
              <a:rPr lang="de-AT" dirty="0" smtClean="0"/>
              <a:t>Denn es ist das weltweit erste Getränk mit </a:t>
            </a:r>
            <a:r>
              <a:rPr lang="de-AT" dirty="0" err="1" smtClean="0"/>
              <a:t>Redox</a:t>
            </a:r>
            <a:r>
              <a:rPr lang="de-AT" dirty="0" smtClean="0"/>
              <a:t>-Signalmolekülen. </a:t>
            </a:r>
          </a:p>
          <a:p>
            <a:pPr marL="234000" indent="-234000">
              <a:buClr>
                <a:srgbClr val="0971CE"/>
              </a:buClr>
            </a:pPr>
            <a:r>
              <a:rPr lang="de-AT" dirty="0" smtClean="0"/>
              <a:t>Dieses Getränk, das erste seiner Art auf dem Markt, macht die einzigartige, wissenschaftlich basierte Technologie von ASEA persönlich anwendbar und verändert Leben überall auf der Welt. </a:t>
            </a:r>
            <a:endParaRPr lang="de-AT" dirty="0"/>
          </a:p>
        </p:txBody>
      </p:sp>
      <p:sp>
        <p:nvSpPr>
          <p:cNvPr id="10" name="Title 1"/>
          <p:cNvSpPr>
            <a:spLocks noGrp="1"/>
          </p:cNvSpPr>
          <p:nvPr>
            <p:ph type="title"/>
          </p:nvPr>
        </p:nvSpPr>
        <p:spPr>
          <a:xfrm>
            <a:off x="457200" y="343139"/>
            <a:ext cx="8229600" cy="857250"/>
          </a:xfrm>
        </p:spPr>
        <p:txBody>
          <a:bodyPr/>
          <a:lstStyle/>
          <a:p>
            <a:r>
              <a:rPr lang="de-AT" b="1" spc="400" dirty="0" smtClean="0"/>
              <a:t>WARUM BRAUCHEN SIE ASEA</a:t>
            </a:r>
            <a:endParaRPr lang="de-AT" b="1" spc="300" dirty="0"/>
          </a:p>
        </p:txBody>
      </p:sp>
    </p:spTree>
    <p:extLst>
      <p:ext uri="{BB962C8B-B14F-4D97-AF65-F5344CB8AC3E}">
        <p14:creationId xmlns:p14="http://schemas.microsoft.com/office/powerpoint/2010/main" val="32725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649268" y="3199051"/>
            <a:ext cx="1097280" cy="1371454"/>
          </a:xfrm>
          <a:prstGeom prst="rect">
            <a:avLst/>
          </a:prstGeom>
          <a:ln w="12700">
            <a:solidFill>
              <a:srgbClr val="6C6C6C"/>
            </a:solidFill>
          </a:ln>
          <a:effectLst/>
        </p:spPr>
      </p:pic>
      <p:sp>
        <p:nvSpPr>
          <p:cNvPr id="30" name="TextBox 29"/>
          <p:cNvSpPr txBox="1"/>
          <p:nvPr/>
        </p:nvSpPr>
        <p:spPr>
          <a:xfrm>
            <a:off x="544508" y="4578990"/>
            <a:ext cx="1318670" cy="338554"/>
          </a:xfrm>
          <a:prstGeom prst="rect">
            <a:avLst/>
          </a:prstGeom>
          <a:noFill/>
        </p:spPr>
        <p:txBody>
          <a:bodyPr wrap="square" rtlCol="0">
            <a:spAutoFit/>
          </a:bodyPr>
          <a:lstStyle/>
          <a:p>
            <a:pPr algn="ctr"/>
            <a:r>
              <a:rPr lang="en-US" sz="800" b="1" dirty="0" smtClean="0">
                <a:solidFill>
                  <a:srgbClr val="6C6C6C"/>
                </a:solidFill>
                <a:latin typeface="Trebuchet MS"/>
                <a:ea typeface="Helvetica Light" charset="0"/>
                <a:cs typeface="Trebuchet MS"/>
              </a:rPr>
              <a:t>Dr. David Silverman </a:t>
            </a:r>
            <a:r>
              <a:rPr lang="en-US" sz="800" dirty="0" smtClean="0">
                <a:solidFill>
                  <a:srgbClr val="6C6C6C"/>
                </a:solidFill>
                <a:latin typeface="Trebuchet MS"/>
                <a:ea typeface="Helvetica Light" charset="0"/>
                <a:cs typeface="Trebuchet MS"/>
              </a:rPr>
              <a:t>DPM</a:t>
            </a:r>
            <a:endParaRPr lang="en-US" sz="800" dirty="0">
              <a:solidFill>
                <a:srgbClr val="6C6C6C"/>
              </a:solidFill>
              <a:latin typeface="Trebuchet MS"/>
              <a:ea typeface="Helvetica Light" charset="0"/>
              <a:cs typeface="Trebuchet MS"/>
            </a:endParaRPr>
          </a:p>
        </p:txBody>
      </p:sp>
      <p:pic>
        <p:nvPicPr>
          <p:cNvPr id="31" name="Picture 30"/>
          <p:cNvPicPr>
            <a:picLocks/>
          </p:cNvPicPr>
          <p:nvPr/>
        </p:nvPicPr>
        <p:blipFill>
          <a:blip r:embed="rId4" cstate="print">
            <a:extLst>
              <a:ext uri="{28A0092B-C50C-407E-A947-70E740481C1C}">
                <a14:useLocalDpi xmlns:a14="http://schemas.microsoft.com/office/drawing/2010/main"/>
              </a:ext>
            </a:extLst>
          </a:blip>
          <a:stretch>
            <a:fillRect/>
          </a:stretch>
        </p:blipFill>
        <p:spPr>
          <a:xfrm>
            <a:off x="1996498" y="3198978"/>
            <a:ext cx="1097280" cy="1371600"/>
          </a:xfrm>
          <a:prstGeom prst="rect">
            <a:avLst/>
          </a:prstGeom>
          <a:ln w="12700">
            <a:solidFill>
              <a:srgbClr val="6C6C6C"/>
            </a:solidFill>
          </a:ln>
          <a:effectLst/>
        </p:spPr>
      </p:pic>
      <p:sp>
        <p:nvSpPr>
          <p:cNvPr id="32" name="TextBox 31"/>
          <p:cNvSpPr txBox="1"/>
          <p:nvPr/>
        </p:nvSpPr>
        <p:spPr>
          <a:xfrm>
            <a:off x="1925737" y="4578991"/>
            <a:ext cx="1256790" cy="215444"/>
          </a:xfrm>
          <a:prstGeom prst="rect">
            <a:avLst/>
          </a:prstGeom>
          <a:noFill/>
        </p:spPr>
        <p:txBody>
          <a:bodyPr wrap="square" rtlCol="0">
            <a:spAutoFit/>
          </a:bodyPr>
          <a:lstStyle/>
          <a:p>
            <a:pPr algn="ctr"/>
            <a:r>
              <a:rPr lang="en-US" sz="800" b="1" dirty="0" smtClean="0">
                <a:solidFill>
                  <a:srgbClr val="6C6C6C"/>
                </a:solidFill>
                <a:latin typeface="Trebuchet MS"/>
                <a:ea typeface="Helvetica Light" charset="0"/>
                <a:cs typeface="Trebuchet MS"/>
              </a:rPr>
              <a:t>Dr. Maureen Hayes </a:t>
            </a:r>
            <a:r>
              <a:rPr lang="en-US" sz="800" dirty="0" smtClean="0">
                <a:solidFill>
                  <a:srgbClr val="6C6C6C"/>
                </a:solidFill>
                <a:latin typeface="Trebuchet MS"/>
                <a:ea typeface="Helvetica Light" charset="0"/>
                <a:cs typeface="Trebuchet MS"/>
              </a:rPr>
              <a:t>MD</a:t>
            </a:r>
            <a:endParaRPr lang="en-US" sz="800" dirty="0">
              <a:solidFill>
                <a:srgbClr val="6C6C6C"/>
              </a:solidFill>
              <a:latin typeface="Trebuchet MS"/>
              <a:ea typeface="Helvetica Light" charset="0"/>
              <a:cs typeface="Trebuchet MS"/>
            </a:endParaRPr>
          </a:p>
        </p:txBody>
      </p:sp>
      <p:pic>
        <p:nvPicPr>
          <p:cNvPr id="33" name="Picture 32"/>
          <p:cNvPicPr>
            <a:picLocks/>
          </p:cNvPicPr>
          <p:nvPr/>
        </p:nvPicPr>
        <p:blipFill>
          <a:blip r:embed="rId5" cstate="print">
            <a:extLst>
              <a:ext uri="{28A0092B-C50C-407E-A947-70E740481C1C}">
                <a14:useLocalDpi xmlns:a14="http://schemas.microsoft.com/office/drawing/2010/main"/>
              </a:ext>
            </a:extLst>
          </a:blip>
          <a:stretch>
            <a:fillRect/>
          </a:stretch>
        </p:blipFill>
        <p:spPr>
          <a:xfrm>
            <a:off x="3352919" y="3196962"/>
            <a:ext cx="1095386" cy="1369233"/>
          </a:xfrm>
          <a:prstGeom prst="rect">
            <a:avLst/>
          </a:prstGeom>
          <a:ln w="12700">
            <a:solidFill>
              <a:srgbClr val="6C6C6C"/>
            </a:solidFill>
          </a:ln>
          <a:effectLst/>
        </p:spPr>
      </p:pic>
      <p:sp>
        <p:nvSpPr>
          <p:cNvPr id="40" name="TextBox 39"/>
          <p:cNvSpPr txBox="1"/>
          <p:nvPr/>
        </p:nvSpPr>
        <p:spPr>
          <a:xfrm>
            <a:off x="3177903" y="4578991"/>
            <a:ext cx="1433664" cy="338554"/>
          </a:xfrm>
          <a:prstGeom prst="rect">
            <a:avLst/>
          </a:prstGeom>
          <a:noFill/>
        </p:spPr>
        <p:txBody>
          <a:bodyPr wrap="square" rtlCol="0">
            <a:spAutoFit/>
          </a:bodyPr>
          <a:lstStyle/>
          <a:p>
            <a:pPr algn="ctr"/>
            <a:r>
              <a:rPr lang="en-US" sz="800" b="1" dirty="0" smtClean="0">
                <a:solidFill>
                  <a:srgbClr val="6C6C6C"/>
                </a:solidFill>
                <a:latin typeface="Trebuchet MS"/>
                <a:ea typeface="Helvetica Light" charset="0"/>
                <a:cs typeface="Trebuchet MS"/>
              </a:rPr>
              <a:t>Dr. Foster R. </a:t>
            </a:r>
            <a:r>
              <a:rPr lang="en-US" sz="800" b="1" dirty="0" err="1" smtClean="0">
                <a:solidFill>
                  <a:srgbClr val="6C6C6C"/>
                </a:solidFill>
                <a:latin typeface="Trebuchet MS"/>
                <a:ea typeface="Helvetica Light" charset="0"/>
                <a:cs typeface="Trebuchet MS"/>
              </a:rPr>
              <a:t>Malmed</a:t>
            </a:r>
            <a:r>
              <a:rPr lang="en-US" sz="800" b="1" dirty="0" smtClean="0">
                <a:solidFill>
                  <a:srgbClr val="6C6C6C"/>
                </a:solidFill>
                <a:latin typeface="Trebuchet MS"/>
                <a:ea typeface="Helvetica Light" charset="0"/>
                <a:cs typeface="Trebuchet MS"/>
              </a:rPr>
              <a:t> </a:t>
            </a:r>
          </a:p>
          <a:p>
            <a:pPr algn="ctr"/>
            <a:r>
              <a:rPr lang="en-US" sz="800" dirty="0" smtClean="0">
                <a:solidFill>
                  <a:srgbClr val="6C6C6C"/>
                </a:solidFill>
                <a:latin typeface="Trebuchet MS"/>
                <a:ea typeface="Helvetica Light" charset="0"/>
                <a:cs typeface="Trebuchet MS"/>
              </a:rPr>
              <a:t>DC, PC</a:t>
            </a:r>
            <a:endParaRPr lang="en-US" sz="800" dirty="0">
              <a:solidFill>
                <a:srgbClr val="6C6C6C"/>
              </a:solidFill>
              <a:latin typeface="Trebuchet MS"/>
              <a:ea typeface="Helvetica Light" charset="0"/>
              <a:cs typeface="Trebuchet MS"/>
            </a:endParaRPr>
          </a:p>
        </p:txBody>
      </p:sp>
      <p:sp>
        <p:nvSpPr>
          <p:cNvPr id="41" name="Title 1"/>
          <p:cNvSpPr txBox="1">
            <a:spLocks/>
          </p:cNvSpPr>
          <p:nvPr/>
        </p:nvSpPr>
        <p:spPr>
          <a:xfrm>
            <a:off x="1050445" y="234576"/>
            <a:ext cx="7038639" cy="50101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000" b="0" i="0" kern="1200" spc="300" baseline="0">
                <a:solidFill>
                  <a:srgbClr val="0071AD"/>
                </a:solidFill>
                <a:latin typeface="Helvetica Light" charset="0"/>
                <a:ea typeface="Helvetica Light" charset="0"/>
                <a:cs typeface="Helvetica Light" charset="0"/>
              </a:defRPr>
            </a:lvl1pPr>
          </a:lstStyle>
          <a:p>
            <a:r>
              <a:rPr lang="de-AT" sz="2200" b="1" dirty="0" smtClean="0">
                <a:solidFill>
                  <a:srgbClr val="0971CE"/>
                </a:solidFill>
                <a:latin typeface="Trebuchet MS"/>
                <a:cs typeface="Trebuchet MS"/>
              </a:rPr>
              <a:t>ASEA </a:t>
            </a:r>
            <a:r>
              <a:rPr lang="de-AT" sz="2200" b="1" dirty="0" err="1" smtClean="0">
                <a:solidFill>
                  <a:srgbClr val="0971CE"/>
                </a:solidFill>
                <a:latin typeface="Trebuchet MS"/>
                <a:cs typeface="Trebuchet MS"/>
              </a:rPr>
              <a:t>WISSENSCHNAFTLICHER</a:t>
            </a:r>
            <a:r>
              <a:rPr lang="de-AT" sz="2200" b="1" dirty="0" smtClean="0">
                <a:solidFill>
                  <a:srgbClr val="0971CE"/>
                </a:solidFill>
                <a:latin typeface="Trebuchet MS"/>
                <a:cs typeface="Trebuchet MS"/>
              </a:rPr>
              <a:t> BEIRAT</a:t>
            </a:r>
            <a:endParaRPr lang="de-AT" sz="2200" b="1" dirty="0">
              <a:solidFill>
                <a:srgbClr val="0971CE"/>
              </a:solidFill>
              <a:latin typeface="Trebuchet MS"/>
              <a:cs typeface="Trebuchet MS"/>
            </a:endParaRPr>
          </a:p>
        </p:txBody>
      </p:sp>
      <p:pic>
        <p:nvPicPr>
          <p:cNvPr id="42" name="Picture 4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667574" y="797522"/>
            <a:ext cx="1093102" cy="1371600"/>
          </a:xfrm>
          <a:prstGeom prst="rect">
            <a:avLst/>
          </a:prstGeom>
          <a:ln w="12700">
            <a:solidFill>
              <a:srgbClr val="6C6C6C"/>
            </a:solidFill>
          </a:ln>
          <a:effectLst/>
        </p:spPr>
      </p:pic>
      <p:sp>
        <p:nvSpPr>
          <p:cNvPr id="43" name="TextBox 42"/>
          <p:cNvSpPr txBox="1"/>
          <p:nvPr/>
        </p:nvSpPr>
        <p:spPr>
          <a:xfrm>
            <a:off x="2733535" y="2193113"/>
            <a:ext cx="988592" cy="338554"/>
          </a:xfrm>
          <a:prstGeom prst="rect">
            <a:avLst/>
          </a:prstGeom>
          <a:noFill/>
        </p:spPr>
        <p:txBody>
          <a:bodyPr wrap="square" rtlCol="0">
            <a:spAutoFit/>
          </a:bodyPr>
          <a:lstStyle/>
          <a:p>
            <a:pPr algn="ctr"/>
            <a:r>
              <a:rPr lang="en-US" sz="800" b="1" dirty="0">
                <a:solidFill>
                  <a:srgbClr val="6C6C6C"/>
                </a:solidFill>
                <a:latin typeface="Trebuchet MS"/>
                <a:ea typeface="Helvetica Light" charset="0"/>
                <a:cs typeface="Trebuchet MS"/>
              </a:rPr>
              <a:t>Brooke </a:t>
            </a:r>
            <a:r>
              <a:rPr lang="en-US" sz="800" b="1" dirty="0" smtClean="0">
                <a:solidFill>
                  <a:srgbClr val="6C6C6C"/>
                </a:solidFill>
                <a:latin typeface="Trebuchet MS"/>
                <a:ea typeface="Helvetica Light" charset="0"/>
                <a:cs typeface="Trebuchet MS"/>
              </a:rPr>
              <a:t>Alpert </a:t>
            </a:r>
            <a:r>
              <a:rPr lang="en-US" sz="800" dirty="0">
                <a:solidFill>
                  <a:srgbClr val="6C6C6C"/>
                </a:solidFill>
                <a:latin typeface="Trebuchet MS"/>
                <a:ea typeface="Helvetica Light" charset="0"/>
                <a:cs typeface="Trebuchet MS"/>
              </a:rPr>
              <a:t>MS, RD, CDN</a:t>
            </a:r>
          </a:p>
        </p:txBody>
      </p:sp>
      <p:pic>
        <p:nvPicPr>
          <p:cNvPr id="44" name="Picture 4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027055" y="798304"/>
            <a:ext cx="1097280" cy="1371600"/>
          </a:xfrm>
          <a:prstGeom prst="rect">
            <a:avLst/>
          </a:prstGeom>
          <a:ln w="12700">
            <a:solidFill>
              <a:srgbClr val="6C6C6C"/>
            </a:solidFill>
          </a:ln>
          <a:effectLst/>
        </p:spPr>
      </p:pic>
      <p:sp>
        <p:nvSpPr>
          <p:cNvPr id="45" name="TextBox 44"/>
          <p:cNvSpPr txBox="1"/>
          <p:nvPr/>
        </p:nvSpPr>
        <p:spPr>
          <a:xfrm>
            <a:off x="3954439" y="2193114"/>
            <a:ext cx="1243205" cy="215444"/>
          </a:xfrm>
          <a:prstGeom prst="rect">
            <a:avLst/>
          </a:prstGeom>
          <a:noFill/>
        </p:spPr>
        <p:txBody>
          <a:bodyPr wrap="square" rtlCol="0">
            <a:spAutoFit/>
          </a:bodyPr>
          <a:lstStyle/>
          <a:p>
            <a:pPr algn="ctr" fontAlgn="t"/>
            <a:r>
              <a:rPr lang="en-US" sz="800" b="1" dirty="0">
                <a:solidFill>
                  <a:srgbClr val="6C6C6C"/>
                </a:solidFill>
                <a:latin typeface="Trebuchet MS"/>
                <a:ea typeface="Helvetica Light" charset="0"/>
                <a:cs typeface="Trebuchet MS"/>
              </a:rPr>
              <a:t>Dr. Giuseppe </a:t>
            </a:r>
            <a:r>
              <a:rPr lang="en-US" sz="800" b="1" dirty="0" err="1">
                <a:solidFill>
                  <a:srgbClr val="6C6C6C"/>
                </a:solidFill>
                <a:latin typeface="Trebuchet MS"/>
                <a:ea typeface="Helvetica Light" charset="0"/>
                <a:cs typeface="Trebuchet MS"/>
              </a:rPr>
              <a:t>Maffi</a:t>
            </a:r>
            <a:endParaRPr lang="en-US" sz="800" b="1" dirty="0">
              <a:solidFill>
                <a:srgbClr val="6C6C6C"/>
              </a:solidFill>
              <a:latin typeface="Trebuchet MS"/>
              <a:ea typeface="Helvetica Light" charset="0"/>
              <a:cs typeface="Trebuchet MS"/>
            </a:endParaRPr>
          </a:p>
        </p:txBody>
      </p:sp>
      <p:pic>
        <p:nvPicPr>
          <p:cNvPr id="46" name="Picture 4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90036" y="795028"/>
            <a:ext cx="1097280" cy="1371600"/>
          </a:xfrm>
          <a:prstGeom prst="rect">
            <a:avLst/>
          </a:prstGeom>
          <a:ln w="12700">
            <a:solidFill>
              <a:srgbClr val="6C6C6C"/>
            </a:solidFill>
          </a:ln>
          <a:effectLst/>
        </p:spPr>
      </p:pic>
      <p:sp>
        <p:nvSpPr>
          <p:cNvPr id="47" name="TextBox 46"/>
          <p:cNvSpPr txBox="1"/>
          <p:nvPr/>
        </p:nvSpPr>
        <p:spPr>
          <a:xfrm>
            <a:off x="5321395" y="2193114"/>
            <a:ext cx="1238151" cy="338554"/>
          </a:xfrm>
          <a:prstGeom prst="rect">
            <a:avLst/>
          </a:prstGeom>
          <a:noFill/>
        </p:spPr>
        <p:txBody>
          <a:bodyPr wrap="square" rtlCol="0">
            <a:spAutoFit/>
          </a:bodyPr>
          <a:lstStyle/>
          <a:p>
            <a:pPr algn="ctr"/>
            <a:r>
              <a:rPr lang="en-US" sz="800" b="1" dirty="0">
                <a:solidFill>
                  <a:srgbClr val="6C6C6C"/>
                </a:solidFill>
                <a:latin typeface="Trebuchet MS"/>
                <a:ea typeface="Helvetica Light" charset="0"/>
                <a:cs typeface="Trebuchet MS"/>
              </a:rPr>
              <a:t>Karen R. </a:t>
            </a:r>
            <a:r>
              <a:rPr lang="en-US" sz="800" b="1" dirty="0" err="1" smtClean="0">
                <a:solidFill>
                  <a:srgbClr val="6C6C6C"/>
                </a:solidFill>
                <a:latin typeface="Trebuchet MS"/>
                <a:ea typeface="Helvetica Light" charset="0"/>
                <a:cs typeface="Trebuchet MS"/>
              </a:rPr>
              <a:t>Stolman</a:t>
            </a:r>
            <a:r>
              <a:rPr lang="en-US" sz="800" dirty="0" smtClean="0">
                <a:solidFill>
                  <a:srgbClr val="6C6C6C"/>
                </a:solidFill>
                <a:latin typeface="Trebuchet MS"/>
                <a:ea typeface="Helvetica Light" charset="0"/>
                <a:cs typeface="Trebuchet MS"/>
              </a:rPr>
              <a:t> </a:t>
            </a:r>
          </a:p>
          <a:p>
            <a:pPr algn="ctr"/>
            <a:r>
              <a:rPr lang="en-US" sz="800" dirty="0" smtClean="0">
                <a:solidFill>
                  <a:srgbClr val="6C6C6C"/>
                </a:solidFill>
                <a:latin typeface="Trebuchet MS"/>
                <a:ea typeface="Helvetica Light" charset="0"/>
                <a:cs typeface="Trebuchet MS"/>
              </a:rPr>
              <a:t>MD</a:t>
            </a:r>
            <a:endParaRPr lang="en-US" sz="800" dirty="0">
              <a:solidFill>
                <a:srgbClr val="6C6C6C"/>
              </a:solidFill>
              <a:latin typeface="Trebuchet MS"/>
              <a:ea typeface="Helvetica Light" charset="0"/>
              <a:cs typeface="Trebuchet MS"/>
            </a:endParaRPr>
          </a:p>
        </p:txBody>
      </p:sp>
      <p:sp>
        <p:nvSpPr>
          <p:cNvPr id="48" name="Title 1"/>
          <p:cNvSpPr txBox="1">
            <a:spLocks/>
          </p:cNvSpPr>
          <p:nvPr/>
        </p:nvSpPr>
        <p:spPr>
          <a:xfrm>
            <a:off x="983152" y="2616995"/>
            <a:ext cx="7170821" cy="50447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000" b="0" i="0" kern="1200" spc="300" baseline="0">
                <a:solidFill>
                  <a:srgbClr val="0071AD"/>
                </a:solidFill>
                <a:latin typeface="Helvetica Light" charset="0"/>
                <a:ea typeface="Helvetica Light" charset="0"/>
                <a:cs typeface="Helvetica Light" charset="0"/>
              </a:defRPr>
            </a:lvl1pPr>
          </a:lstStyle>
          <a:p>
            <a:r>
              <a:rPr lang="de-AT" sz="2200" b="1" spc="600" smtClean="0">
                <a:solidFill>
                  <a:srgbClr val="0971CE"/>
                </a:solidFill>
                <a:latin typeface="Trebuchet MS"/>
                <a:cs typeface="Trebuchet MS"/>
              </a:rPr>
              <a:t>ASEA PROFESSIONELLER BEIRAT</a:t>
            </a:r>
            <a:endParaRPr lang="de-AT" sz="2200" b="1" spc="600">
              <a:solidFill>
                <a:srgbClr val="0971CE"/>
              </a:solidFill>
              <a:latin typeface="Trebuchet MS"/>
              <a:cs typeface="Trebuchet MS"/>
            </a:endParaRPr>
          </a:p>
        </p:txBody>
      </p:sp>
      <p:pic>
        <p:nvPicPr>
          <p:cNvPr id="49" name="Picture 48"/>
          <p:cNvPicPr>
            <a:picLocks/>
          </p:cNvPicPr>
          <p:nvPr/>
        </p:nvPicPr>
        <p:blipFill rotWithShape="1">
          <a:blip r:embed="rId9" cstate="print">
            <a:extLst>
              <a:ext uri="{28A0092B-C50C-407E-A947-70E740481C1C}">
                <a14:useLocalDpi xmlns:a14="http://schemas.microsoft.com/office/drawing/2010/main"/>
              </a:ext>
            </a:extLst>
          </a:blip>
          <a:srcRect/>
          <a:stretch/>
        </p:blipFill>
        <p:spPr>
          <a:xfrm>
            <a:off x="4701571" y="3198855"/>
            <a:ext cx="1097280" cy="1371846"/>
          </a:xfrm>
          <a:prstGeom prst="rect">
            <a:avLst/>
          </a:prstGeom>
          <a:ln w="12700">
            <a:solidFill>
              <a:srgbClr val="6C6C6C"/>
            </a:solidFill>
          </a:ln>
          <a:effectLst/>
        </p:spPr>
      </p:pic>
      <p:sp>
        <p:nvSpPr>
          <p:cNvPr id="50" name="TextBox 49"/>
          <p:cNvSpPr txBox="1"/>
          <p:nvPr/>
        </p:nvSpPr>
        <p:spPr>
          <a:xfrm>
            <a:off x="4637440" y="4578990"/>
            <a:ext cx="1252667" cy="338554"/>
          </a:xfrm>
          <a:prstGeom prst="rect">
            <a:avLst/>
          </a:prstGeom>
          <a:noFill/>
        </p:spPr>
        <p:txBody>
          <a:bodyPr wrap="square" rtlCol="0">
            <a:spAutoFit/>
          </a:bodyPr>
          <a:lstStyle/>
          <a:p>
            <a:pPr algn="ctr"/>
            <a:r>
              <a:rPr lang="en-US" sz="800" b="1" dirty="0" smtClean="0">
                <a:solidFill>
                  <a:srgbClr val="6C6C6C"/>
                </a:solidFill>
                <a:latin typeface="Trebuchet MS"/>
                <a:ea typeface="Helvetica Light" charset="0"/>
                <a:cs typeface="Trebuchet MS"/>
              </a:rPr>
              <a:t>Dr. Karl V. Smith </a:t>
            </a:r>
          </a:p>
          <a:p>
            <a:pPr algn="ctr"/>
            <a:r>
              <a:rPr lang="en-US" sz="800" dirty="0" smtClean="0">
                <a:solidFill>
                  <a:srgbClr val="6C6C6C"/>
                </a:solidFill>
                <a:latin typeface="Trebuchet MS"/>
                <a:ea typeface="Helvetica Light" charset="0"/>
                <a:cs typeface="Trebuchet MS"/>
              </a:rPr>
              <a:t>DC</a:t>
            </a:r>
            <a:endParaRPr lang="en-US" sz="800" dirty="0">
              <a:solidFill>
                <a:srgbClr val="6C6C6C"/>
              </a:solidFill>
              <a:latin typeface="Trebuchet MS"/>
              <a:ea typeface="Helvetica Light" charset="0"/>
              <a:cs typeface="Trebuchet MS"/>
            </a:endParaRPr>
          </a:p>
        </p:txBody>
      </p:sp>
      <p:pic>
        <p:nvPicPr>
          <p:cNvPr id="51" name="Picture 50"/>
          <p:cNvPicPr>
            <a:picLocks/>
          </p:cNvPicPr>
          <p:nvPr/>
        </p:nvPicPr>
        <p:blipFill>
          <a:blip r:embed="rId10">
            <a:extLst>
              <a:ext uri="{28A0092B-C50C-407E-A947-70E740481C1C}">
                <a14:useLocalDpi xmlns:a14="http://schemas.microsoft.com/office/drawing/2010/main"/>
              </a:ext>
            </a:extLst>
          </a:blip>
          <a:stretch>
            <a:fillRect/>
          </a:stretch>
        </p:blipFill>
        <p:spPr>
          <a:xfrm>
            <a:off x="6054534" y="3203837"/>
            <a:ext cx="1095004" cy="1368755"/>
          </a:xfrm>
          <a:prstGeom prst="rect">
            <a:avLst/>
          </a:prstGeom>
          <a:ln w="12700">
            <a:solidFill>
              <a:srgbClr val="6C6C6C"/>
            </a:solidFill>
          </a:ln>
          <a:effectLst/>
        </p:spPr>
      </p:pic>
      <p:sp>
        <p:nvSpPr>
          <p:cNvPr id="52" name="TextBox 51"/>
          <p:cNvSpPr txBox="1"/>
          <p:nvPr/>
        </p:nvSpPr>
        <p:spPr>
          <a:xfrm>
            <a:off x="6027171" y="4578991"/>
            <a:ext cx="1160908" cy="215444"/>
          </a:xfrm>
          <a:prstGeom prst="rect">
            <a:avLst/>
          </a:prstGeom>
          <a:noFill/>
        </p:spPr>
        <p:txBody>
          <a:bodyPr wrap="square" rtlCol="0">
            <a:spAutoFit/>
          </a:bodyPr>
          <a:lstStyle/>
          <a:p>
            <a:pPr algn="ctr"/>
            <a:r>
              <a:rPr lang="en-US" sz="800" b="1" dirty="0" smtClean="0">
                <a:solidFill>
                  <a:srgbClr val="6C6C6C"/>
                </a:solidFill>
                <a:latin typeface="Trebuchet MS"/>
                <a:ea typeface="Helvetica Light" charset="0"/>
                <a:cs typeface="Trebuchet MS"/>
              </a:rPr>
              <a:t>Dr. Stan Gardner </a:t>
            </a:r>
            <a:r>
              <a:rPr lang="en-US" sz="800" dirty="0" smtClean="0">
                <a:solidFill>
                  <a:srgbClr val="6C6C6C"/>
                </a:solidFill>
                <a:latin typeface="Trebuchet MS"/>
                <a:ea typeface="Helvetica Light" charset="0"/>
                <a:cs typeface="Trebuchet MS"/>
              </a:rPr>
              <a:t>MD</a:t>
            </a:r>
            <a:endParaRPr lang="en-US" sz="800" dirty="0">
              <a:solidFill>
                <a:srgbClr val="6C6C6C"/>
              </a:solidFill>
              <a:latin typeface="Trebuchet MS"/>
              <a:ea typeface="Helvetica Light" charset="0"/>
              <a:cs typeface="Trebuchet MS"/>
            </a:endParaRPr>
          </a:p>
        </p:txBody>
      </p:sp>
      <p:pic>
        <p:nvPicPr>
          <p:cNvPr id="53" name="Picture 52"/>
          <p:cNvPicPr>
            <a:picLocks/>
          </p:cNvPicPr>
          <p:nvPr/>
        </p:nvPicPr>
        <p:blipFill>
          <a:blip r:embed="rId11" cstate="print">
            <a:extLst>
              <a:ext uri="{28A0092B-C50C-407E-A947-70E740481C1C}">
                <a14:useLocalDpi xmlns:a14="http://schemas.microsoft.com/office/drawing/2010/main"/>
              </a:ext>
            </a:extLst>
          </a:blip>
          <a:stretch>
            <a:fillRect/>
          </a:stretch>
        </p:blipFill>
        <p:spPr>
          <a:xfrm>
            <a:off x="7405222" y="3196962"/>
            <a:ext cx="1095386" cy="1369233"/>
          </a:xfrm>
          <a:prstGeom prst="rect">
            <a:avLst/>
          </a:prstGeom>
          <a:ln w="12700">
            <a:solidFill>
              <a:srgbClr val="6C6C6C"/>
            </a:solidFill>
          </a:ln>
          <a:effectLst/>
        </p:spPr>
      </p:pic>
      <p:sp>
        <p:nvSpPr>
          <p:cNvPr id="54" name="TextBox 53"/>
          <p:cNvSpPr txBox="1"/>
          <p:nvPr/>
        </p:nvSpPr>
        <p:spPr>
          <a:xfrm>
            <a:off x="7429583" y="4578991"/>
            <a:ext cx="1062410" cy="338554"/>
          </a:xfrm>
          <a:prstGeom prst="rect">
            <a:avLst/>
          </a:prstGeom>
          <a:noFill/>
        </p:spPr>
        <p:txBody>
          <a:bodyPr wrap="square" rtlCol="0">
            <a:spAutoFit/>
          </a:bodyPr>
          <a:lstStyle/>
          <a:p>
            <a:pPr algn="ctr"/>
            <a:r>
              <a:rPr lang="en-US" sz="800" b="1" dirty="0" smtClean="0">
                <a:solidFill>
                  <a:srgbClr val="6C6C6C"/>
                </a:solidFill>
                <a:latin typeface="Trebuchet MS"/>
                <a:ea typeface="Helvetica Light" charset="0"/>
                <a:cs typeface="Trebuchet MS"/>
              </a:rPr>
              <a:t>Shawn Burke </a:t>
            </a:r>
            <a:r>
              <a:rPr lang="en-US" sz="800" dirty="0" smtClean="0">
                <a:solidFill>
                  <a:srgbClr val="6C6C6C"/>
                </a:solidFill>
                <a:latin typeface="Trebuchet MS"/>
                <a:ea typeface="Helvetica Light" charset="0"/>
                <a:cs typeface="Trebuchet MS"/>
              </a:rPr>
              <a:t>PTA, CPT</a:t>
            </a:r>
            <a:endParaRPr lang="en-US" sz="800" dirty="0">
              <a:solidFill>
                <a:srgbClr val="6C6C6C"/>
              </a:solidFill>
              <a:latin typeface="Trebuchet MS"/>
              <a:ea typeface="Helvetica Light" charset="0"/>
              <a:cs typeface="Trebuchet MS"/>
            </a:endParaRPr>
          </a:p>
        </p:txBody>
      </p:sp>
    </p:spTree>
    <p:extLst>
      <p:ext uri="{BB962C8B-B14F-4D97-AF65-F5344CB8AC3E}">
        <p14:creationId xmlns:p14="http://schemas.microsoft.com/office/powerpoint/2010/main" val="369055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457200" y="205979"/>
            <a:ext cx="8229600" cy="857250"/>
          </a:xfrm>
        </p:spPr>
        <p:txBody>
          <a:bodyPr/>
          <a:lstStyle/>
          <a:p>
            <a:r>
              <a:rPr lang="de-AT" sz="3200" b="1" dirty="0">
                <a:solidFill>
                  <a:srgbClr val="FFFFFF"/>
                </a:solidFill>
              </a:rPr>
              <a:t>ASEA </a:t>
            </a:r>
            <a:r>
              <a:rPr lang="de-AT" sz="3200" b="1" dirty="0" smtClean="0">
                <a:solidFill>
                  <a:srgbClr val="FFFFFF"/>
                </a:solidFill>
              </a:rPr>
              <a:t>WISSENSCHAFTLICHER </a:t>
            </a:r>
            <a:r>
              <a:rPr lang="de-AT" sz="3200" b="1" dirty="0">
                <a:solidFill>
                  <a:srgbClr val="FFFFFF"/>
                </a:solidFill>
              </a:rPr>
              <a:t>BEIRAT</a:t>
            </a:r>
          </a:p>
        </p:txBody>
      </p:sp>
      <p:sp>
        <p:nvSpPr>
          <p:cNvPr id="11" name="Content Placeholder 3"/>
          <p:cNvSpPr>
            <a:spLocks noGrp="1"/>
          </p:cNvSpPr>
          <p:nvPr>
            <p:ph sz="quarter" idx="11"/>
          </p:nvPr>
        </p:nvSpPr>
        <p:spPr>
          <a:xfrm>
            <a:off x="3091910" y="1799263"/>
            <a:ext cx="4920031" cy="1844355"/>
          </a:xfrm>
        </p:spPr>
        <p:txBody>
          <a:bodyPr>
            <a:noAutofit/>
          </a:bodyPr>
          <a:lstStyle/>
          <a:p>
            <a:pPr marL="0" indent="0">
              <a:spcBef>
                <a:spcPts val="1000"/>
              </a:spcBef>
              <a:buNone/>
            </a:pPr>
            <a:r>
              <a:rPr lang="de-DE" sz="1300" dirty="0" smtClean="0">
                <a:solidFill>
                  <a:schemeClr val="bg1"/>
                </a:solidFill>
              </a:rPr>
              <a:t>Wenn wir älter werden, sind unsere Hautzellen bei ihren täglichen Funktionen weniger effektiv, z. B. beim Schutz vor den schädlichen Auswirkungen der Sonne. Alterungszeichen werden sichtbar und die Schönheit verblasst. Wenn wir unserer Haut Redox-Signalmoleküle zuführen, kurbeln wir die Zellfunktion wieder an, damit sie Angriffe der Umwelt besser bekämpfen und unsere Jugend und Schönheit bewahren kann. </a:t>
            </a:r>
          </a:p>
          <a:p>
            <a:pPr marL="0" indent="0">
              <a:spcBef>
                <a:spcPts val="1000"/>
              </a:spcBef>
              <a:buNone/>
            </a:pPr>
            <a:r>
              <a:rPr lang="de-DE" sz="1300" b="1" dirty="0" smtClean="0">
                <a:solidFill>
                  <a:schemeClr val="bg1"/>
                </a:solidFill>
              </a:rPr>
              <a:t>—Karen R. </a:t>
            </a:r>
            <a:r>
              <a:rPr lang="de-DE" sz="1300" b="1" dirty="0" err="1" smtClean="0">
                <a:solidFill>
                  <a:schemeClr val="bg1"/>
                </a:solidFill>
              </a:rPr>
              <a:t>Stolman</a:t>
            </a:r>
            <a:r>
              <a:rPr lang="de-DE" sz="1300" b="1" dirty="0" smtClean="0">
                <a:solidFill>
                  <a:schemeClr val="bg1"/>
                </a:solidFill>
              </a:rPr>
              <a:t>, MD</a:t>
            </a:r>
          </a:p>
          <a:p>
            <a:pPr marL="0" indent="0">
              <a:spcBef>
                <a:spcPts val="1000"/>
              </a:spcBef>
              <a:buNone/>
            </a:pPr>
            <a:endParaRPr lang="de-DE" sz="1300" dirty="0">
              <a:solidFill>
                <a:schemeClr val="bg1"/>
              </a:solidFill>
            </a:endParaRP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74556" y="1772733"/>
            <a:ext cx="1197159" cy="1496449"/>
          </a:xfrm>
          <a:prstGeom prst="rect">
            <a:avLst/>
          </a:prstGeom>
          <a:ln w="12700">
            <a:solidFill>
              <a:schemeClr val="bg1"/>
            </a:solidFill>
          </a:ln>
        </p:spPr>
      </p:pic>
    </p:spTree>
    <p:extLst>
      <p:ext uri="{BB962C8B-B14F-4D97-AF65-F5344CB8AC3E}">
        <p14:creationId xmlns:p14="http://schemas.microsoft.com/office/powerpoint/2010/main" val="87141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500"/>
                                        <p:tgtEl>
                                          <p:spTgt spid="11">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fade">
                                      <p:cBhvr>
                                        <p:cTn id="13"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Content Placeholder 14"/>
          <p:cNvPicPr>
            <a:picLocks noGrp="1" noChangeAspect="1"/>
          </p:cNvPicPr>
          <p:nvPr>
            <p:ph sz="quarter" idx="18"/>
          </p:nvPr>
        </p:nvPicPr>
        <p:blipFill>
          <a:blip r:embed="rId3" cstate="screen">
            <a:extLst>
              <a:ext uri="{28A0092B-C50C-407E-A947-70E740481C1C}">
                <a14:useLocalDpi xmlns:a14="http://schemas.microsoft.com/office/drawing/2010/main"/>
              </a:ext>
            </a:extLst>
          </a:blip>
          <a:stretch>
            <a:fillRect/>
          </a:stretch>
        </p:blipFill>
        <p:spPr>
          <a:xfrm>
            <a:off x="787300" y="1200096"/>
            <a:ext cx="2057508" cy="2057508"/>
          </a:xfrm>
        </p:spPr>
      </p:pic>
      <p:sp>
        <p:nvSpPr>
          <p:cNvPr id="29" name="Title 1"/>
          <p:cNvSpPr>
            <a:spLocks noGrp="1"/>
          </p:cNvSpPr>
          <p:nvPr>
            <p:ph type="title"/>
          </p:nvPr>
        </p:nvSpPr>
        <p:spPr>
          <a:xfrm>
            <a:off x="457200" y="205979"/>
            <a:ext cx="8229600" cy="857250"/>
          </a:xfrm>
        </p:spPr>
        <p:txBody>
          <a:bodyPr>
            <a:normAutofit/>
          </a:bodyPr>
          <a:lstStyle/>
          <a:p>
            <a:r>
              <a:rPr lang="de-DE" b="1" dirty="0" smtClean="0"/>
              <a:t>SIE SIND NICHT DER / DIE EINZIGE</a:t>
            </a:r>
            <a:endParaRPr lang="de-DE" b="1" spc="300" dirty="0">
              <a:solidFill>
                <a:srgbClr val="0971CE"/>
              </a:solidFill>
            </a:endParaRPr>
          </a:p>
        </p:txBody>
      </p:sp>
      <p:pic>
        <p:nvPicPr>
          <p:cNvPr id="32" name="Content Placeholder 13"/>
          <p:cNvPicPr>
            <a:picLocks noGrp="1" noChangeAspect="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6290692" y="1201119"/>
            <a:ext cx="2055462" cy="2055462"/>
          </a:xfrm>
        </p:spPr>
      </p:pic>
      <p:pic>
        <p:nvPicPr>
          <p:cNvPr id="33" name="Content Placeholder 15"/>
          <p:cNvPicPr>
            <a:picLocks noGrp="1" noChangeAspect="1"/>
          </p:cNvPicPr>
          <p:nvPr>
            <p:ph sz="quarter" idx="19"/>
          </p:nvPr>
        </p:nvPicPr>
        <p:blipFill>
          <a:blip r:embed="rId5" cstate="screen">
            <a:extLst>
              <a:ext uri="{28A0092B-C50C-407E-A947-70E740481C1C}">
                <a14:useLocalDpi xmlns:a14="http://schemas.microsoft.com/office/drawing/2010/main"/>
              </a:ext>
            </a:extLst>
          </a:blip>
          <a:stretch>
            <a:fillRect/>
          </a:stretch>
        </p:blipFill>
        <p:spPr>
          <a:xfrm>
            <a:off x="3531827" y="1204913"/>
            <a:ext cx="2047875" cy="2047875"/>
          </a:xfrm>
        </p:spPr>
      </p:pic>
      <p:cxnSp>
        <p:nvCxnSpPr>
          <p:cNvPr id="34" name="Straight Connector 33"/>
          <p:cNvCxnSpPr/>
          <p:nvPr/>
        </p:nvCxnSpPr>
        <p:spPr>
          <a:xfrm>
            <a:off x="3188317" y="1184935"/>
            <a:ext cx="0" cy="3228315"/>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932541" y="1184935"/>
            <a:ext cx="0" cy="3228315"/>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sp>
        <p:nvSpPr>
          <p:cNvPr id="14" name="Text Placeholder 3"/>
          <p:cNvSpPr>
            <a:spLocks noGrp="1"/>
          </p:cNvSpPr>
          <p:nvPr>
            <p:ph type="body" sz="quarter" idx="15"/>
          </p:nvPr>
        </p:nvSpPr>
        <p:spPr>
          <a:xfrm>
            <a:off x="741789" y="3304795"/>
            <a:ext cx="2159054" cy="914400"/>
          </a:xfrm>
        </p:spPr>
        <p:txBody>
          <a:bodyPr/>
          <a:lstStyle/>
          <a:p>
            <a:r>
              <a:rPr lang="de-DE" dirty="0" smtClean="0"/>
              <a:t>Hochschulabsolventen verdienen </a:t>
            </a:r>
            <a:r>
              <a:rPr lang="de-DE" b="1" dirty="0" smtClean="0"/>
              <a:t>15% weniger </a:t>
            </a:r>
            <a:r>
              <a:rPr lang="de-DE" dirty="0" smtClean="0"/>
              <a:t>als im Jahr 2000.</a:t>
            </a:r>
            <a:endParaRPr lang="de-DE" dirty="0"/>
          </a:p>
        </p:txBody>
      </p:sp>
      <p:sp>
        <p:nvSpPr>
          <p:cNvPr id="15" name="Text Placeholder 2"/>
          <p:cNvSpPr>
            <a:spLocks noGrp="1"/>
          </p:cNvSpPr>
          <p:nvPr>
            <p:ph type="body" sz="quarter" idx="14"/>
          </p:nvPr>
        </p:nvSpPr>
        <p:spPr>
          <a:xfrm>
            <a:off x="6121179" y="3304795"/>
            <a:ext cx="2401804" cy="1064904"/>
          </a:xfrm>
        </p:spPr>
        <p:txBody>
          <a:bodyPr/>
          <a:lstStyle/>
          <a:p>
            <a:r>
              <a:rPr lang="de-DE" b="1" dirty="0" smtClean="0"/>
              <a:t>Durchschnittlich nur 12.000 $ </a:t>
            </a:r>
            <a:r>
              <a:rPr lang="de-DE" dirty="0" smtClean="0"/>
              <a:t>Ersparnisse für die Rente.</a:t>
            </a:r>
          </a:p>
          <a:p>
            <a:pPr>
              <a:spcBef>
                <a:spcPts val="600"/>
              </a:spcBef>
            </a:pPr>
            <a:r>
              <a:rPr lang="de-DE" sz="900" dirty="0" smtClean="0"/>
              <a:t>* National Institute on </a:t>
            </a:r>
            <a:r>
              <a:rPr lang="de-DE" sz="900" dirty="0" err="1" smtClean="0"/>
              <a:t>Retirement</a:t>
            </a:r>
            <a:r>
              <a:rPr lang="de-DE" sz="900" dirty="0" smtClean="0"/>
              <a:t> Security</a:t>
            </a:r>
            <a:endParaRPr lang="de-DE" sz="900" dirty="0"/>
          </a:p>
        </p:txBody>
      </p:sp>
      <p:sp>
        <p:nvSpPr>
          <p:cNvPr id="16" name="Text Placeholder 4"/>
          <p:cNvSpPr>
            <a:spLocks noGrp="1"/>
          </p:cNvSpPr>
          <p:nvPr>
            <p:ph type="body" sz="quarter" idx="16"/>
          </p:nvPr>
        </p:nvSpPr>
        <p:spPr>
          <a:xfrm>
            <a:off x="3357518" y="3304795"/>
            <a:ext cx="2413704" cy="914400"/>
          </a:xfrm>
        </p:spPr>
        <p:txBody>
          <a:bodyPr/>
          <a:lstStyle/>
          <a:p>
            <a:r>
              <a:rPr lang="de-DE" b="1" dirty="0" smtClean="0"/>
              <a:t>70% der Amerikaner </a:t>
            </a:r>
            <a:r>
              <a:rPr lang="de-DE" dirty="0" smtClean="0"/>
              <a:t>sagen, sie wären gern ihr eigener Boss.</a:t>
            </a:r>
            <a:endParaRPr lang="de-DE" dirty="0"/>
          </a:p>
        </p:txBody>
      </p:sp>
    </p:spTree>
    <p:extLst>
      <p:ext uri="{BB962C8B-B14F-4D97-AF65-F5344CB8AC3E}">
        <p14:creationId xmlns:p14="http://schemas.microsoft.com/office/powerpoint/2010/main" val="140180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up)">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up)">
                                      <p:cBhvr>
                                        <p:cTn id="16" dur="500"/>
                                        <p:tgtEl>
                                          <p:spTgt spid="33"/>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up)">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500"/>
                                        <p:tgtEl>
                                          <p:spTgt spid="3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wipe(up)">
                                      <p:cBhvr>
                                        <p:cTn id="29" dur="500"/>
                                        <p:tgtEl>
                                          <p:spTgt spid="14">
                                            <p:txEl>
                                              <p:pRg st="0" end="0"/>
                                            </p:txEl>
                                          </p:spTgt>
                                        </p:tgtEl>
                                      </p:cBhvr>
                                    </p:animEffect>
                                  </p:childTnLst>
                                </p:cTn>
                              </p:par>
                            </p:childTnLst>
                          </p:cTn>
                        </p:par>
                        <p:par>
                          <p:cTn id="30" fill="hold">
                            <p:stCondLst>
                              <p:cond delay="1000"/>
                            </p:stCondLst>
                            <p:childTnLst>
                              <p:par>
                                <p:cTn id="31" presetID="22" presetClass="entr" presetSubtype="1" fill="hold" grpId="0" nodeType="after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wipe(up)">
                                      <p:cBhvr>
                                        <p:cTn id="33" dur="500"/>
                                        <p:tgtEl>
                                          <p:spTgt spid="16">
                                            <p:txEl>
                                              <p:pRg st="0" end="0"/>
                                            </p:txEl>
                                          </p:spTgt>
                                        </p:tgtEl>
                                      </p:cBhvr>
                                    </p:animEffect>
                                  </p:childTnLst>
                                </p:cTn>
                              </p:par>
                            </p:childTnLst>
                          </p:cTn>
                        </p:par>
                        <p:par>
                          <p:cTn id="34" fill="hold">
                            <p:stCondLst>
                              <p:cond delay="1500"/>
                            </p:stCondLst>
                            <p:childTnLst>
                              <p:par>
                                <p:cTn id="35" presetID="22" presetClass="entr" presetSubtype="1" fill="hold" grpId="0" nodeType="after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wipe(up)">
                                      <p:cBhvr>
                                        <p:cTn id="37" dur="500"/>
                                        <p:tgtEl>
                                          <p:spTgt spid="15">
                                            <p:txEl>
                                              <p:pRg st="0" end="0"/>
                                            </p:txEl>
                                          </p:spTgt>
                                        </p:tgtEl>
                                      </p:cBhvr>
                                    </p:animEffect>
                                  </p:childTnLst>
                                </p:cTn>
                              </p:par>
                            </p:childTnLst>
                          </p:cTn>
                        </p:par>
                        <p:par>
                          <p:cTn id="38" fill="hold">
                            <p:stCondLst>
                              <p:cond delay="2000"/>
                            </p:stCondLst>
                            <p:childTnLst>
                              <p:par>
                                <p:cTn id="39" presetID="22" presetClass="entr" presetSubtype="1" fill="hold" grpId="0" nodeType="afterEffect">
                                  <p:stCondLst>
                                    <p:cond delay="0"/>
                                  </p:stCondLst>
                                  <p:childTnLst>
                                    <p:set>
                                      <p:cBhvr>
                                        <p:cTn id="40" dur="1" fill="hold">
                                          <p:stCondLst>
                                            <p:cond delay="0"/>
                                          </p:stCondLst>
                                        </p:cTn>
                                        <p:tgtEl>
                                          <p:spTgt spid="15">
                                            <p:txEl>
                                              <p:pRg st="1" end="1"/>
                                            </p:txEl>
                                          </p:spTgt>
                                        </p:tgtEl>
                                        <p:attrNameLst>
                                          <p:attrName>style.visibility</p:attrName>
                                        </p:attrNameLst>
                                      </p:cBhvr>
                                      <p:to>
                                        <p:strVal val="visible"/>
                                      </p:to>
                                    </p:set>
                                    <p:animEffect transition="in" filter="wipe(up)">
                                      <p:cBhvr>
                                        <p:cTn id="41"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build="p"/>
      <p:bldP spid="1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Content Placeholder 9"/>
          <p:cNvPicPr>
            <a:picLocks noChangeAspect="1"/>
          </p:cNvPicPr>
          <p:nvPr/>
        </p:nvPicPr>
        <p:blipFill rotWithShape="1">
          <a:blip r:embed="rId3" cstate="print">
            <a:extLst>
              <a:ext uri="{28A0092B-C50C-407E-A947-70E740481C1C}">
                <a14:useLocalDpi xmlns:a14="http://schemas.microsoft.com/office/drawing/2010/main"/>
              </a:ext>
            </a:extLst>
          </a:blip>
          <a:srcRect t="387"/>
          <a:stretch/>
        </p:blipFill>
        <p:spPr>
          <a:xfrm>
            <a:off x="-6657" y="4957"/>
            <a:ext cx="3031740" cy="2561820"/>
          </a:xfrm>
          <a:prstGeom prst="rect">
            <a:avLst/>
          </a:prstGeom>
          <a:ln w="12700">
            <a:solidFill>
              <a:schemeClr val="tx1"/>
            </a:solidFill>
          </a:ln>
        </p:spPr>
      </p:pic>
      <p:pic>
        <p:nvPicPr>
          <p:cNvPr id="10" name="Content Placeholder 10"/>
          <p:cNvPicPr>
            <a:picLocks noChangeAspect="1"/>
          </p:cNvPicPr>
          <p:nvPr/>
        </p:nvPicPr>
        <p:blipFill rotWithShape="1">
          <a:blip r:embed="rId4" cstate="print">
            <a:extLst>
              <a:ext uri="{28A0092B-C50C-407E-A947-70E740481C1C}">
                <a14:useLocalDpi xmlns:a14="http://schemas.microsoft.com/office/drawing/2010/main"/>
              </a:ext>
            </a:extLst>
          </a:blip>
          <a:srcRect l="1577" t="1209"/>
          <a:stretch/>
        </p:blipFill>
        <p:spPr>
          <a:xfrm>
            <a:off x="3025084" y="-6609"/>
            <a:ext cx="3078536" cy="2573386"/>
          </a:xfrm>
          <a:prstGeom prst="rect">
            <a:avLst/>
          </a:prstGeom>
          <a:ln w="12700">
            <a:solidFill>
              <a:schemeClr val="tx1"/>
            </a:solidFill>
          </a:ln>
        </p:spPr>
      </p:pic>
      <p:pic>
        <p:nvPicPr>
          <p:cNvPr id="11" name="Content Placeholder 1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103620" y="675"/>
            <a:ext cx="3036173" cy="2566102"/>
          </a:xfrm>
          <a:prstGeom prst="rect">
            <a:avLst/>
          </a:prstGeom>
          <a:ln w="12700">
            <a:solidFill>
              <a:schemeClr val="tx1"/>
            </a:solidFill>
          </a:ln>
        </p:spPr>
      </p:pic>
      <p:pic>
        <p:nvPicPr>
          <p:cNvPr id="12" name="Content Placeholder 1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985" y="2575988"/>
            <a:ext cx="3036068" cy="2566194"/>
          </a:xfrm>
          <a:prstGeom prst="rect">
            <a:avLst/>
          </a:prstGeom>
          <a:ln w="12700">
            <a:solidFill>
              <a:schemeClr val="tx1"/>
            </a:solidFill>
          </a:ln>
        </p:spPr>
      </p:pic>
      <p:pic>
        <p:nvPicPr>
          <p:cNvPr id="20" name="Content Placeholder 1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025083" y="2575988"/>
            <a:ext cx="3078537" cy="2566453"/>
          </a:xfrm>
          <a:prstGeom prst="rect">
            <a:avLst/>
          </a:prstGeom>
          <a:ln w="12700">
            <a:solidFill>
              <a:schemeClr val="tx1"/>
            </a:solidFill>
          </a:ln>
        </p:spPr>
      </p:pic>
      <p:pic>
        <p:nvPicPr>
          <p:cNvPr id="21" name="Content Placeholder 19"/>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103620" y="2575988"/>
            <a:ext cx="3036356" cy="2565720"/>
          </a:xfrm>
          <a:prstGeom prst="rect">
            <a:avLst/>
          </a:prstGeom>
          <a:ln w="12700">
            <a:solidFill>
              <a:schemeClr val="tx1"/>
            </a:solidFill>
          </a:ln>
        </p:spPr>
      </p:pic>
      <p:sp>
        <p:nvSpPr>
          <p:cNvPr id="22" name="Title 1"/>
          <p:cNvSpPr txBox="1">
            <a:spLocks/>
          </p:cNvSpPr>
          <p:nvPr/>
        </p:nvSpPr>
        <p:spPr>
          <a:xfrm>
            <a:off x="457200" y="2131637"/>
            <a:ext cx="8229600" cy="857250"/>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457200" rtl="0" eaLnBrk="1" latinLnBrk="0" hangingPunct="1">
              <a:spcBef>
                <a:spcPct val="0"/>
              </a:spcBef>
              <a:buNone/>
              <a:defRPr sz="3000" b="0" i="0" kern="1200" spc="300" baseline="0">
                <a:solidFill>
                  <a:srgbClr val="0071AD"/>
                </a:solidFill>
                <a:latin typeface="Helvetica Light" charset="0"/>
                <a:ea typeface="Helvetica Light" charset="0"/>
                <a:cs typeface="Helvetica Light" charset="0"/>
              </a:defRPr>
            </a:lvl1pPr>
          </a:lstStyle>
          <a:p>
            <a:r>
              <a:rPr lang="de-DE" b="1" spc="600" dirty="0" smtClean="0">
                <a:solidFill>
                  <a:schemeClr val="bg1"/>
                </a:solidFill>
                <a:latin typeface="Trebuchet MS"/>
                <a:cs typeface="Trebuchet MS"/>
              </a:rPr>
              <a:t>ASEA ATHLETEN</a:t>
            </a:r>
            <a:endParaRPr lang="de-DE" b="1" spc="600" dirty="0">
              <a:solidFill>
                <a:schemeClr val="bg1"/>
              </a:solidFill>
              <a:latin typeface="Trebuchet MS"/>
              <a:cs typeface="Trebuchet MS"/>
            </a:endParaRPr>
          </a:p>
        </p:txBody>
      </p:sp>
    </p:spTree>
    <p:extLst>
      <p:ext uri="{BB962C8B-B14F-4D97-AF65-F5344CB8AC3E}">
        <p14:creationId xmlns:p14="http://schemas.microsoft.com/office/powerpoint/2010/main" val="44866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strVal val="#ppt_h"/>
                                          </p:val>
                                        </p:tav>
                                        <p:tav tm="100000">
                                          <p:val>
                                            <p:strVal val="#ppt_h"/>
                                          </p:val>
                                        </p:tav>
                                      </p:tavLst>
                                    </p:anim>
                                  </p:childTnLst>
                                </p:cTn>
                              </p:par>
                            </p:childTnLst>
                          </p:cTn>
                        </p:par>
                        <p:par>
                          <p:cTn id="29" fill="hold">
                            <p:stCondLst>
                              <p:cond delay="2500"/>
                            </p:stCondLst>
                            <p:childTnLst>
                              <p:par>
                                <p:cTn id="30" presetID="17" presetClass="entr" presetSubtype="10"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strVal val="#ppt_h"/>
                                          </p:val>
                                        </p:tav>
                                        <p:tav tm="100000">
                                          <p:val>
                                            <p:strVal val="#ppt_h"/>
                                          </p:val>
                                        </p:tav>
                                      </p:tavLst>
                                    </p:anim>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childTnLst>
                                </p:cTn>
                              </p:par>
                              <p:par>
                                <p:cTn id="38" presetID="6" presetClass="emph" presetSubtype="0" fill="hold" grpId="1" nodeType="withEffect">
                                  <p:stCondLst>
                                    <p:cond delay="0"/>
                                  </p:stCondLst>
                                  <p:childTnLst>
                                    <p:animScale>
                                      <p:cBhvr>
                                        <p:cTn id="39" dur="2000" fill="hold"/>
                                        <p:tgtEl>
                                          <p:spTgt spid="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205979"/>
            <a:ext cx="9144000" cy="857250"/>
          </a:xfrm>
        </p:spPr>
        <p:txBody>
          <a:bodyPr>
            <a:normAutofit/>
          </a:bodyPr>
          <a:lstStyle/>
          <a:p>
            <a:r>
              <a:rPr lang="de-DE" b="1" smtClean="0"/>
              <a:t>FORTSCHRITTLICHE TECHNOLOGIE</a:t>
            </a:r>
            <a:endParaRPr lang="de-DE" sz="3000" b="1" spc="300"/>
          </a:p>
        </p:txBody>
      </p:sp>
      <p:pic>
        <p:nvPicPr>
          <p:cNvPr id="9" name="Picture 8" descr="ASEA_RENU-28.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0836" y="950318"/>
            <a:ext cx="2526880" cy="4250826"/>
          </a:xfrm>
          <a:prstGeom prst="rect">
            <a:avLst/>
          </a:prstGeom>
        </p:spPr>
      </p:pic>
      <p:sp>
        <p:nvSpPr>
          <p:cNvPr id="6" name="Content Placeholder 3"/>
          <p:cNvSpPr>
            <a:spLocks noGrp="1"/>
          </p:cNvSpPr>
          <p:nvPr>
            <p:ph sz="quarter" idx="11"/>
          </p:nvPr>
        </p:nvSpPr>
        <p:spPr>
          <a:xfrm>
            <a:off x="4661012" y="1568897"/>
            <a:ext cx="3799816" cy="3029378"/>
          </a:xfrm>
        </p:spPr>
        <p:txBody>
          <a:bodyPr anchor="b">
            <a:normAutofit/>
          </a:bodyPr>
          <a:lstStyle/>
          <a:p>
            <a:pPr marL="0" indent="0">
              <a:buNone/>
            </a:pPr>
            <a:r>
              <a:rPr lang="de-DE" b="1" dirty="0" smtClean="0">
                <a:solidFill>
                  <a:srgbClr val="3DA547"/>
                </a:solidFill>
              </a:rPr>
              <a:t>ASEA</a:t>
            </a:r>
          </a:p>
          <a:p>
            <a:pPr marL="0" indent="0">
              <a:buNone/>
            </a:pPr>
            <a:r>
              <a:rPr lang="de-DE" dirty="0" smtClean="0"/>
              <a:t>Von innen nach außen</a:t>
            </a:r>
          </a:p>
          <a:p>
            <a:endParaRPr lang="de-DE" dirty="0" smtClean="0"/>
          </a:p>
          <a:p>
            <a:pPr marL="0" indent="0">
              <a:buNone/>
            </a:pPr>
            <a:r>
              <a:rPr lang="de-DE" b="1" dirty="0" smtClean="0">
                <a:solidFill>
                  <a:srgbClr val="3DA547"/>
                </a:solidFill>
              </a:rPr>
              <a:t>RENU 28</a:t>
            </a:r>
          </a:p>
          <a:p>
            <a:pPr marL="0" indent="0">
              <a:buNone/>
            </a:pPr>
            <a:r>
              <a:rPr lang="de-DE" dirty="0" smtClean="0"/>
              <a:t>Von außen nach innen</a:t>
            </a:r>
          </a:p>
          <a:p>
            <a:endParaRPr lang="de-DE" dirty="0" smtClean="0"/>
          </a:p>
          <a:p>
            <a:pPr marL="0" indent="0">
              <a:buNone/>
            </a:pPr>
            <a:r>
              <a:rPr lang="de-DE" b="1" dirty="0" smtClean="0">
                <a:solidFill>
                  <a:srgbClr val="3DA547"/>
                </a:solidFill>
              </a:rPr>
              <a:t>Mit der Kraft der einzigartigen, patentbasierten ASEA</a:t>
            </a:r>
            <a:br>
              <a:rPr lang="de-DE" b="1" dirty="0" smtClean="0">
                <a:solidFill>
                  <a:srgbClr val="3DA547"/>
                </a:solidFill>
              </a:rPr>
            </a:br>
            <a:r>
              <a:rPr lang="de-DE" dirty="0" smtClean="0"/>
              <a:t>Redox-Signaltechnologie</a:t>
            </a:r>
            <a:endParaRPr lang="de-DE" dirty="0"/>
          </a:p>
        </p:txBody>
      </p:sp>
    </p:spTree>
    <p:extLst>
      <p:ext uri="{BB962C8B-B14F-4D97-AF65-F5344CB8AC3E}">
        <p14:creationId xmlns:p14="http://schemas.microsoft.com/office/powerpoint/2010/main" val="35240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xEl>
                                              <p:pRg st="3" end="3"/>
                                            </p:txEl>
                                          </p:spTgt>
                                        </p:tgtEl>
                                        <p:attrNameLst>
                                          <p:attrName>style.visibility</p:attrName>
                                        </p:attrNameLst>
                                      </p:cBhvr>
                                      <p:to>
                                        <p:strVal val="visible"/>
                                      </p:to>
                                    </p:set>
                                    <p:animEffect transition="in" filter="fade">
                                      <p:cBhvr>
                                        <p:cTn id="14" dur="500"/>
                                        <p:tgtEl>
                                          <p:spTgt spid="6">
                                            <p:txEl>
                                              <p:pRg st="3" end="3"/>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animEffect transition="in" filter="fade">
                                      <p:cBhvr>
                                        <p:cTn id="21"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779038" y="1539241"/>
            <a:ext cx="1375422" cy="1412351"/>
            <a:chOff x="5779038" y="1539241"/>
            <a:chExt cx="1375422" cy="1412351"/>
          </a:xfrm>
        </p:grpSpPr>
        <p:sp>
          <p:nvSpPr>
            <p:cNvPr id="10" name="Oval 9"/>
            <p:cNvSpPr/>
            <p:nvPr/>
          </p:nvSpPr>
          <p:spPr>
            <a:xfrm>
              <a:off x="5867257" y="1539241"/>
              <a:ext cx="1140461" cy="1140461"/>
            </a:xfrm>
            <a:prstGeom prst="ellipse">
              <a:avLst/>
            </a:prstGeom>
            <a:solidFill>
              <a:srgbClr val="056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utoShape 4"/>
            <p:cNvSpPr>
              <a:spLocks/>
            </p:cNvSpPr>
            <p:nvPr/>
          </p:nvSpPr>
          <p:spPr bwMode="auto">
            <a:xfrm>
              <a:off x="5779038" y="2726244"/>
              <a:ext cx="1375422"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t"/>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AT" altLang="en-US" sz="1200" dirty="0" smtClean="0">
                  <a:solidFill>
                    <a:srgbClr val="808080"/>
                  </a:solidFill>
                  <a:latin typeface="Trebuchet MS"/>
                  <a:ea typeface="Helvetica" charset="0"/>
                  <a:cs typeface="Trebuchet MS"/>
                  <a:sym typeface="ApexNew-Book" panose="02010600040501010103" pitchFamily="50" charset="0"/>
                </a:rPr>
                <a:t>PARTNERSCHAFT</a:t>
              </a:r>
              <a:endParaRPr lang="de-AT" altLang="en-US" sz="1200" dirty="0">
                <a:solidFill>
                  <a:srgbClr val="808080"/>
                </a:solidFill>
                <a:latin typeface="Trebuchet MS"/>
                <a:ea typeface="Helvetica" charset="0"/>
                <a:cs typeface="Trebuchet MS"/>
                <a:sym typeface="ApexNew-Book" panose="02010600040501010103" pitchFamily="50" charset="0"/>
              </a:endParaRPr>
            </a:p>
          </p:txBody>
        </p:sp>
        <p:pic>
          <p:nvPicPr>
            <p:cNvPr id="13" name="Picture 12" descr="ASEA-white_NO_T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83088" y="1965061"/>
              <a:ext cx="920500" cy="253778"/>
            </a:xfrm>
            <a:prstGeom prst="rect">
              <a:avLst/>
            </a:prstGeom>
          </p:spPr>
        </p:pic>
      </p:grpSp>
      <p:grpSp>
        <p:nvGrpSpPr>
          <p:cNvPr id="2" name="Group 1"/>
          <p:cNvGrpSpPr/>
          <p:nvPr/>
        </p:nvGrpSpPr>
        <p:grpSpPr>
          <a:xfrm>
            <a:off x="3781617" y="220180"/>
            <a:ext cx="1862996" cy="2891564"/>
            <a:chOff x="3781617" y="220180"/>
            <a:chExt cx="1862996" cy="2891564"/>
          </a:xfrm>
        </p:grpSpPr>
        <p:sp>
          <p:nvSpPr>
            <p:cNvPr id="8" name="Oval 7"/>
            <p:cNvSpPr/>
            <p:nvPr/>
          </p:nvSpPr>
          <p:spPr>
            <a:xfrm>
              <a:off x="4096941" y="220180"/>
              <a:ext cx="1140461" cy="1140461"/>
            </a:xfrm>
            <a:prstGeom prst="ellipse">
              <a:avLst/>
            </a:prstGeom>
            <a:solidFill>
              <a:srgbClr val="056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AutoShape 4"/>
            <p:cNvSpPr>
              <a:spLocks/>
            </p:cNvSpPr>
            <p:nvPr/>
          </p:nvSpPr>
          <p:spPr bwMode="auto">
            <a:xfrm>
              <a:off x="4103691" y="1397100"/>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AT" altLang="en-US" sz="1200" dirty="0" smtClean="0">
                  <a:solidFill>
                    <a:srgbClr val="FFFFFF">
                      <a:lumMod val="50000"/>
                    </a:srgbClr>
                  </a:solidFill>
                  <a:latin typeface="Trebuchet MS"/>
                  <a:ea typeface="Helvetica" charset="0"/>
                  <a:cs typeface="Trebuchet MS"/>
                  <a:sym typeface="ApexNew-Book" panose="02010600040501010103" pitchFamily="50" charset="0"/>
                </a:rPr>
                <a:t>PRODUKTE</a:t>
              </a:r>
              <a:endParaRPr lang="de-AT" altLang="en-US" sz="1200" dirty="0">
                <a:solidFill>
                  <a:srgbClr val="FFFFFF">
                    <a:lumMod val="50000"/>
                  </a:srgbClr>
                </a:solidFill>
                <a:latin typeface="Trebuchet MS"/>
                <a:ea typeface="Helvetica" charset="0"/>
                <a:cs typeface="Trebuchet MS"/>
                <a:sym typeface="ApexNew-Book" panose="02010600040501010103" pitchFamily="50" charset="0"/>
              </a:endParaRPr>
            </a:p>
          </p:txBody>
        </p:sp>
        <p:grpSp>
          <p:nvGrpSpPr>
            <p:cNvPr id="15" name="Group 14"/>
            <p:cNvGrpSpPr>
              <a:grpSpLocks noChangeAspect="1"/>
            </p:cNvGrpSpPr>
            <p:nvPr/>
          </p:nvGrpSpPr>
          <p:grpSpPr>
            <a:xfrm>
              <a:off x="4398768" y="311932"/>
              <a:ext cx="573868" cy="900000"/>
              <a:chOff x="4398766" y="333640"/>
              <a:chExt cx="550913" cy="841004"/>
            </a:xfrm>
          </p:grpSpPr>
          <p:pic>
            <p:nvPicPr>
              <p:cNvPr id="17" name="Picture 16" descr="RENU28.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36781" y="589373"/>
                <a:ext cx="212898" cy="574417"/>
              </a:xfrm>
              <a:prstGeom prst="rect">
                <a:avLst/>
              </a:prstGeom>
            </p:spPr>
          </p:pic>
          <p:pic>
            <p:nvPicPr>
              <p:cNvPr id="18" name="Picture 17" descr="ASEA-w.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98766" y="333640"/>
                <a:ext cx="303046" cy="841004"/>
              </a:xfrm>
              <a:prstGeom prst="rect">
                <a:avLst/>
              </a:prstGeom>
            </p:spPr>
          </p:pic>
        </p:grpSp>
        <p:pic>
          <p:nvPicPr>
            <p:cNvPr id="19" name="Picture 18" descr="ASEA-white_NO_T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89127" y="2446303"/>
              <a:ext cx="1428919" cy="393947"/>
            </a:xfrm>
            <a:prstGeom prst="rect">
              <a:avLst/>
            </a:prstGeom>
          </p:spPr>
        </p:pic>
        <p:sp>
          <p:nvSpPr>
            <p:cNvPr id="20" name="TextBox 19"/>
            <p:cNvSpPr txBox="1"/>
            <p:nvPr/>
          </p:nvSpPr>
          <p:spPr>
            <a:xfrm>
              <a:off x="4336911" y="2182764"/>
              <a:ext cx="756003" cy="276999"/>
            </a:xfrm>
            <a:prstGeom prst="rect">
              <a:avLst/>
            </a:prstGeom>
            <a:noFill/>
          </p:spPr>
          <p:txBody>
            <a:bodyPr wrap="square" rtlCol="0">
              <a:spAutoFit/>
            </a:bodyPr>
            <a:lstStyle/>
            <a:p>
              <a:pPr algn="ctr"/>
              <a:r>
                <a:rPr lang="en-US" sz="1200" spc="300" dirty="0" smtClean="0">
                  <a:solidFill>
                    <a:schemeClr val="bg1"/>
                  </a:solidFill>
                  <a:latin typeface="Trebuchet MS"/>
                  <a:cs typeface="Trebuchet MS"/>
                </a:rPr>
                <a:t>THE</a:t>
              </a:r>
              <a:endParaRPr lang="en-US" sz="1200" spc="300" dirty="0">
                <a:solidFill>
                  <a:schemeClr val="bg1"/>
                </a:solidFill>
                <a:latin typeface="Trebuchet MS"/>
                <a:cs typeface="Trebuchet MS"/>
              </a:endParaRPr>
            </a:p>
          </p:txBody>
        </p:sp>
        <p:sp>
          <p:nvSpPr>
            <p:cNvPr id="21" name="TextBox 20"/>
            <p:cNvSpPr txBox="1"/>
            <p:nvPr/>
          </p:nvSpPr>
          <p:spPr>
            <a:xfrm>
              <a:off x="3781617" y="2834745"/>
              <a:ext cx="1862996" cy="276999"/>
            </a:xfrm>
            <a:prstGeom prst="rect">
              <a:avLst/>
            </a:prstGeom>
            <a:noFill/>
          </p:spPr>
          <p:txBody>
            <a:bodyPr wrap="square" rtlCol="0">
              <a:spAutoFit/>
            </a:bodyPr>
            <a:lstStyle/>
            <a:p>
              <a:pPr algn="ctr"/>
              <a:r>
                <a:rPr lang="en-US" sz="1200" spc="350" dirty="0" smtClean="0">
                  <a:solidFill>
                    <a:schemeClr val="bg1"/>
                  </a:solidFill>
                  <a:latin typeface="Trebuchet MS"/>
                  <a:cs typeface="Trebuchet MS"/>
                </a:rPr>
                <a:t>OPPORTUNITY</a:t>
              </a:r>
              <a:endParaRPr lang="en-US" sz="1200" spc="350" dirty="0">
                <a:solidFill>
                  <a:schemeClr val="bg1"/>
                </a:solidFill>
                <a:latin typeface="Trebuchet MS"/>
                <a:cs typeface="Trebuchet MS"/>
              </a:endParaRPr>
            </a:p>
          </p:txBody>
        </p:sp>
      </p:grpSp>
      <p:grpSp>
        <p:nvGrpSpPr>
          <p:cNvPr id="22" name="Group 21"/>
          <p:cNvGrpSpPr/>
          <p:nvPr/>
        </p:nvGrpSpPr>
        <p:grpSpPr>
          <a:xfrm>
            <a:off x="3759907" y="1742185"/>
            <a:ext cx="1932186" cy="1862996"/>
            <a:chOff x="3759907" y="1742185"/>
            <a:chExt cx="1932186" cy="1862996"/>
          </a:xfrm>
        </p:grpSpPr>
        <p:sp>
          <p:nvSpPr>
            <p:cNvPr id="23" name="Oval 22"/>
            <p:cNvSpPr/>
            <p:nvPr/>
          </p:nvSpPr>
          <p:spPr>
            <a:xfrm>
              <a:off x="3759907" y="1742185"/>
              <a:ext cx="1862996" cy="1862996"/>
            </a:xfrm>
            <a:prstGeom prst="ellipse">
              <a:avLst/>
            </a:prstGeom>
            <a:solidFill>
              <a:srgbClr val="056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4" name="Oval 23"/>
            <p:cNvSpPr/>
            <p:nvPr/>
          </p:nvSpPr>
          <p:spPr>
            <a:xfrm>
              <a:off x="5297161" y="2385569"/>
              <a:ext cx="75056" cy="75056"/>
            </a:xfrm>
            <a:prstGeom prst="ellipse">
              <a:avLst/>
            </a:prstGeom>
            <a:solidFill>
              <a:srgbClr val="025F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5" name="Picture 24" descr="ASEA-white_NO_T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89127" y="2386963"/>
              <a:ext cx="1428919" cy="393947"/>
            </a:xfrm>
            <a:prstGeom prst="rect">
              <a:avLst/>
            </a:prstGeom>
          </p:spPr>
        </p:pic>
        <p:sp>
          <p:nvSpPr>
            <p:cNvPr id="26" name="TextBox 25"/>
            <p:cNvSpPr txBox="1"/>
            <p:nvPr/>
          </p:nvSpPr>
          <p:spPr>
            <a:xfrm>
              <a:off x="4336911" y="2087820"/>
              <a:ext cx="756003" cy="276999"/>
            </a:xfrm>
            <a:prstGeom prst="rect">
              <a:avLst/>
            </a:prstGeom>
            <a:noFill/>
          </p:spPr>
          <p:txBody>
            <a:bodyPr wrap="square" rtlCol="0">
              <a:spAutoFit/>
            </a:bodyPr>
            <a:lstStyle/>
            <a:p>
              <a:pPr algn="ctr"/>
              <a:r>
                <a:rPr lang="de-DE" sz="1200" spc="300" dirty="0" smtClean="0">
                  <a:solidFill>
                    <a:schemeClr val="bg1"/>
                  </a:solidFill>
                  <a:latin typeface="Trebuchet MS"/>
                  <a:cs typeface="Trebuchet MS"/>
                </a:rPr>
                <a:t>DIE</a:t>
              </a:r>
              <a:endParaRPr lang="de-DE" sz="1200" spc="300" dirty="0">
                <a:solidFill>
                  <a:schemeClr val="bg1"/>
                </a:solidFill>
                <a:latin typeface="Trebuchet MS"/>
                <a:cs typeface="Trebuchet MS"/>
              </a:endParaRPr>
            </a:p>
          </p:txBody>
        </p:sp>
        <p:sp>
          <p:nvSpPr>
            <p:cNvPr id="27" name="TextBox 26"/>
            <p:cNvSpPr txBox="1"/>
            <p:nvPr/>
          </p:nvSpPr>
          <p:spPr>
            <a:xfrm>
              <a:off x="3829097" y="2793207"/>
              <a:ext cx="1862996" cy="338554"/>
            </a:xfrm>
            <a:prstGeom prst="rect">
              <a:avLst/>
            </a:prstGeom>
            <a:noFill/>
          </p:spPr>
          <p:txBody>
            <a:bodyPr wrap="square" rtlCol="0">
              <a:spAutoFit/>
            </a:bodyPr>
            <a:lstStyle/>
            <a:p>
              <a:pPr algn="ctr"/>
              <a:r>
                <a:rPr lang="de-DE" sz="1600" spc="1100" dirty="0">
                  <a:solidFill>
                    <a:schemeClr val="bg1"/>
                  </a:solidFill>
                  <a:latin typeface="Trebuchet MS"/>
                  <a:cs typeface="Trebuchet MS"/>
                </a:rPr>
                <a:t>CHANCE</a:t>
              </a:r>
            </a:p>
          </p:txBody>
        </p:sp>
      </p:grpSp>
    </p:spTree>
    <p:extLst>
      <p:ext uri="{BB962C8B-B14F-4D97-AF65-F5344CB8AC3E}">
        <p14:creationId xmlns:p14="http://schemas.microsoft.com/office/powerpoint/2010/main" val="192133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Oval 8"/>
          <p:cNvSpPr/>
          <p:nvPr/>
        </p:nvSpPr>
        <p:spPr>
          <a:xfrm>
            <a:off x="185976" y="185976"/>
            <a:ext cx="813665" cy="813665"/>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rebuchet MS"/>
              <a:cs typeface="Trebuchet MS"/>
            </a:endParaRPr>
          </a:p>
        </p:txBody>
      </p:sp>
      <p:pic>
        <p:nvPicPr>
          <p:cNvPr id="10" name="Picture 9" descr="ASEA-blue_NO_T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1175" y="481647"/>
            <a:ext cx="684000" cy="188756"/>
          </a:xfrm>
          <a:prstGeom prst="rect">
            <a:avLst/>
          </a:prstGeom>
        </p:spPr>
      </p:pic>
      <p:sp>
        <p:nvSpPr>
          <p:cNvPr id="6" name="Title 1"/>
          <p:cNvSpPr txBox="1">
            <a:spLocks/>
          </p:cNvSpPr>
          <p:nvPr/>
        </p:nvSpPr>
        <p:spPr>
          <a:xfrm>
            <a:off x="457200" y="1134283"/>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000" b="0" i="0" kern="1200" spc="300" baseline="0">
                <a:solidFill>
                  <a:schemeClr val="bg1"/>
                </a:solidFill>
                <a:latin typeface="Helvetica Light" charset="0"/>
                <a:ea typeface="Helvetica Light" charset="0"/>
                <a:cs typeface="Helvetica Light" charset="0"/>
              </a:defRPr>
            </a:lvl1pPr>
          </a:lstStyle>
          <a:p>
            <a:r>
              <a:rPr lang="de-AT" b="1" smtClean="0">
                <a:latin typeface="Trebuchet MS"/>
                <a:cs typeface="Trebuchet MS"/>
              </a:rPr>
              <a:t>PARTNERSCHAFT</a:t>
            </a:r>
            <a:endParaRPr lang="de-AT" b="1">
              <a:latin typeface="Trebuchet MS"/>
              <a:cs typeface="Trebuchet MS"/>
            </a:endParaRPr>
          </a:p>
        </p:txBody>
      </p:sp>
      <p:sp>
        <p:nvSpPr>
          <p:cNvPr id="11" name="Content Placeholder 3"/>
          <p:cNvSpPr txBox="1">
            <a:spLocks/>
          </p:cNvSpPr>
          <p:nvPr/>
        </p:nvSpPr>
        <p:spPr>
          <a:xfrm>
            <a:off x="2764212" y="1991533"/>
            <a:ext cx="4706631" cy="1936514"/>
          </a:xfrm>
          <a:prstGeom prst="rect">
            <a:avLst/>
          </a:prstGeom>
        </p:spPr>
        <p:txBody>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AT" sz="2000" dirty="0" smtClean="0">
                <a:solidFill>
                  <a:schemeClr val="bg1"/>
                </a:solidFill>
                <a:latin typeface="Trebuchet MS"/>
                <a:cs typeface="Trebuchet MS"/>
              </a:rPr>
              <a:t>Basis der Einzigartigkeit </a:t>
            </a:r>
          </a:p>
          <a:p>
            <a:r>
              <a:rPr lang="de-AT" sz="2000" dirty="0" smtClean="0">
                <a:solidFill>
                  <a:schemeClr val="bg1"/>
                </a:solidFill>
                <a:latin typeface="Trebuchet MS"/>
                <a:cs typeface="Trebuchet MS"/>
              </a:rPr>
              <a:t>Finanziell stark und stabil</a:t>
            </a:r>
          </a:p>
          <a:p>
            <a:r>
              <a:rPr lang="de-AT" sz="2000" dirty="0" smtClean="0">
                <a:solidFill>
                  <a:schemeClr val="bg1"/>
                </a:solidFill>
                <a:latin typeface="Trebuchet MS"/>
                <a:cs typeface="Trebuchet MS"/>
              </a:rPr>
              <a:t>Internationale Präsenz</a:t>
            </a:r>
          </a:p>
          <a:p>
            <a:endParaRPr lang="de-AT" dirty="0">
              <a:solidFill>
                <a:schemeClr val="bg1"/>
              </a:solidFill>
              <a:latin typeface="Trebuchet MS"/>
              <a:cs typeface="Trebuchet MS"/>
            </a:endParaRPr>
          </a:p>
        </p:txBody>
      </p:sp>
    </p:spTree>
    <p:extLst>
      <p:ext uri="{BB962C8B-B14F-4D97-AF65-F5344CB8AC3E}">
        <p14:creationId xmlns:p14="http://schemas.microsoft.com/office/powerpoint/2010/main" val="190900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57200" y="205979"/>
            <a:ext cx="8229600" cy="857250"/>
          </a:xfrm>
        </p:spPr>
        <p:txBody>
          <a:bodyPr/>
          <a:lstStyle/>
          <a:p>
            <a:r>
              <a:rPr lang="de-DE" b="1" dirty="0" smtClean="0"/>
              <a:t>BASIS DER EINZIGARTIGKEIT </a:t>
            </a:r>
            <a:endParaRPr lang="de-DE" b="1" dirty="0"/>
          </a:p>
        </p:txBody>
      </p:sp>
      <p:sp>
        <p:nvSpPr>
          <p:cNvPr id="14" name="Content Placeholder 2"/>
          <p:cNvSpPr>
            <a:spLocks noGrp="1"/>
          </p:cNvSpPr>
          <p:nvPr>
            <p:ph sz="quarter" idx="4294967295"/>
          </p:nvPr>
        </p:nvSpPr>
        <p:spPr>
          <a:xfrm>
            <a:off x="1431824" y="3635275"/>
            <a:ext cx="6269816" cy="1248653"/>
          </a:xfrm>
          <a:prstGeom prst="rect">
            <a:avLst/>
          </a:prstGeom>
        </p:spPr>
        <p:txBody>
          <a:bodyPr>
            <a:noAutofit/>
          </a:bodyPr>
          <a:lstStyle/>
          <a:p>
            <a:pPr marL="252000" indent="-169200">
              <a:lnSpc>
                <a:spcPct val="110000"/>
              </a:lnSpc>
              <a:spcBef>
                <a:spcPts val="0"/>
              </a:spcBef>
              <a:spcAft>
                <a:spcPts val="1200"/>
              </a:spcAft>
              <a:buClr>
                <a:srgbClr val="0971CE"/>
              </a:buClr>
            </a:pPr>
            <a:r>
              <a:rPr lang="de-DE" sz="1200" dirty="0" smtClean="0"/>
              <a:t>Als Geschäftsinvestition kauften Verdis </a:t>
            </a:r>
            <a:r>
              <a:rPr lang="de-DE" sz="1200" dirty="0" smtClean="0"/>
              <a:t>Norton und </a:t>
            </a:r>
            <a:r>
              <a:rPr lang="de-DE" sz="1200" dirty="0" smtClean="0"/>
              <a:t>Tyler </a:t>
            </a:r>
            <a:r>
              <a:rPr lang="de-DE" sz="1200" dirty="0" smtClean="0"/>
              <a:t>Norton einem </a:t>
            </a:r>
            <a:r>
              <a:rPr lang="de-DE" sz="1200" dirty="0" smtClean="0"/>
              <a:t>wirtschaftlich schwachem Biotech-Unternehmen eine spannende Technologie ab.</a:t>
            </a:r>
          </a:p>
          <a:p>
            <a:pPr marL="252000" indent="-169200">
              <a:lnSpc>
                <a:spcPct val="110000"/>
              </a:lnSpc>
              <a:spcBef>
                <a:spcPts val="0"/>
              </a:spcBef>
              <a:spcAft>
                <a:spcPts val="1200"/>
              </a:spcAft>
              <a:buClr>
                <a:srgbClr val="0971CE"/>
              </a:buClr>
            </a:pPr>
            <a:r>
              <a:rPr lang="de-DE" sz="1200" dirty="0" smtClean="0"/>
              <a:t>Als sie sich die Technologie gemeinsam mit einem Forscherteam näher ansahen, entdeckten sie, wie man diese Technologie auf ein neues Niveau bringen könnte: durch die Stabilisierung der Moleküle. </a:t>
            </a:r>
          </a:p>
        </p:txBody>
      </p:sp>
      <p:grpSp>
        <p:nvGrpSpPr>
          <p:cNvPr id="16" name="Group 15"/>
          <p:cNvGrpSpPr/>
          <p:nvPr/>
        </p:nvGrpSpPr>
        <p:grpSpPr>
          <a:xfrm>
            <a:off x="3007332" y="1233876"/>
            <a:ext cx="2982132" cy="2189063"/>
            <a:chOff x="2244581" y="1233876"/>
            <a:chExt cx="2982132" cy="2189063"/>
          </a:xfrm>
        </p:grpSpPr>
        <p:sp>
          <p:nvSpPr>
            <p:cNvPr id="20" name="TextBox 19"/>
            <p:cNvSpPr txBox="1"/>
            <p:nvPr/>
          </p:nvSpPr>
          <p:spPr>
            <a:xfrm>
              <a:off x="2244581" y="3115162"/>
              <a:ext cx="1381509" cy="307777"/>
            </a:xfrm>
            <a:prstGeom prst="rect">
              <a:avLst/>
            </a:prstGeom>
            <a:noFill/>
          </p:spPr>
          <p:txBody>
            <a:bodyPr wrap="square" rtlCol="0">
              <a:spAutoFit/>
            </a:bodyPr>
            <a:lstStyle/>
            <a:p>
              <a:pPr algn="ctr" defTabSz="457200" eaLnBrk="1" fontAlgn="auto" hangingPunct="1">
                <a:spcBef>
                  <a:spcPts val="0"/>
                </a:spcBef>
                <a:spcAft>
                  <a:spcPts val="0"/>
                </a:spcAft>
              </a:pPr>
              <a:r>
                <a:rPr lang="en-US" sz="1400" b="1" dirty="0" smtClean="0">
                  <a:solidFill>
                    <a:srgbClr val="6C6C6C"/>
                  </a:solidFill>
                  <a:latin typeface="Trebuchet MS"/>
                  <a:ea typeface="Helvetica" charset="0"/>
                  <a:cs typeface="Trebuchet MS"/>
                </a:rPr>
                <a:t>Verdis Norton</a:t>
              </a:r>
              <a:endParaRPr lang="en-US" sz="1400" dirty="0">
                <a:solidFill>
                  <a:srgbClr val="6C6C6C"/>
                </a:solidFill>
                <a:latin typeface="Trebuchet MS"/>
                <a:ea typeface="Helvetica" charset="0"/>
                <a:cs typeface="Trebuchet MS"/>
              </a:endParaRPr>
            </a:p>
          </p:txBody>
        </p:sp>
        <p:sp>
          <p:nvSpPr>
            <p:cNvPr id="21" name="TextBox 20"/>
            <p:cNvSpPr txBox="1"/>
            <p:nvPr/>
          </p:nvSpPr>
          <p:spPr>
            <a:xfrm>
              <a:off x="3917286" y="3115162"/>
              <a:ext cx="1309427" cy="307777"/>
            </a:xfrm>
            <a:prstGeom prst="rect">
              <a:avLst/>
            </a:prstGeom>
            <a:noFill/>
          </p:spPr>
          <p:txBody>
            <a:bodyPr wrap="square" rtlCol="0">
              <a:spAutoFit/>
            </a:bodyPr>
            <a:lstStyle/>
            <a:p>
              <a:pPr algn="ctr" defTabSz="457200" eaLnBrk="1" fontAlgn="auto" hangingPunct="1">
                <a:spcBef>
                  <a:spcPts val="0"/>
                </a:spcBef>
                <a:spcAft>
                  <a:spcPts val="0"/>
                </a:spcAft>
              </a:pPr>
              <a:r>
                <a:rPr lang="en-US" sz="1400" b="1" dirty="0" smtClean="0">
                  <a:solidFill>
                    <a:srgbClr val="6C6C6C"/>
                  </a:solidFill>
                  <a:latin typeface="Trebuchet MS"/>
                  <a:ea typeface="Helvetica" charset="0"/>
                  <a:cs typeface="Trebuchet MS"/>
                </a:rPr>
                <a:t>Tyler Norton</a:t>
              </a:r>
              <a:endParaRPr lang="en-US" sz="1400" dirty="0">
                <a:solidFill>
                  <a:srgbClr val="6C6C6C"/>
                </a:solidFill>
                <a:latin typeface="Trebuchet MS"/>
                <a:ea typeface="Helvetica" charset="0"/>
                <a:cs typeface="Trebuchet MS"/>
              </a:endParaRPr>
            </a:p>
          </p:txBody>
        </p:sp>
        <p:pic>
          <p:nvPicPr>
            <p:cNvPr id="23" name="Content Placeholder 4" descr="17.8x10@72dpi.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2301760" y="1233876"/>
              <a:ext cx="1279640" cy="1805147"/>
            </a:xfrm>
            <a:prstGeom prst="rect">
              <a:avLst/>
            </a:prstGeom>
            <a:noFill/>
            <a:ln w="9525">
              <a:noFill/>
              <a:miter lim="800000"/>
              <a:headEnd/>
              <a:tailEnd/>
            </a:ln>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934108" y="1233876"/>
              <a:ext cx="1282128" cy="1797023"/>
            </a:xfrm>
            <a:prstGeom prst="rect">
              <a:avLst/>
            </a:prstGeom>
          </p:spPr>
        </p:pic>
      </p:grpSp>
    </p:spTree>
    <p:extLst>
      <p:ext uri="{BB962C8B-B14F-4D97-AF65-F5344CB8AC3E}">
        <p14:creationId xmlns:p14="http://schemas.microsoft.com/office/powerpoint/2010/main" val="75878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left)">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wipe(left)">
                                      <p:cBhvr>
                                        <p:cTn id="1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05979"/>
            <a:ext cx="8229600" cy="857250"/>
          </a:xfrm>
        </p:spPr>
        <p:txBody>
          <a:bodyPr/>
          <a:lstStyle/>
          <a:p>
            <a:r>
              <a:rPr lang="de-AT" b="1" smtClean="0"/>
              <a:t>FINANZIELL STARK &amp; STABIL</a:t>
            </a:r>
            <a:endParaRPr lang="de-AT" b="1"/>
          </a:p>
        </p:txBody>
      </p:sp>
      <p:pic>
        <p:nvPicPr>
          <p:cNvPr id="11" name="Content Placeholder 4"/>
          <p:cNvPicPr>
            <a:picLocks noGrp="1" noChangeAspect="1"/>
          </p:cNvPicPr>
          <p:nvPr>
            <p:ph sz="quarter" idx="10"/>
          </p:nvPr>
        </p:nvPicPr>
        <p:blipFill rotWithShape="1">
          <a:blip r:embed="rId3" cstate="print">
            <a:extLst>
              <a:ext uri="{28A0092B-C50C-407E-A947-70E740481C1C}">
                <a14:useLocalDpi xmlns:a14="http://schemas.microsoft.com/office/drawing/2010/main"/>
              </a:ext>
            </a:extLst>
          </a:blip>
          <a:srcRect/>
          <a:stretch/>
        </p:blipFill>
        <p:spPr>
          <a:xfrm>
            <a:off x="412984" y="1229443"/>
            <a:ext cx="3485717" cy="1746507"/>
          </a:xfrm>
          <a:ln w="12700">
            <a:solidFill>
              <a:srgbClr val="6C6C6C"/>
            </a:solidFill>
          </a:ln>
        </p:spPr>
      </p:pic>
      <p:sp>
        <p:nvSpPr>
          <p:cNvPr id="12" name="Content Placeholder 3"/>
          <p:cNvSpPr>
            <a:spLocks noGrp="1"/>
          </p:cNvSpPr>
          <p:nvPr>
            <p:ph sz="quarter" idx="11"/>
          </p:nvPr>
        </p:nvSpPr>
        <p:spPr>
          <a:xfrm>
            <a:off x="4181219" y="1229443"/>
            <a:ext cx="4505581" cy="3505746"/>
          </a:xfrm>
        </p:spPr>
        <p:txBody>
          <a:bodyPr anchor="ctr">
            <a:normAutofit/>
          </a:bodyPr>
          <a:lstStyle/>
          <a:p>
            <a:pPr marL="270000" indent="-270000">
              <a:lnSpc>
                <a:spcPct val="120000"/>
              </a:lnSpc>
              <a:spcAft>
                <a:spcPts val="1200"/>
              </a:spcAft>
              <a:buClr>
                <a:srgbClr val="0971CE"/>
              </a:buClr>
            </a:pPr>
            <a:r>
              <a:rPr lang="de-DE" dirty="0" smtClean="0"/>
              <a:t>Jedes Jahr Gewinne seit der Gründung</a:t>
            </a:r>
          </a:p>
          <a:p>
            <a:pPr marL="270000" indent="-270000">
              <a:lnSpc>
                <a:spcPct val="120000"/>
              </a:lnSpc>
              <a:spcAft>
                <a:spcPts val="1200"/>
              </a:spcAft>
              <a:buClr>
                <a:srgbClr val="0971CE"/>
              </a:buClr>
            </a:pPr>
            <a:r>
              <a:rPr lang="de-DE" dirty="0" smtClean="0"/>
              <a:t>Schuldenfrei</a:t>
            </a:r>
          </a:p>
          <a:p>
            <a:pPr marL="270000" indent="-270000">
              <a:lnSpc>
                <a:spcPct val="120000"/>
              </a:lnSpc>
              <a:spcAft>
                <a:spcPts val="1200"/>
              </a:spcAft>
              <a:buClr>
                <a:srgbClr val="0971CE"/>
              </a:buClr>
            </a:pPr>
            <a:r>
              <a:rPr lang="de-DE" dirty="0" smtClean="0"/>
              <a:t>Erweiterbare Infrastruktur —</a:t>
            </a:r>
            <a:br>
              <a:rPr lang="de-DE" dirty="0" smtClean="0"/>
            </a:br>
            <a:r>
              <a:rPr lang="de-DE" dirty="0" smtClean="0"/>
              <a:t>Kapazität für 800 Millionen US Dollar</a:t>
            </a:r>
          </a:p>
          <a:p>
            <a:pPr marL="270000" indent="-270000">
              <a:lnSpc>
                <a:spcPct val="120000"/>
              </a:lnSpc>
              <a:spcAft>
                <a:spcPts val="1200"/>
              </a:spcAft>
              <a:buClr>
                <a:srgbClr val="0971CE"/>
              </a:buClr>
            </a:pPr>
            <a:r>
              <a:rPr lang="de-DE" dirty="0" smtClean="0"/>
              <a:t>Höchste Qualitätsstandards                   (FDA registriert, Produktionsanlage entsprechend höchster US-Vorgaben und Normen)</a:t>
            </a:r>
            <a:endParaRPr lang="de-DE" dirty="0"/>
          </a:p>
        </p:txBody>
      </p:sp>
      <p:pic>
        <p:nvPicPr>
          <p:cNvPr id="13" name="Content Placeholder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55843" y="2990717"/>
            <a:ext cx="1742858" cy="1744472"/>
          </a:xfrm>
          <a:prstGeom prst="rect">
            <a:avLst/>
          </a:prstGeom>
          <a:ln w="12700">
            <a:solidFill>
              <a:srgbClr val="6C6C6C"/>
            </a:solidFill>
          </a:ln>
        </p:spPr>
      </p:pic>
      <p:pic>
        <p:nvPicPr>
          <p:cNvPr id="14" name="Content Placeholder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2984" y="2991524"/>
            <a:ext cx="1742859" cy="1742859"/>
          </a:xfrm>
          <a:prstGeom prst="rect">
            <a:avLst/>
          </a:prstGeom>
          <a:ln w="12700">
            <a:solidFill>
              <a:srgbClr val="6C6C6C"/>
            </a:solidFill>
          </a:ln>
        </p:spPr>
      </p:pic>
    </p:spTree>
    <p:extLst>
      <p:ext uri="{BB962C8B-B14F-4D97-AF65-F5344CB8AC3E}">
        <p14:creationId xmlns:p14="http://schemas.microsoft.com/office/powerpoint/2010/main" val="104995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up)">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up)">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up)">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wipe(up)">
                                      <p:cBhvr>
                                        <p:cTn id="2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14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EA World Map.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4775" y="761751"/>
            <a:ext cx="8794450" cy="4320314"/>
          </a:xfrm>
          <a:prstGeom prst="rect">
            <a:avLst/>
          </a:prstGeom>
        </p:spPr>
      </p:pic>
      <p:sp>
        <p:nvSpPr>
          <p:cNvPr id="9" name="Title 1"/>
          <p:cNvSpPr>
            <a:spLocks noGrp="1"/>
          </p:cNvSpPr>
          <p:nvPr>
            <p:ph type="title"/>
          </p:nvPr>
        </p:nvSpPr>
        <p:spPr>
          <a:xfrm>
            <a:off x="457200" y="58921"/>
            <a:ext cx="8229600" cy="857250"/>
          </a:xfrm>
        </p:spPr>
        <p:txBody>
          <a:bodyPr/>
          <a:lstStyle/>
          <a:p>
            <a:r>
              <a:rPr lang="de-AT" b="1" dirty="0" smtClean="0"/>
              <a:t>ASEA MÄRKTE WELTWEIT</a:t>
            </a:r>
            <a:r>
              <a:rPr lang="de-AT" b="1" smtClean="0"/>
              <a:t>: 26</a:t>
            </a:r>
            <a:r>
              <a:rPr lang="de-AT" smtClean="0"/>
              <a:t>*</a:t>
            </a:r>
            <a:endParaRPr lang="de-AT" dirty="0"/>
          </a:p>
        </p:txBody>
      </p:sp>
      <p:sp>
        <p:nvSpPr>
          <p:cNvPr id="11" name="Rechteck 2"/>
          <p:cNvSpPr/>
          <p:nvPr/>
        </p:nvSpPr>
        <p:spPr>
          <a:xfrm>
            <a:off x="4188542" y="4789982"/>
            <a:ext cx="4572000" cy="307777"/>
          </a:xfrm>
          <a:prstGeom prst="rect">
            <a:avLst/>
          </a:prstGeom>
        </p:spPr>
        <p:txBody>
          <a:bodyPr>
            <a:spAutoFit/>
          </a:bodyPr>
          <a:lstStyle/>
          <a:p>
            <a:pPr algn="r"/>
            <a:r>
              <a:rPr lang="en-US" sz="1400" dirty="0" smtClean="0">
                <a:solidFill>
                  <a:srgbClr val="0971CE"/>
                </a:solidFill>
                <a:latin typeface="Trebuchet MS"/>
                <a:cs typeface="Trebuchet MS"/>
              </a:rPr>
              <a:t>* </a:t>
            </a:r>
            <a:r>
              <a:rPr lang="en-US" sz="1400" dirty="0">
                <a:solidFill>
                  <a:schemeClr val="tx1">
                    <a:lumMod val="50000"/>
                    <a:lumOff val="50000"/>
                  </a:schemeClr>
                </a:solidFill>
                <a:latin typeface="Trebuchet MS"/>
                <a:cs typeface="Trebuchet MS"/>
              </a:rPr>
              <a:t>Stand </a:t>
            </a:r>
            <a:r>
              <a:rPr lang="en-US" sz="1400" dirty="0" err="1" smtClean="0">
                <a:solidFill>
                  <a:schemeClr val="tx1">
                    <a:lumMod val="50000"/>
                    <a:lumOff val="50000"/>
                  </a:schemeClr>
                </a:solidFill>
                <a:latin typeface="Trebuchet MS"/>
                <a:cs typeface="Trebuchet MS"/>
              </a:rPr>
              <a:t>Januar</a:t>
            </a:r>
            <a:r>
              <a:rPr lang="en-US" sz="1400" dirty="0" smtClean="0">
                <a:solidFill>
                  <a:schemeClr val="tx1">
                    <a:lumMod val="50000"/>
                    <a:lumOff val="50000"/>
                  </a:schemeClr>
                </a:solidFill>
                <a:latin typeface="Trebuchet MS"/>
                <a:cs typeface="Trebuchet MS"/>
              </a:rPr>
              <a:t> 2016 </a:t>
            </a:r>
            <a:endParaRPr lang="en-US" sz="1400" dirty="0">
              <a:solidFill>
                <a:schemeClr val="tx1">
                  <a:lumMod val="50000"/>
                  <a:lumOff val="50000"/>
                </a:schemeClr>
              </a:solidFill>
              <a:latin typeface="Trebuchet MS"/>
              <a:cs typeface="Trebuchet MS"/>
            </a:endParaRPr>
          </a:p>
        </p:txBody>
      </p:sp>
    </p:spTree>
    <p:extLst>
      <p:ext uri="{BB962C8B-B14F-4D97-AF65-F5344CB8AC3E}">
        <p14:creationId xmlns:p14="http://schemas.microsoft.com/office/powerpoint/2010/main" val="10496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003418" y="1533222"/>
            <a:ext cx="1797204" cy="1559417"/>
            <a:chOff x="2003418" y="1533222"/>
            <a:chExt cx="1797204" cy="1559417"/>
          </a:xfrm>
        </p:grpSpPr>
        <p:sp>
          <p:nvSpPr>
            <p:cNvPr id="12" name="Oval 11"/>
            <p:cNvSpPr/>
            <p:nvPr/>
          </p:nvSpPr>
          <p:spPr>
            <a:xfrm>
              <a:off x="2331468" y="1533222"/>
              <a:ext cx="1140461" cy="1140461"/>
            </a:xfrm>
            <a:prstGeom prst="ellipse">
              <a:avLst/>
            </a:prstGeom>
            <a:solidFill>
              <a:srgbClr val="056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AutoShape 4"/>
            <p:cNvSpPr>
              <a:spLocks/>
            </p:cNvSpPr>
            <p:nvPr/>
          </p:nvSpPr>
          <p:spPr bwMode="auto">
            <a:xfrm>
              <a:off x="2003418" y="2726244"/>
              <a:ext cx="1797204" cy="36639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t"/>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DE" altLang="en-US" sz="1200" dirty="0" smtClean="0">
                  <a:solidFill>
                    <a:srgbClr val="FFFFFF">
                      <a:lumMod val="50000"/>
                    </a:srgbClr>
                  </a:solidFill>
                  <a:latin typeface="Trebuchet MS"/>
                  <a:ea typeface="Helvetica" charset="0"/>
                  <a:cs typeface="Trebuchet MS"/>
                  <a:sym typeface="ApexNew-Book" panose="02010600040501010103" pitchFamily="50" charset="0"/>
                </a:rPr>
                <a:t>VERGÜTUNGSPLAN</a:t>
              </a:r>
              <a:endParaRPr lang="de-DE" altLang="en-US" sz="1200" dirty="0">
                <a:solidFill>
                  <a:srgbClr val="FFFFFF">
                    <a:lumMod val="50000"/>
                  </a:srgbClr>
                </a:solidFill>
                <a:latin typeface="Trebuchet MS"/>
                <a:ea typeface="Helvetica" charset="0"/>
                <a:cs typeface="Trebuchet MS"/>
                <a:sym typeface="ApexNew-Book" panose="02010600040501010103" pitchFamily="50" charset="0"/>
              </a:endParaRPr>
            </a:p>
          </p:txBody>
        </p:sp>
        <p:pic>
          <p:nvPicPr>
            <p:cNvPr id="25" name="Picture 24" descr="Money.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86700" y="1772546"/>
              <a:ext cx="823183" cy="666302"/>
            </a:xfrm>
            <a:prstGeom prst="rect">
              <a:avLst/>
            </a:prstGeom>
          </p:spPr>
        </p:pic>
      </p:grpSp>
      <p:grpSp>
        <p:nvGrpSpPr>
          <p:cNvPr id="29" name="Group 28"/>
          <p:cNvGrpSpPr/>
          <p:nvPr/>
        </p:nvGrpSpPr>
        <p:grpSpPr>
          <a:xfrm>
            <a:off x="5787545" y="1539241"/>
            <a:ext cx="1375422" cy="1412351"/>
            <a:chOff x="5787545" y="1539241"/>
            <a:chExt cx="1375422" cy="1412351"/>
          </a:xfrm>
        </p:grpSpPr>
        <p:sp>
          <p:nvSpPr>
            <p:cNvPr id="30" name="Oval 29"/>
            <p:cNvSpPr/>
            <p:nvPr/>
          </p:nvSpPr>
          <p:spPr>
            <a:xfrm>
              <a:off x="5867257" y="1539241"/>
              <a:ext cx="1140461" cy="1140461"/>
            </a:xfrm>
            <a:prstGeom prst="ellipse">
              <a:avLst/>
            </a:prstGeom>
            <a:solidFill>
              <a:srgbClr val="056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1" name="AutoShape 4"/>
            <p:cNvSpPr>
              <a:spLocks/>
            </p:cNvSpPr>
            <p:nvPr/>
          </p:nvSpPr>
          <p:spPr bwMode="auto">
            <a:xfrm>
              <a:off x="5787545" y="2726244"/>
              <a:ext cx="1375422"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t"/>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DE" altLang="en-US" sz="1200" dirty="0" smtClean="0">
                  <a:solidFill>
                    <a:srgbClr val="808080"/>
                  </a:solidFill>
                  <a:latin typeface="Trebuchet MS"/>
                  <a:ea typeface="Helvetica" charset="0"/>
                  <a:cs typeface="Trebuchet MS"/>
                  <a:sym typeface="ApexNew-Book" panose="02010600040501010103" pitchFamily="50" charset="0"/>
                </a:rPr>
                <a:t>PARTNERSCHAFT</a:t>
              </a:r>
              <a:endParaRPr lang="de-DE" altLang="en-US" sz="1200" dirty="0">
                <a:solidFill>
                  <a:srgbClr val="808080"/>
                </a:solidFill>
                <a:latin typeface="Trebuchet MS"/>
                <a:ea typeface="Helvetica" charset="0"/>
                <a:cs typeface="Trebuchet MS"/>
                <a:sym typeface="ApexNew-Book" panose="02010600040501010103" pitchFamily="50" charset="0"/>
              </a:endParaRPr>
            </a:p>
          </p:txBody>
        </p:sp>
        <p:pic>
          <p:nvPicPr>
            <p:cNvPr id="32" name="Picture 31" descr="ASEA-white_NO_T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83088" y="1965061"/>
              <a:ext cx="920500" cy="253778"/>
            </a:xfrm>
            <a:prstGeom prst="rect">
              <a:avLst/>
            </a:prstGeom>
          </p:spPr>
        </p:pic>
      </p:grpSp>
      <p:grpSp>
        <p:nvGrpSpPr>
          <p:cNvPr id="33" name="Group 32"/>
          <p:cNvGrpSpPr/>
          <p:nvPr/>
        </p:nvGrpSpPr>
        <p:grpSpPr>
          <a:xfrm>
            <a:off x="4096941" y="220180"/>
            <a:ext cx="1140461" cy="1402268"/>
            <a:chOff x="4096941" y="220180"/>
            <a:chExt cx="1140461" cy="1402268"/>
          </a:xfrm>
        </p:grpSpPr>
        <p:sp>
          <p:nvSpPr>
            <p:cNvPr id="34" name="Oval 33"/>
            <p:cNvSpPr/>
            <p:nvPr/>
          </p:nvSpPr>
          <p:spPr>
            <a:xfrm>
              <a:off x="4096941" y="220180"/>
              <a:ext cx="1140461" cy="1140461"/>
            </a:xfrm>
            <a:prstGeom prst="ellipse">
              <a:avLst/>
            </a:prstGeom>
            <a:solidFill>
              <a:srgbClr val="056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5" name="AutoShape 4"/>
            <p:cNvSpPr>
              <a:spLocks/>
            </p:cNvSpPr>
            <p:nvPr/>
          </p:nvSpPr>
          <p:spPr bwMode="auto">
            <a:xfrm>
              <a:off x="4103691" y="1397100"/>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DE" altLang="en-US" sz="1200" smtClean="0">
                  <a:solidFill>
                    <a:srgbClr val="FFFFFF">
                      <a:lumMod val="50000"/>
                    </a:srgbClr>
                  </a:solidFill>
                  <a:latin typeface="Trebuchet MS"/>
                  <a:ea typeface="Helvetica" charset="0"/>
                  <a:cs typeface="Trebuchet MS"/>
                  <a:sym typeface="ApexNew-Book" panose="02010600040501010103" pitchFamily="50" charset="0"/>
                </a:rPr>
                <a:t>PRODUKTE</a:t>
              </a:r>
              <a:endParaRPr lang="de-DE" altLang="en-US" sz="1200">
                <a:solidFill>
                  <a:srgbClr val="FFFFFF">
                    <a:lumMod val="50000"/>
                  </a:srgbClr>
                </a:solidFill>
                <a:latin typeface="Trebuchet MS"/>
                <a:ea typeface="Helvetica" charset="0"/>
                <a:cs typeface="Trebuchet MS"/>
                <a:sym typeface="ApexNew-Book" panose="02010600040501010103" pitchFamily="50" charset="0"/>
              </a:endParaRPr>
            </a:p>
          </p:txBody>
        </p:sp>
        <p:grpSp>
          <p:nvGrpSpPr>
            <p:cNvPr id="36" name="Group 35"/>
            <p:cNvGrpSpPr>
              <a:grpSpLocks noChangeAspect="1"/>
            </p:cNvGrpSpPr>
            <p:nvPr/>
          </p:nvGrpSpPr>
          <p:grpSpPr>
            <a:xfrm>
              <a:off x="4398768" y="311932"/>
              <a:ext cx="573868" cy="900000"/>
              <a:chOff x="4398766" y="333640"/>
              <a:chExt cx="550913" cy="841004"/>
            </a:xfrm>
          </p:grpSpPr>
          <p:pic>
            <p:nvPicPr>
              <p:cNvPr id="37" name="Picture 36" descr="RENU28.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36781" y="589373"/>
                <a:ext cx="212898" cy="574417"/>
              </a:xfrm>
              <a:prstGeom prst="rect">
                <a:avLst/>
              </a:prstGeom>
            </p:spPr>
          </p:pic>
          <p:pic>
            <p:nvPicPr>
              <p:cNvPr id="38" name="Picture 37" descr="ASEA-w.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98766" y="333640"/>
                <a:ext cx="303046" cy="841004"/>
              </a:xfrm>
              <a:prstGeom prst="rect">
                <a:avLst/>
              </a:prstGeom>
            </p:spPr>
          </p:pic>
        </p:grpSp>
      </p:grpSp>
      <p:grpSp>
        <p:nvGrpSpPr>
          <p:cNvPr id="39" name="Group 38"/>
          <p:cNvGrpSpPr/>
          <p:nvPr/>
        </p:nvGrpSpPr>
        <p:grpSpPr>
          <a:xfrm>
            <a:off x="3759907" y="1742185"/>
            <a:ext cx="1932186" cy="1862996"/>
            <a:chOff x="3759907" y="1742185"/>
            <a:chExt cx="1932186" cy="1862996"/>
          </a:xfrm>
        </p:grpSpPr>
        <p:sp>
          <p:nvSpPr>
            <p:cNvPr id="40" name="Oval 39"/>
            <p:cNvSpPr/>
            <p:nvPr/>
          </p:nvSpPr>
          <p:spPr>
            <a:xfrm>
              <a:off x="3759907" y="1742185"/>
              <a:ext cx="1862996" cy="1862996"/>
            </a:xfrm>
            <a:prstGeom prst="ellipse">
              <a:avLst/>
            </a:prstGeom>
            <a:solidFill>
              <a:srgbClr val="056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1" name="Oval 40"/>
            <p:cNvSpPr/>
            <p:nvPr/>
          </p:nvSpPr>
          <p:spPr>
            <a:xfrm>
              <a:off x="5297161" y="2385569"/>
              <a:ext cx="75056" cy="75056"/>
            </a:xfrm>
            <a:prstGeom prst="ellipse">
              <a:avLst/>
            </a:prstGeom>
            <a:solidFill>
              <a:srgbClr val="025F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42" name="Picture 41" descr="ASEA-white_NO_TM.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89127" y="2386963"/>
              <a:ext cx="1428919" cy="393947"/>
            </a:xfrm>
            <a:prstGeom prst="rect">
              <a:avLst/>
            </a:prstGeom>
          </p:spPr>
        </p:pic>
        <p:sp>
          <p:nvSpPr>
            <p:cNvPr id="43" name="TextBox 42"/>
            <p:cNvSpPr txBox="1"/>
            <p:nvPr/>
          </p:nvSpPr>
          <p:spPr>
            <a:xfrm>
              <a:off x="4336911" y="2087820"/>
              <a:ext cx="756003" cy="276999"/>
            </a:xfrm>
            <a:prstGeom prst="rect">
              <a:avLst/>
            </a:prstGeom>
            <a:noFill/>
          </p:spPr>
          <p:txBody>
            <a:bodyPr wrap="square" rtlCol="0">
              <a:spAutoFit/>
            </a:bodyPr>
            <a:lstStyle/>
            <a:p>
              <a:pPr algn="ctr"/>
              <a:r>
                <a:rPr lang="de-DE" sz="1200" spc="300" dirty="0" smtClean="0">
                  <a:solidFill>
                    <a:schemeClr val="bg1"/>
                  </a:solidFill>
                  <a:latin typeface="Trebuchet MS"/>
                  <a:cs typeface="Trebuchet MS"/>
                </a:rPr>
                <a:t>DIE</a:t>
              </a:r>
              <a:endParaRPr lang="de-DE" sz="1200" spc="300" dirty="0">
                <a:solidFill>
                  <a:schemeClr val="bg1"/>
                </a:solidFill>
                <a:latin typeface="Trebuchet MS"/>
                <a:cs typeface="Trebuchet MS"/>
              </a:endParaRPr>
            </a:p>
          </p:txBody>
        </p:sp>
        <p:sp>
          <p:nvSpPr>
            <p:cNvPr id="44" name="TextBox 43"/>
            <p:cNvSpPr txBox="1"/>
            <p:nvPr/>
          </p:nvSpPr>
          <p:spPr>
            <a:xfrm>
              <a:off x="3829097" y="2793207"/>
              <a:ext cx="1862996" cy="338554"/>
            </a:xfrm>
            <a:prstGeom prst="rect">
              <a:avLst/>
            </a:prstGeom>
            <a:noFill/>
          </p:spPr>
          <p:txBody>
            <a:bodyPr wrap="square" rtlCol="0">
              <a:spAutoFit/>
            </a:bodyPr>
            <a:lstStyle/>
            <a:p>
              <a:pPr algn="ctr"/>
              <a:r>
                <a:rPr lang="de-DE" sz="1600" spc="1100" dirty="0">
                  <a:solidFill>
                    <a:schemeClr val="bg1"/>
                  </a:solidFill>
                  <a:latin typeface="Trebuchet MS"/>
                  <a:cs typeface="Trebuchet MS"/>
                </a:rPr>
                <a:t>CHANCE</a:t>
              </a:r>
            </a:p>
          </p:txBody>
        </p:sp>
      </p:grpSp>
    </p:spTree>
    <p:extLst>
      <p:ext uri="{BB962C8B-B14F-4D97-AF65-F5344CB8AC3E}">
        <p14:creationId xmlns:p14="http://schemas.microsoft.com/office/powerpoint/2010/main" val="94394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Content Placeholder 3"/>
          <p:cNvSpPr txBox="1">
            <a:spLocks/>
          </p:cNvSpPr>
          <p:nvPr/>
        </p:nvSpPr>
        <p:spPr>
          <a:xfrm>
            <a:off x="4661012" y="1200151"/>
            <a:ext cx="4025788" cy="3394472"/>
          </a:xfrm>
          <a:prstGeom prst="rect">
            <a:avLst/>
          </a:prstGeom>
        </p:spPr>
        <p:txBody>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solidFill>
                <a:schemeClr val="bg1"/>
              </a:solidFill>
              <a:latin typeface="Trebuchet MS"/>
              <a:cs typeface="Trebuchet MS"/>
            </a:endParaRPr>
          </a:p>
        </p:txBody>
      </p:sp>
      <p:sp>
        <p:nvSpPr>
          <p:cNvPr id="12" name="Title 1"/>
          <p:cNvSpPr txBox="1">
            <a:spLocks/>
          </p:cNvSpPr>
          <p:nvPr/>
        </p:nvSpPr>
        <p:spPr>
          <a:xfrm>
            <a:off x="1354791" y="4166919"/>
            <a:ext cx="6536739" cy="857250"/>
          </a:xfrm>
          <a:prstGeom prst="rect">
            <a:avLst/>
          </a:prstGeom>
        </p:spPr>
        <p:txBody>
          <a:bodyPr vert="horz" lIns="91440" tIns="45720" rIns="91440" bIns="45720" rtlCol="0" anchor="b">
            <a:noAutofit/>
          </a:bodyPr>
          <a:lstStyle>
            <a:lvl1pPr algn="ctr" defTabSz="457200" rtl="0" eaLnBrk="1" latinLnBrk="0" hangingPunct="1">
              <a:spcBef>
                <a:spcPct val="0"/>
              </a:spcBef>
              <a:buNone/>
              <a:defRPr sz="3000" b="0" i="0" kern="1200" spc="300" baseline="0">
                <a:solidFill>
                  <a:schemeClr val="bg1"/>
                </a:solidFill>
                <a:latin typeface="Helvetica Light" charset="0"/>
                <a:ea typeface="Helvetica Light" charset="0"/>
                <a:cs typeface="Helvetica Light" charset="0"/>
              </a:defRPr>
            </a:lvl1pPr>
          </a:lstStyle>
          <a:p>
            <a:pPr algn="l"/>
            <a:endParaRPr lang="de-AT" sz="1200" spc="0" dirty="0" smtClean="0">
              <a:latin typeface="Trebuchet MS"/>
              <a:cs typeface="Trebuchet MS"/>
            </a:endParaRPr>
          </a:p>
          <a:p>
            <a:pPr algn="l"/>
            <a:endParaRPr lang="de-AT" sz="1200" spc="0" dirty="0" smtClean="0">
              <a:latin typeface="Trebuchet MS"/>
              <a:cs typeface="Trebuchet MS"/>
            </a:endParaRPr>
          </a:p>
          <a:p>
            <a:pPr algn="l"/>
            <a:r>
              <a:rPr lang="de-AT" sz="1200" spc="0" dirty="0" smtClean="0">
                <a:latin typeface="Trebuchet MS"/>
                <a:cs typeface="Trebuchet MS"/>
              </a:rPr>
              <a:t>* Jedem Interessenten sollte klar sein, dass hohe Einkünfte immer von dem persönlichen </a:t>
            </a:r>
          </a:p>
          <a:p>
            <a:pPr marL="108000" algn="l"/>
            <a:r>
              <a:rPr lang="de-AT" sz="1200" spc="0" dirty="0" smtClean="0">
                <a:latin typeface="Trebuchet MS"/>
                <a:cs typeface="Trebuchet MS"/>
              </a:rPr>
              <a:t>Einsatz-, Zeit- und Arbeitsaufwand sowie Investitionen abhängig sind.</a:t>
            </a:r>
          </a:p>
          <a:p>
            <a:pPr algn="l"/>
            <a:endParaRPr lang="de-AT" sz="1200" spc="0" dirty="0">
              <a:latin typeface="Trebuchet MS"/>
              <a:cs typeface="Trebuchet MS"/>
            </a:endParaRPr>
          </a:p>
        </p:txBody>
      </p:sp>
      <p:sp>
        <p:nvSpPr>
          <p:cNvPr id="13" name="Oval 12"/>
          <p:cNvSpPr/>
          <p:nvPr/>
        </p:nvSpPr>
        <p:spPr>
          <a:xfrm>
            <a:off x="185976" y="185976"/>
            <a:ext cx="813665" cy="813665"/>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rebuchet MS"/>
              <a:cs typeface="Trebuchet MS"/>
            </a:endParaRPr>
          </a:p>
        </p:txBody>
      </p:sp>
      <p:pic>
        <p:nvPicPr>
          <p:cNvPr id="14" name="Picture 13" descr="Money-B.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6003" y="247432"/>
            <a:ext cx="680316" cy="699254"/>
          </a:xfrm>
          <a:prstGeom prst="rect">
            <a:avLst/>
          </a:prstGeom>
        </p:spPr>
      </p:pic>
      <p:sp>
        <p:nvSpPr>
          <p:cNvPr id="16" name="Title 1"/>
          <p:cNvSpPr txBox="1">
            <a:spLocks/>
          </p:cNvSpPr>
          <p:nvPr/>
        </p:nvSpPr>
        <p:spPr>
          <a:xfrm>
            <a:off x="2147856" y="1297015"/>
            <a:ext cx="5872783"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000" b="0" i="0" kern="1200" spc="300" baseline="0">
                <a:solidFill>
                  <a:schemeClr val="bg1"/>
                </a:solidFill>
                <a:latin typeface="Helvetica Light" charset="0"/>
                <a:ea typeface="Helvetica Light" charset="0"/>
                <a:cs typeface="Helvetica Light" charset="0"/>
              </a:defRPr>
            </a:lvl1pPr>
          </a:lstStyle>
          <a:p>
            <a:pPr algn="l"/>
            <a:r>
              <a:rPr lang="de-DE" b="1" smtClean="0">
                <a:latin typeface="Trebuchet MS"/>
                <a:cs typeface="Trebuchet MS"/>
              </a:rPr>
              <a:t>VERGÜTUNG</a:t>
            </a:r>
            <a:r>
              <a:rPr lang="de-DE" smtClean="0">
                <a:latin typeface="Trebuchet MS"/>
                <a:cs typeface="Trebuchet MS"/>
              </a:rPr>
              <a:t>*</a:t>
            </a:r>
            <a:endParaRPr lang="de-DE">
              <a:latin typeface="Trebuchet MS"/>
              <a:cs typeface="Trebuchet MS"/>
            </a:endParaRPr>
          </a:p>
        </p:txBody>
      </p:sp>
      <p:sp>
        <p:nvSpPr>
          <p:cNvPr id="17" name="Content Placeholder 3"/>
          <p:cNvSpPr txBox="1">
            <a:spLocks/>
          </p:cNvSpPr>
          <p:nvPr/>
        </p:nvSpPr>
        <p:spPr>
          <a:xfrm>
            <a:off x="2210113" y="2154265"/>
            <a:ext cx="4712858" cy="1626696"/>
          </a:xfrm>
          <a:prstGeom prst="rect">
            <a:avLst/>
          </a:prstGeom>
        </p:spPr>
        <p:txBody>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4000" indent="-234000"/>
            <a:r>
              <a:rPr lang="de-DE" dirty="0" smtClean="0">
                <a:solidFill>
                  <a:schemeClr val="bg1"/>
                </a:solidFill>
                <a:latin typeface="Trebuchet MS"/>
                <a:cs typeface="Trebuchet MS"/>
              </a:rPr>
              <a:t>Einkommen, das sich vervielfachen kann</a:t>
            </a:r>
          </a:p>
          <a:p>
            <a:pPr marL="234000" indent="-234000"/>
            <a:r>
              <a:rPr lang="de-DE" dirty="0" smtClean="0">
                <a:solidFill>
                  <a:schemeClr val="bg1"/>
                </a:solidFill>
                <a:latin typeface="Trebuchet MS"/>
                <a:cs typeface="Trebuchet MS"/>
              </a:rPr>
              <a:t>Passives Einkommen</a:t>
            </a:r>
          </a:p>
          <a:p>
            <a:pPr marL="234000" indent="-234000"/>
            <a:r>
              <a:rPr lang="de-DE" dirty="0" smtClean="0">
                <a:solidFill>
                  <a:schemeClr val="bg1"/>
                </a:solidFill>
                <a:latin typeface="Trebuchet MS"/>
                <a:cs typeface="Trebuchet MS"/>
              </a:rPr>
              <a:t>Teilzeit oder Vollzeit</a:t>
            </a:r>
          </a:p>
          <a:p>
            <a:pPr marL="234000" indent="-234000"/>
            <a:r>
              <a:rPr lang="de-DE" dirty="0" smtClean="0">
                <a:solidFill>
                  <a:schemeClr val="bg1"/>
                </a:solidFill>
                <a:latin typeface="Trebuchet MS"/>
                <a:cs typeface="Trebuchet MS"/>
              </a:rPr>
              <a:t>Einkommen für Vermögensaufbau</a:t>
            </a:r>
          </a:p>
          <a:p>
            <a:pPr marL="234000" indent="-234000"/>
            <a:r>
              <a:rPr lang="de-DE" dirty="0" smtClean="0">
                <a:solidFill>
                  <a:schemeClr val="bg1"/>
                </a:solidFill>
                <a:latin typeface="Trebuchet MS"/>
                <a:cs typeface="Trebuchet MS"/>
              </a:rPr>
              <a:t>Provisionen wöchentlich ausbezahlt</a:t>
            </a:r>
            <a:endParaRPr lang="de-DE" dirty="0">
              <a:solidFill>
                <a:schemeClr val="bg1"/>
              </a:solidFill>
              <a:latin typeface="Trebuchet MS"/>
              <a:cs typeface="Trebuchet MS"/>
            </a:endParaRPr>
          </a:p>
        </p:txBody>
      </p:sp>
    </p:spTree>
    <p:extLst>
      <p:ext uri="{BB962C8B-B14F-4D97-AF65-F5344CB8AC3E}">
        <p14:creationId xmlns:p14="http://schemas.microsoft.com/office/powerpoint/2010/main" val="33773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Title 1"/>
          <p:cNvSpPr>
            <a:spLocks noGrp="1"/>
          </p:cNvSpPr>
          <p:nvPr>
            <p:ph type="title"/>
          </p:nvPr>
        </p:nvSpPr>
        <p:spPr>
          <a:xfrm>
            <a:off x="2774197" y="205979"/>
            <a:ext cx="6269064" cy="857250"/>
          </a:xfrm>
        </p:spPr>
        <p:txBody>
          <a:bodyPr/>
          <a:lstStyle/>
          <a:p>
            <a:r>
              <a:rPr lang="de-DE" b="1" dirty="0" smtClean="0">
                <a:ea typeface="Helvetica" charset="0"/>
              </a:rPr>
              <a:t>WELCHE WAHL HABEN SIE?</a:t>
            </a:r>
            <a:endParaRPr lang="de-DE" b="1" dirty="0"/>
          </a:p>
        </p:txBody>
      </p:sp>
      <p:grpSp>
        <p:nvGrpSpPr>
          <p:cNvPr id="17" name="Group 16"/>
          <p:cNvGrpSpPr/>
          <p:nvPr/>
        </p:nvGrpSpPr>
        <p:grpSpPr>
          <a:xfrm>
            <a:off x="4237921" y="1168893"/>
            <a:ext cx="1700114" cy="1700112"/>
            <a:chOff x="4374893" y="1258759"/>
            <a:chExt cx="1473298" cy="1473296"/>
          </a:xfrm>
        </p:grpSpPr>
        <p:sp>
          <p:nvSpPr>
            <p:cNvPr id="19" name="Oval 18"/>
            <p:cNvSpPr/>
            <p:nvPr/>
          </p:nvSpPr>
          <p:spPr>
            <a:xfrm>
              <a:off x="4374893" y="1258759"/>
              <a:ext cx="1473298" cy="1473296"/>
            </a:xfrm>
            <a:prstGeom prst="ellipse">
              <a:avLst/>
            </a:prstGeom>
            <a:gradFill>
              <a:gsLst>
                <a:gs pos="0">
                  <a:srgbClr val="3DA547"/>
                </a:gs>
                <a:gs pos="100000">
                  <a:schemeClr val="accent3">
                    <a:lumMod val="60000"/>
                    <a:lumOff val="40000"/>
                  </a:schemeClr>
                </a:gs>
              </a:gsLst>
            </a:gradFill>
            <a:ln>
              <a:solidFill>
                <a:srgbClr val="3DA54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Trebuchet MS"/>
                <a:cs typeface="Trebuchet MS"/>
              </a:endParaRPr>
            </a:p>
          </p:txBody>
        </p:sp>
        <p:sp>
          <p:nvSpPr>
            <p:cNvPr id="20" name="TextBox 19"/>
            <p:cNvSpPr txBox="1"/>
            <p:nvPr/>
          </p:nvSpPr>
          <p:spPr>
            <a:xfrm>
              <a:off x="4386705" y="1593588"/>
              <a:ext cx="1453737" cy="800146"/>
            </a:xfrm>
            <a:prstGeom prst="rect">
              <a:avLst/>
            </a:prstGeom>
            <a:noFill/>
          </p:spPr>
          <p:txBody>
            <a:bodyPr wrap="square" rtlCol="0">
              <a:spAutoFit/>
            </a:bodyPr>
            <a:lstStyle/>
            <a:p>
              <a:pPr algn="ctr">
                <a:spcBef>
                  <a:spcPts val="0"/>
                </a:spcBef>
              </a:pPr>
              <a:r>
                <a:rPr lang="de-DE" b="1" dirty="0" smtClean="0">
                  <a:solidFill>
                    <a:schemeClr val="bg1"/>
                  </a:solidFill>
                  <a:latin typeface="Trebuchet MS"/>
                  <a:ea typeface="Helvetica Light" charset="0"/>
                  <a:cs typeface="Trebuchet MS"/>
                </a:rPr>
                <a:t>ARBEITEN</a:t>
              </a:r>
            </a:p>
            <a:p>
              <a:pPr algn="ctr">
                <a:spcBef>
                  <a:spcPts val="0"/>
                </a:spcBef>
              </a:pPr>
              <a:r>
                <a:rPr lang="de-DE" dirty="0" smtClean="0">
                  <a:solidFill>
                    <a:schemeClr val="bg1"/>
                  </a:solidFill>
                  <a:latin typeface="Trebuchet MS"/>
                  <a:ea typeface="Helvetica Light" charset="0"/>
                  <a:cs typeface="Trebuchet MS"/>
                </a:rPr>
                <a:t>— als —</a:t>
              </a:r>
            </a:p>
            <a:p>
              <a:pPr algn="ctr">
                <a:spcBef>
                  <a:spcPts val="0"/>
                </a:spcBef>
              </a:pPr>
              <a:r>
                <a:rPr lang="de-DE" dirty="0" smtClean="0">
                  <a:solidFill>
                    <a:schemeClr val="bg1"/>
                  </a:solidFill>
                  <a:latin typeface="Trebuchet MS"/>
                  <a:ea typeface="Helvetica Light" charset="0"/>
                  <a:cs typeface="Trebuchet MS"/>
                </a:rPr>
                <a:t>Angestellter</a:t>
              </a:r>
              <a:endParaRPr lang="de-DE" dirty="0">
                <a:solidFill>
                  <a:schemeClr val="bg1"/>
                </a:solidFill>
                <a:latin typeface="Trebuchet MS"/>
                <a:ea typeface="Helvetica Light" charset="0"/>
                <a:cs typeface="Trebuchet MS"/>
              </a:endParaRPr>
            </a:p>
          </p:txBody>
        </p:sp>
      </p:grpSp>
      <p:grpSp>
        <p:nvGrpSpPr>
          <p:cNvPr id="22" name="Group 21"/>
          <p:cNvGrpSpPr/>
          <p:nvPr/>
        </p:nvGrpSpPr>
        <p:grpSpPr>
          <a:xfrm>
            <a:off x="6337265" y="1130196"/>
            <a:ext cx="1700116" cy="1700113"/>
            <a:chOff x="6362169" y="1258758"/>
            <a:chExt cx="1473300" cy="1473298"/>
          </a:xfrm>
        </p:grpSpPr>
        <p:sp>
          <p:nvSpPr>
            <p:cNvPr id="23" name="Oval 22"/>
            <p:cNvSpPr/>
            <p:nvPr/>
          </p:nvSpPr>
          <p:spPr>
            <a:xfrm>
              <a:off x="6362169" y="1258758"/>
              <a:ext cx="1473300" cy="1473298"/>
            </a:xfrm>
            <a:prstGeom prst="ellipse">
              <a:avLst/>
            </a:prstGeom>
            <a:gradFill>
              <a:gsLst>
                <a:gs pos="0">
                  <a:srgbClr val="3DA547"/>
                </a:gs>
                <a:gs pos="100000">
                  <a:schemeClr val="accent3">
                    <a:lumMod val="60000"/>
                    <a:lumOff val="40000"/>
                  </a:schemeClr>
                </a:gs>
              </a:gsLst>
            </a:gradFill>
            <a:ln>
              <a:solidFill>
                <a:srgbClr val="3DA54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Trebuchet MS"/>
                <a:cs typeface="Trebuchet MS"/>
              </a:endParaRPr>
            </a:p>
          </p:txBody>
        </p:sp>
        <p:sp>
          <p:nvSpPr>
            <p:cNvPr id="25" name="TextBox 24"/>
            <p:cNvSpPr txBox="1"/>
            <p:nvPr/>
          </p:nvSpPr>
          <p:spPr>
            <a:xfrm>
              <a:off x="6369918" y="1597791"/>
              <a:ext cx="1453737" cy="800147"/>
            </a:xfrm>
            <a:prstGeom prst="rect">
              <a:avLst/>
            </a:prstGeom>
            <a:noFill/>
          </p:spPr>
          <p:txBody>
            <a:bodyPr wrap="square" rtlCol="0">
              <a:spAutoFit/>
            </a:bodyPr>
            <a:lstStyle/>
            <a:p>
              <a:pPr algn="ctr">
                <a:spcBef>
                  <a:spcPts val="0"/>
                </a:spcBef>
              </a:pPr>
              <a:r>
                <a:rPr lang="de-DE" b="1" dirty="0" smtClean="0">
                  <a:solidFill>
                    <a:schemeClr val="bg1"/>
                  </a:solidFill>
                  <a:latin typeface="Trebuchet MS"/>
                  <a:ea typeface="Helvetica Light" charset="0"/>
                  <a:cs typeface="Trebuchet MS"/>
                </a:rPr>
                <a:t>INVESTIEREN</a:t>
              </a:r>
            </a:p>
            <a:p>
              <a:pPr algn="ctr">
                <a:spcBef>
                  <a:spcPts val="0"/>
                </a:spcBef>
              </a:pPr>
              <a:r>
                <a:rPr lang="de-DE" dirty="0" smtClean="0">
                  <a:solidFill>
                    <a:schemeClr val="bg1"/>
                  </a:solidFill>
                  <a:latin typeface="Trebuchet MS"/>
                  <a:ea typeface="Helvetica Light" charset="0"/>
                  <a:cs typeface="Trebuchet MS"/>
                </a:rPr>
                <a:t>— in ein —</a:t>
              </a:r>
            </a:p>
            <a:p>
              <a:pPr algn="ctr">
                <a:spcBef>
                  <a:spcPts val="0"/>
                </a:spcBef>
              </a:pPr>
              <a:r>
                <a:rPr lang="de-DE" dirty="0" smtClean="0">
                  <a:solidFill>
                    <a:schemeClr val="bg1"/>
                  </a:solidFill>
                  <a:latin typeface="Trebuchet MS"/>
                  <a:ea typeface="Helvetica Light" charset="0"/>
                  <a:cs typeface="Trebuchet MS"/>
                </a:rPr>
                <a:t>Unternehmen</a:t>
              </a:r>
              <a:endParaRPr lang="de-DE" dirty="0">
                <a:solidFill>
                  <a:schemeClr val="bg1"/>
                </a:solidFill>
                <a:latin typeface="Trebuchet MS"/>
                <a:ea typeface="Helvetica Light" charset="0"/>
                <a:cs typeface="Trebuchet MS"/>
              </a:endParaRPr>
            </a:p>
          </p:txBody>
        </p:sp>
      </p:grpSp>
      <p:grpSp>
        <p:nvGrpSpPr>
          <p:cNvPr id="27" name="Group 26"/>
          <p:cNvGrpSpPr/>
          <p:nvPr/>
        </p:nvGrpSpPr>
        <p:grpSpPr>
          <a:xfrm>
            <a:off x="4237919" y="3113929"/>
            <a:ext cx="1700118" cy="1700116"/>
            <a:chOff x="4374891" y="3203795"/>
            <a:chExt cx="1473302" cy="1473300"/>
          </a:xfrm>
        </p:grpSpPr>
        <p:sp>
          <p:nvSpPr>
            <p:cNvPr id="32" name="Oval 31"/>
            <p:cNvSpPr/>
            <p:nvPr/>
          </p:nvSpPr>
          <p:spPr>
            <a:xfrm>
              <a:off x="4374891" y="3203795"/>
              <a:ext cx="1473302" cy="1473300"/>
            </a:xfrm>
            <a:prstGeom prst="ellipse">
              <a:avLst/>
            </a:prstGeom>
            <a:gradFill>
              <a:gsLst>
                <a:gs pos="0">
                  <a:srgbClr val="3DA547"/>
                </a:gs>
                <a:gs pos="100000">
                  <a:schemeClr val="accent3">
                    <a:lumMod val="60000"/>
                    <a:lumOff val="40000"/>
                  </a:schemeClr>
                </a:gs>
              </a:gsLst>
            </a:gradFill>
            <a:ln>
              <a:solidFill>
                <a:srgbClr val="3DA54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Trebuchet MS"/>
                <a:cs typeface="Trebuchet MS"/>
              </a:endParaRPr>
            </a:p>
          </p:txBody>
        </p:sp>
        <p:sp>
          <p:nvSpPr>
            <p:cNvPr id="33" name="TextBox 32"/>
            <p:cNvSpPr txBox="1"/>
            <p:nvPr/>
          </p:nvSpPr>
          <p:spPr>
            <a:xfrm>
              <a:off x="4382640" y="3477041"/>
              <a:ext cx="1453737" cy="800147"/>
            </a:xfrm>
            <a:prstGeom prst="rect">
              <a:avLst/>
            </a:prstGeom>
            <a:noFill/>
          </p:spPr>
          <p:txBody>
            <a:bodyPr wrap="square" rtlCol="0">
              <a:spAutoFit/>
            </a:bodyPr>
            <a:lstStyle/>
            <a:p>
              <a:pPr algn="ctr">
                <a:spcBef>
                  <a:spcPts val="0"/>
                </a:spcBef>
              </a:pPr>
              <a:r>
                <a:rPr lang="de-DE" b="1" dirty="0">
                  <a:solidFill>
                    <a:schemeClr val="bg1"/>
                  </a:solidFill>
                  <a:latin typeface="Trebuchet MS"/>
                  <a:ea typeface="Helvetica Light" charset="0"/>
                  <a:cs typeface="Trebuchet MS"/>
                </a:rPr>
                <a:t>KAUF</a:t>
              </a:r>
            </a:p>
            <a:p>
              <a:pPr algn="ctr">
                <a:spcBef>
                  <a:spcPts val="0"/>
                </a:spcBef>
              </a:pPr>
              <a:r>
                <a:rPr lang="de-DE" dirty="0">
                  <a:solidFill>
                    <a:schemeClr val="bg1"/>
                  </a:solidFill>
                  <a:latin typeface="Trebuchet MS"/>
                  <a:ea typeface="Helvetica Light" charset="0"/>
                  <a:cs typeface="Trebuchet MS"/>
                </a:rPr>
                <a:t>— eines —</a:t>
              </a:r>
            </a:p>
            <a:p>
              <a:pPr algn="ctr">
                <a:spcBef>
                  <a:spcPts val="0"/>
                </a:spcBef>
              </a:pPr>
              <a:r>
                <a:rPr lang="de-DE" dirty="0">
                  <a:solidFill>
                    <a:schemeClr val="bg1"/>
                  </a:solidFill>
                  <a:latin typeface="Trebuchet MS"/>
                  <a:ea typeface="Helvetica Light" charset="0"/>
                  <a:cs typeface="Trebuchet MS"/>
                </a:rPr>
                <a:t>Unternehmens</a:t>
              </a:r>
            </a:p>
          </p:txBody>
        </p:sp>
      </p:grpSp>
      <p:grpSp>
        <p:nvGrpSpPr>
          <p:cNvPr id="34" name="Group 33"/>
          <p:cNvGrpSpPr/>
          <p:nvPr/>
        </p:nvGrpSpPr>
        <p:grpSpPr>
          <a:xfrm>
            <a:off x="6337264" y="3113930"/>
            <a:ext cx="1700116" cy="1700114"/>
            <a:chOff x="6362168" y="3203796"/>
            <a:chExt cx="1473300" cy="1473298"/>
          </a:xfrm>
        </p:grpSpPr>
        <p:sp>
          <p:nvSpPr>
            <p:cNvPr id="35" name="Oval 34"/>
            <p:cNvSpPr/>
            <p:nvPr/>
          </p:nvSpPr>
          <p:spPr>
            <a:xfrm>
              <a:off x="6362168" y="3203796"/>
              <a:ext cx="1473300" cy="1473298"/>
            </a:xfrm>
            <a:prstGeom prst="ellipse">
              <a:avLst/>
            </a:prstGeom>
            <a:gradFill>
              <a:gsLst>
                <a:gs pos="0">
                  <a:srgbClr val="3DA547"/>
                </a:gs>
                <a:gs pos="100000">
                  <a:schemeClr val="accent3">
                    <a:lumMod val="60000"/>
                    <a:lumOff val="40000"/>
                  </a:schemeClr>
                </a:gs>
              </a:gsLst>
            </a:gradFill>
            <a:ln>
              <a:solidFill>
                <a:srgbClr val="3DA54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Trebuchet MS"/>
                <a:cs typeface="Trebuchet MS"/>
              </a:endParaRPr>
            </a:p>
          </p:txBody>
        </p:sp>
        <p:sp>
          <p:nvSpPr>
            <p:cNvPr id="36" name="TextBox 35"/>
            <p:cNvSpPr txBox="1"/>
            <p:nvPr/>
          </p:nvSpPr>
          <p:spPr>
            <a:xfrm>
              <a:off x="6381731" y="3414953"/>
              <a:ext cx="1453737" cy="1040190"/>
            </a:xfrm>
            <a:prstGeom prst="rect">
              <a:avLst/>
            </a:prstGeom>
            <a:noFill/>
          </p:spPr>
          <p:txBody>
            <a:bodyPr wrap="square" rtlCol="0">
              <a:spAutoFit/>
            </a:bodyPr>
            <a:lstStyle/>
            <a:p>
              <a:pPr algn="ctr">
                <a:spcBef>
                  <a:spcPts val="0"/>
                </a:spcBef>
              </a:pPr>
              <a:r>
                <a:rPr lang="de-DE" b="1" dirty="0">
                  <a:solidFill>
                    <a:schemeClr val="bg1"/>
                  </a:solidFill>
                  <a:latin typeface="Trebuchet MS"/>
                  <a:ea typeface="Helvetica Light" charset="0"/>
                  <a:cs typeface="Trebuchet MS"/>
                </a:rPr>
                <a:t>BEGINNEN</a:t>
              </a:r>
            </a:p>
            <a:p>
              <a:pPr algn="ctr">
                <a:spcBef>
                  <a:spcPts val="0"/>
                </a:spcBef>
              </a:pPr>
              <a:r>
                <a:rPr lang="de-DE" dirty="0">
                  <a:solidFill>
                    <a:schemeClr val="bg1"/>
                  </a:solidFill>
                  <a:latin typeface="Trebuchet MS"/>
                  <a:ea typeface="Helvetica Light" charset="0"/>
                  <a:cs typeface="Trebuchet MS"/>
                </a:rPr>
                <a:t>— eines  —</a:t>
              </a:r>
            </a:p>
            <a:p>
              <a:pPr algn="ctr">
                <a:spcBef>
                  <a:spcPts val="0"/>
                </a:spcBef>
              </a:pPr>
              <a:r>
                <a:rPr lang="de-DE" dirty="0">
                  <a:solidFill>
                    <a:schemeClr val="bg1"/>
                  </a:solidFill>
                  <a:latin typeface="Trebuchet MS"/>
                  <a:ea typeface="Helvetica Light" charset="0"/>
                  <a:cs typeface="Trebuchet MS"/>
                </a:rPr>
                <a:t>eigenen Geschäftes</a:t>
              </a:r>
            </a:p>
          </p:txBody>
        </p:sp>
      </p:grpSp>
    </p:spTree>
    <p:extLst>
      <p:ext uri="{BB962C8B-B14F-4D97-AF65-F5344CB8AC3E}">
        <p14:creationId xmlns:p14="http://schemas.microsoft.com/office/powerpoint/2010/main" val="55670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ppt_x"/>
                                          </p:val>
                                        </p:tav>
                                        <p:tav tm="100000">
                                          <p:val>
                                            <p:strVal val="#ppt_x"/>
                                          </p:val>
                                        </p:tav>
                                      </p:tavLst>
                                    </p:anim>
                                    <p:anim calcmode="lin" valueType="num">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036" y="205979"/>
            <a:ext cx="8229600" cy="857250"/>
          </a:xfrm>
        </p:spPr>
        <p:txBody>
          <a:bodyPr/>
          <a:lstStyle/>
          <a:p>
            <a:r>
              <a:rPr lang="de-DE" b="1" dirty="0" smtClean="0"/>
              <a:t>DAS ASEA EINKOMMEN HAT POWER</a:t>
            </a:r>
            <a:endParaRPr lang="de-DE" b="1" dirty="0"/>
          </a:p>
        </p:txBody>
      </p:sp>
      <p:sp>
        <p:nvSpPr>
          <p:cNvPr id="4" name="Content Placeholder 3"/>
          <p:cNvSpPr>
            <a:spLocks noGrp="1"/>
          </p:cNvSpPr>
          <p:nvPr>
            <p:ph sz="quarter" idx="11"/>
          </p:nvPr>
        </p:nvSpPr>
        <p:spPr>
          <a:xfrm>
            <a:off x="4491062" y="1172443"/>
            <a:ext cx="4273761" cy="1519802"/>
          </a:xfrm>
        </p:spPr>
        <p:txBody>
          <a:bodyPr>
            <a:normAutofit fontScale="85000" lnSpcReduction="20000"/>
          </a:bodyPr>
          <a:lstStyle/>
          <a:p>
            <a:pPr marL="0" indent="0">
              <a:buNone/>
            </a:pPr>
            <a:r>
              <a:rPr lang="de-DE" b="1" dirty="0" smtClean="0">
                <a:solidFill>
                  <a:srgbClr val="3DA547"/>
                </a:solidFill>
              </a:rPr>
              <a:t>PASSIVES Einkommen</a:t>
            </a:r>
          </a:p>
          <a:p>
            <a:pPr marL="234000" indent="-234000">
              <a:buClr>
                <a:srgbClr val="0971CE"/>
              </a:buClr>
            </a:pPr>
            <a:r>
              <a:rPr lang="de-DE" dirty="0" smtClean="0"/>
              <a:t>Die besten Treueraten der Branche bedeuten wiederholte Einkäufe im Laufe der Zeit</a:t>
            </a:r>
          </a:p>
          <a:p>
            <a:pPr marL="234000" indent="-234000">
              <a:buClr>
                <a:srgbClr val="0971CE"/>
              </a:buClr>
            </a:pPr>
            <a:r>
              <a:rPr lang="de-DE" dirty="0" smtClean="0"/>
              <a:t>Bahnbrechende Produkte für den täglichen Gebrauch</a:t>
            </a:r>
          </a:p>
          <a:p>
            <a:pPr marL="234000" indent="-234000">
              <a:buClr>
                <a:srgbClr val="0971CE"/>
              </a:buClr>
            </a:pPr>
            <a:r>
              <a:rPr lang="de-DE" dirty="0" smtClean="0"/>
              <a:t>Bedeutende Ergebnisse im Leben der Menschen</a:t>
            </a:r>
            <a:endParaRPr lang="de-DE" dirty="0"/>
          </a:p>
        </p:txBody>
      </p:sp>
      <p:sp>
        <p:nvSpPr>
          <p:cNvPr id="5" name="Content Placeholder 4"/>
          <p:cNvSpPr>
            <a:spLocks noGrp="1"/>
          </p:cNvSpPr>
          <p:nvPr>
            <p:ph sz="quarter" idx="10"/>
          </p:nvPr>
        </p:nvSpPr>
        <p:spPr>
          <a:xfrm>
            <a:off x="512617" y="1172443"/>
            <a:ext cx="3751039" cy="1519802"/>
          </a:xfrm>
        </p:spPr>
        <p:txBody>
          <a:bodyPr>
            <a:normAutofit fontScale="85000" lnSpcReduction="10000"/>
          </a:bodyPr>
          <a:lstStyle/>
          <a:p>
            <a:pPr marL="0" indent="0">
              <a:buNone/>
            </a:pPr>
            <a:r>
              <a:rPr lang="de-DE" b="1" dirty="0" smtClean="0">
                <a:solidFill>
                  <a:srgbClr val="3DA547"/>
                </a:solidFill>
              </a:rPr>
              <a:t>VERVIELFACHTES Einkommen</a:t>
            </a:r>
          </a:p>
          <a:p>
            <a:pPr marL="0" indent="0">
              <a:lnSpc>
                <a:spcPct val="110000"/>
              </a:lnSpc>
              <a:buNone/>
            </a:pPr>
            <a:r>
              <a:rPr lang="de-DE" dirty="0" smtClean="0"/>
              <a:t>Vermehren Sie Ihr Einkommen über Ihre persönlichen Anstrengungen hinaus und bauen Sie ein Vertriebsnetz mit gleichgesinnten, hochmotivierten Menschen auf … Menschen wie SIE! </a:t>
            </a:r>
            <a:endParaRPr lang="de-DE" dirty="0"/>
          </a:p>
        </p:txBody>
      </p:sp>
      <p:pic>
        <p:nvPicPr>
          <p:cNvPr id="10" name="Content Placeholder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945" y="2783266"/>
            <a:ext cx="3110296" cy="2053311"/>
          </a:xfrm>
          <a:prstGeom prst="rect">
            <a:avLst/>
          </a:prstGeom>
          <a:ln w="12700">
            <a:solidFill>
              <a:srgbClr val="6C6C6C"/>
            </a:solidFill>
          </a:ln>
        </p:spPr>
      </p:pic>
      <p:pic>
        <p:nvPicPr>
          <p:cNvPr id="3" name="Picture 2" descr="shutterstock_213959728.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81174" y="2794655"/>
            <a:ext cx="3057767" cy="2053311"/>
          </a:xfrm>
          <a:prstGeom prst="rect">
            <a:avLst/>
          </a:prstGeom>
          <a:ln>
            <a:solidFill>
              <a:srgbClr val="6C6C6C"/>
            </a:solidFill>
          </a:ln>
        </p:spPr>
      </p:pic>
    </p:spTree>
    <p:extLst>
      <p:ext uri="{BB962C8B-B14F-4D97-AF65-F5344CB8AC3E}">
        <p14:creationId xmlns:p14="http://schemas.microsoft.com/office/powerpoint/2010/main" val="198599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left)">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left)">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wipe(left)">
                                      <p:cBhvr>
                                        <p:cTn id="30" dur="500"/>
                                        <p:tgtEl>
                                          <p:spTgt spid="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wipe(left)">
                                      <p:cBhvr>
                                        <p:cTn id="35" dur="500"/>
                                        <p:tgtEl>
                                          <p:spTgt spid="4">
                                            <p:txEl>
                                              <p:pRg st="3" end="3"/>
                                            </p:txEl>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Title 1"/>
          <p:cNvSpPr>
            <a:spLocks noGrp="1"/>
          </p:cNvSpPr>
          <p:nvPr>
            <p:ph type="title"/>
          </p:nvPr>
        </p:nvSpPr>
        <p:spPr>
          <a:xfrm>
            <a:off x="457200" y="205979"/>
            <a:ext cx="8229600" cy="857250"/>
          </a:xfrm>
        </p:spPr>
        <p:txBody>
          <a:bodyPr/>
          <a:lstStyle/>
          <a:p>
            <a:r>
              <a:rPr lang="de-DE" b="1" smtClean="0"/>
              <a:t>SÄULEN DER VERGÜTUNG</a:t>
            </a:r>
            <a:endParaRPr lang="de-DE" b="1"/>
          </a:p>
        </p:txBody>
      </p:sp>
      <p:grpSp>
        <p:nvGrpSpPr>
          <p:cNvPr id="48" name="Group 47"/>
          <p:cNvGrpSpPr/>
          <p:nvPr/>
        </p:nvGrpSpPr>
        <p:grpSpPr>
          <a:xfrm>
            <a:off x="-61992" y="4138048"/>
            <a:ext cx="5157868" cy="581693"/>
            <a:chOff x="-61992" y="4138048"/>
            <a:chExt cx="5157868" cy="581693"/>
          </a:xfrm>
        </p:grpSpPr>
        <p:sp>
          <p:nvSpPr>
            <p:cNvPr id="49" name="Right Arrow 48"/>
            <p:cNvSpPr/>
            <p:nvPr/>
          </p:nvSpPr>
          <p:spPr>
            <a:xfrm>
              <a:off x="-61992" y="4138048"/>
              <a:ext cx="5157868" cy="581693"/>
            </a:xfrm>
            <a:prstGeom prst="rightArrow">
              <a:avLst/>
            </a:prstGeom>
            <a:gradFill>
              <a:gsLst>
                <a:gs pos="0">
                  <a:srgbClr val="3DA547"/>
                </a:gs>
                <a:gs pos="100000">
                  <a:schemeClr val="accent3">
                    <a:lumMod val="60000"/>
                    <a:lumOff val="40000"/>
                  </a:schemeClr>
                </a:gs>
              </a:gsLst>
            </a:gradFill>
            <a:ln>
              <a:solidFill>
                <a:srgbClr val="3DA547"/>
              </a:solidFill>
            </a:ln>
            <a:effectLst>
              <a:outerShdw blurRad="40000" dist="254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rebuchet MS"/>
                <a:cs typeface="Trebuchet MS"/>
              </a:endParaRPr>
            </a:p>
          </p:txBody>
        </p:sp>
        <p:sp>
          <p:nvSpPr>
            <p:cNvPr id="50" name="Rectangle 49"/>
            <p:cNvSpPr/>
            <p:nvPr/>
          </p:nvSpPr>
          <p:spPr>
            <a:xfrm>
              <a:off x="270090" y="4284184"/>
              <a:ext cx="4572000" cy="276999"/>
            </a:xfrm>
            <a:prstGeom prst="rect">
              <a:avLst/>
            </a:prstGeom>
          </p:spPr>
          <p:txBody>
            <a:bodyPr>
              <a:spAutoFit/>
            </a:bodyPr>
            <a:lstStyle/>
            <a:p>
              <a:pPr algn="ctr">
                <a:defRPr/>
              </a:pPr>
              <a:r>
                <a:rPr lang="de-DE" sz="1200" kern="900" spc="270" dirty="0" smtClean="0">
                  <a:solidFill>
                    <a:srgbClr val="FFFFFF"/>
                  </a:solidFill>
                  <a:latin typeface="Trebuchet MS"/>
                  <a:ea typeface="Helvetica" charset="0"/>
                  <a:cs typeface="Trebuchet MS"/>
                </a:rPr>
                <a:t>UNMITTELBARES BIS TEILZEIT- EINKOMMEN </a:t>
              </a:r>
              <a:endParaRPr lang="de-DE" sz="1200" kern="900" spc="270" dirty="0">
                <a:solidFill>
                  <a:srgbClr val="FFFFFF"/>
                </a:solidFill>
                <a:latin typeface="Trebuchet MS"/>
                <a:ea typeface="Helvetica" charset="0"/>
                <a:cs typeface="Trebuchet MS"/>
              </a:endParaRPr>
            </a:p>
          </p:txBody>
        </p:sp>
      </p:grpSp>
      <p:grpSp>
        <p:nvGrpSpPr>
          <p:cNvPr id="51" name="Group 50"/>
          <p:cNvGrpSpPr/>
          <p:nvPr/>
        </p:nvGrpSpPr>
        <p:grpSpPr>
          <a:xfrm>
            <a:off x="386651" y="1017081"/>
            <a:ext cx="8300149" cy="3044794"/>
            <a:chOff x="386651" y="1017081"/>
            <a:chExt cx="8300149" cy="3044794"/>
          </a:xfrm>
        </p:grpSpPr>
        <p:sp>
          <p:nvSpPr>
            <p:cNvPr id="52" name="Can 51"/>
            <p:cNvSpPr/>
            <p:nvPr/>
          </p:nvSpPr>
          <p:spPr>
            <a:xfrm>
              <a:off x="457200" y="2845883"/>
              <a:ext cx="1015139" cy="1215992"/>
            </a:xfrm>
            <a:prstGeom prst="can">
              <a:avLst/>
            </a:prstGeom>
            <a:gradFill>
              <a:gsLst>
                <a:gs pos="0">
                  <a:srgbClr val="176AC8"/>
                </a:gs>
                <a:gs pos="100000">
                  <a:schemeClr val="accent1">
                    <a:lumMod val="20000"/>
                    <a:lumOff val="80000"/>
                  </a:schemeClr>
                </a:gs>
              </a:gsLst>
            </a:gradFill>
            <a:effectLst>
              <a:outerShdw blurRad="40000" dist="254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rebuchet MS"/>
                <a:cs typeface="Trebuchet MS"/>
              </a:endParaRPr>
            </a:p>
          </p:txBody>
        </p:sp>
        <p:sp>
          <p:nvSpPr>
            <p:cNvPr id="53" name="Can 52"/>
            <p:cNvSpPr/>
            <p:nvPr/>
          </p:nvSpPr>
          <p:spPr>
            <a:xfrm>
              <a:off x="1659610" y="2543665"/>
              <a:ext cx="1015139" cy="1518210"/>
            </a:xfrm>
            <a:prstGeom prst="can">
              <a:avLst/>
            </a:prstGeom>
            <a:gradFill>
              <a:gsLst>
                <a:gs pos="0">
                  <a:srgbClr val="176AC8"/>
                </a:gs>
                <a:gs pos="100000">
                  <a:schemeClr val="accent1">
                    <a:lumMod val="20000"/>
                    <a:lumOff val="80000"/>
                  </a:schemeClr>
                </a:gs>
              </a:gsLst>
            </a:gradFill>
            <a:effectLst>
              <a:outerShdw blurRad="40000" dist="254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rebuchet MS"/>
                <a:cs typeface="Trebuchet MS"/>
              </a:endParaRPr>
            </a:p>
          </p:txBody>
        </p:sp>
        <p:sp>
          <p:nvSpPr>
            <p:cNvPr id="54" name="Can 53"/>
            <p:cNvSpPr/>
            <p:nvPr/>
          </p:nvSpPr>
          <p:spPr>
            <a:xfrm>
              <a:off x="2862020" y="2233699"/>
              <a:ext cx="1015139" cy="1828176"/>
            </a:xfrm>
            <a:prstGeom prst="can">
              <a:avLst/>
            </a:prstGeom>
            <a:gradFill>
              <a:gsLst>
                <a:gs pos="0">
                  <a:srgbClr val="176AC8"/>
                </a:gs>
                <a:gs pos="100000">
                  <a:schemeClr val="accent1">
                    <a:lumMod val="20000"/>
                    <a:lumOff val="80000"/>
                  </a:schemeClr>
                </a:gs>
              </a:gsLst>
            </a:gradFill>
            <a:effectLst>
              <a:outerShdw blurRad="40000" dist="254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rebuchet MS"/>
                <a:cs typeface="Trebuchet MS"/>
              </a:endParaRPr>
            </a:p>
          </p:txBody>
        </p:sp>
        <p:sp>
          <p:nvSpPr>
            <p:cNvPr id="55" name="Can 54"/>
            <p:cNvSpPr/>
            <p:nvPr/>
          </p:nvSpPr>
          <p:spPr>
            <a:xfrm>
              <a:off x="4064430" y="1931482"/>
              <a:ext cx="1015139" cy="2130393"/>
            </a:xfrm>
            <a:prstGeom prst="can">
              <a:avLst/>
            </a:prstGeom>
            <a:gradFill>
              <a:gsLst>
                <a:gs pos="0">
                  <a:srgbClr val="176AC8"/>
                </a:gs>
                <a:gs pos="100000">
                  <a:schemeClr val="accent1">
                    <a:lumMod val="20000"/>
                    <a:lumOff val="80000"/>
                  </a:schemeClr>
                </a:gs>
              </a:gsLst>
            </a:gradFill>
            <a:effectLst>
              <a:outerShdw blurRad="40000" dist="254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rebuchet MS"/>
                <a:cs typeface="Trebuchet MS"/>
              </a:endParaRPr>
            </a:p>
          </p:txBody>
        </p:sp>
        <p:sp>
          <p:nvSpPr>
            <p:cNvPr id="56" name="Can 55"/>
            <p:cNvSpPr/>
            <p:nvPr/>
          </p:nvSpPr>
          <p:spPr>
            <a:xfrm>
              <a:off x="5266840" y="1629265"/>
              <a:ext cx="1015139" cy="2432609"/>
            </a:xfrm>
            <a:prstGeom prst="can">
              <a:avLst/>
            </a:prstGeom>
            <a:gradFill>
              <a:gsLst>
                <a:gs pos="0">
                  <a:srgbClr val="176AC8"/>
                </a:gs>
                <a:gs pos="100000">
                  <a:schemeClr val="accent1">
                    <a:lumMod val="20000"/>
                    <a:lumOff val="80000"/>
                  </a:schemeClr>
                </a:gs>
              </a:gsLst>
            </a:gradFill>
            <a:effectLst>
              <a:outerShdw blurRad="40000" dist="254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rebuchet MS"/>
                <a:cs typeface="Trebuchet MS"/>
              </a:endParaRPr>
            </a:p>
          </p:txBody>
        </p:sp>
        <p:sp>
          <p:nvSpPr>
            <p:cNvPr id="57" name="Can 56"/>
            <p:cNvSpPr/>
            <p:nvPr/>
          </p:nvSpPr>
          <p:spPr>
            <a:xfrm>
              <a:off x="6469250" y="1319298"/>
              <a:ext cx="1015139" cy="2742577"/>
            </a:xfrm>
            <a:prstGeom prst="can">
              <a:avLst/>
            </a:prstGeom>
            <a:gradFill>
              <a:gsLst>
                <a:gs pos="0">
                  <a:srgbClr val="176AC8"/>
                </a:gs>
                <a:gs pos="100000">
                  <a:schemeClr val="accent1">
                    <a:lumMod val="20000"/>
                    <a:lumOff val="80000"/>
                  </a:schemeClr>
                </a:gs>
              </a:gsLst>
            </a:gradFill>
            <a:effectLst>
              <a:outerShdw blurRad="40000" dist="254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rebuchet MS"/>
                <a:cs typeface="Trebuchet MS"/>
              </a:endParaRPr>
            </a:p>
          </p:txBody>
        </p:sp>
        <p:sp>
          <p:nvSpPr>
            <p:cNvPr id="58" name="Can 57"/>
            <p:cNvSpPr/>
            <p:nvPr/>
          </p:nvSpPr>
          <p:spPr>
            <a:xfrm>
              <a:off x="7671661" y="1017081"/>
              <a:ext cx="1015139" cy="3044793"/>
            </a:xfrm>
            <a:prstGeom prst="can">
              <a:avLst/>
            </a:prstGeom>
            <a:gradFill>
              <a:gsLst>
                <a:gs pos="0">
                  <a:srgbClr val="176AC8"/>
                </a:gs>
                <a:gs pos="100000">
                  <a:schemeClr val="accent1">
                    <a:lumMod val="20000"/>
                    <a:lumOff val="80000"/>
                  </a:schemeClr>
                </a:gs>
              </a:gsLst>
            </a:gradFill>
            <a:effectLst>
              <a:outerShdw blurRad="40000" dist="254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rebuchet MS"/>
                <a:cs typeface="Trebuchet MS"/>
              </a:endParaRPr>
            </a:p>
          </p:txBody>
        </p:sp>
        <p:sp>
          <p:nvSpPr>
            <p:cNvPr id="59" name="Rectangle 58"/>
            <p:cNvSpPr/>
            <p:nvPr/>
          </p:nvSpPr>
          <p:spPr>
            <a:xfrm>
              <a:off x="386651" y="3391492"/>
              <a:ext cx="1153767" cy="246221"/>
            </a:xfrm>
            <a:prstGeom prst="rect">
              <a:avLst/>
            </a:prstGeom>
          </p:spPr>
          <p:txBody>
            <a:bodyPr wrap="square">
              <a:spAutoFit/>
            </a:bodyPr>
            <a:lstStyle/>
            <a:p>
              <a:pPr algn="ctr">
                <a:defRPr/>
              </a:pPr>
              <a:r>
                <a:rPr lang="de-DE" sz="1000" dirty="0" smtClean="0">
                  <a:solidFill>
                    <a:srgbClr val="FFFFFF"/>
                  </a:solidFill>
                  <a:latin typeface="Trebuchet MS"/>
                  <a:ea typeface="Helvetica" charset="0"/>
                  <a:cs typeface="Trebuchet MS"/>
                </a:rPr>
                <a:t>EINZELHANDEL</a:t>
              </a:r>
              <a:endParaRPr lang="de-DE" sz="1000" dirty="0">
                <a:solidFill>
                  <a:srgbClr val="FFFFFF"/>
                </a:solidFill>
                <a:latin typeface="Trebuchet MS"/>
                <a:ea typeface="Helvetica" charset="0"/>
                <a:cs typeface="Trebuchet MS"/>
              </a:endParaRPr>
            </a:p>
          </p:txBody>
        </p:sp>
        <p:sp>
          <p:nvSpPr>
            <p:cNvPr id="60" name="Rectangle 59"/>
            <p:cNvSpPr/>
            <p:nvPr/>
          </p:nvSpPr>
          <p:spPr>
            <a:xfrm>
              <a:off x="2869769" y="3075799"/>
              <a:ext cx="1015138" cy="246221"/>
            </a:xfrm>
            <a:prstGeom prst="rect">
              <a:avLst/>
            </a:prstGeom>
          </p:spPr>
          <p:txBody>
            <a:bodyPr wrap="square">
              <a:spAutoFit/>
            </a:bodyPr>
            <a:lstStyle/>
            <a:p>
              <a:pPr algn="ctr">
                <a:defRPr/>
              </a:pPr>
              <a:r>
                <a:rPr lang="en-US" sz="1000" dirty="0" smtClean="0">
                  <a:solidFill>
                    <a:srgbClr val="FFFFFF"/>
                  </a:solidFill>
                  <a:latin typeface="Trebuchet MS"/>
                  <a:ea typeface="Helvetica" charset="0"/>
                  <a:cs typeface="Trebuchet MS"/>
                </a:rPr>
                <a:t>FAST START</a:t>
              </a:r>
              <a:endParaRPr lang="en-US" sz="1000" dirty="0">
                <a:solidFill>
                  <a:srgbClr val="FFFFFF"/>
                </a:solidFill>
                <a:latin typeface="Trebuchet MS"/>
                <a:ea typeface="Helvetica" charset="0"/>
                <a:cs typeface="Trebuchet MS"/>
              </a:endParaRPr>
            </a:p>
          </p:txBody>
        </p:sp>
        <p:sp>
          <p:nvSpPr>
            <p:cNvPr id="61" name="Rectangle 60"/>
            <p:cNvSpPr/>
            <p:nvPr/>
          </p:nvSpPr>
          <p:spPr>
            <a:xfrm>
              <a:off x="4066046" y="2817418"/>
              <a:ext cx="1015138" cy="400110"/>
            </a:xfrm>
            <a:prstGeom prst="rect">
              <a:avLst/>
            </a:prstGeom>
          </p:spPr>
          <p:txBody>
            <a:bodyPr wrap="square">
              <a:spAutoFit/>
            </a:bodyPr>
            <a:lstStyle/>
            <a:p>
              <a:pPr algn="ctr">
                <a:defRPr/>
              </a:pPr>
              <a:r>
                <a:rPr lang="en-US" sz="1000" dirty="0" smtClean="0">
                  <a:solidFill>
                    <a:srgbClr val="FFFFFF"/>
                  </a:solidFill>
                  <a:latin typeface="Trebuchet MS"/>
                  <a:ea typeface="Helvetica" charset="0"/>
                  <a:cs typeface="Trebuchet MS"/>
                </a:rPr>
                <a:t>DIRECTOR BONUS</a:t>
              </a:r>
              <a:endParaRPr lang="en-US" sz="1000" dirty="0">
                <a:solidFill>
                  <a:srgbClr val="FFFFFF"/>
                </a:solidFill>
                <a:latin typeface="Trebuchet MS"/>
                <a:ea typeface="Helvetica" charset="0"/>
                <a:cs typeface="Trebuchet MS"/>
              </a:endParaRPr>
            </a:p>
          </p:txBody>
        </p:sp>
        <p:sp>
          <p:nvSpPr>
            <p:cNvPr id="62" name="Rectangle 61"/>
            <p:cNvSpPr/>
            <p:nvPr/>
          </p:nvSpPr>
          <p:spPr>
            <a:xfrm>
              <a:off x="5185634" y="2616967"/>
              <a:ext cx="1193048" cy="400110"/>
            </a:xfrm>
            <a:prstGeom prst="rect">
              <a:avLst/>
            </a:prstGeom>
          </p:spPr>
          <p:txBody>
            <a:bodyPr wrap="square">
              <a:spAutoFit/>
            </a:bodyPr>
            <a:lstStyle/>
            <a:p>
              <a:pPr algn="ctr">
                <a:defRPr/>
              </a:pPr>
              <a:r>
                <a:rPr lang="en-US" sz="1000" dirty="0" smtClean="0">
                  <a:solidFill>
                    <a:srgbClr val="FFFFFF"/>
                  </a:solidFill>
                  <a:latin typeface="Trebuchet MS"/>
                  <a:ea typeface="Helvetica" charset="0"/>
                  <a:cs typeface="Trebuchet MS"/>
                </a:rPr>
                <a:t>TEAM </a:t>
              </a:r>
              <a:r>
                <a:rPr lang="de-DE" sz="1000" dirty="0" smtClean="0">
                  <a:solidFill>
                    <a:srgbClr val="FFFFFF"/>
                  </a:solidFill>
                  <a:latin typeface="Trebuchet MS"/>
                  <a:ea typeface="Helvetica" charset="0"/>
                  <a:cs typeface="Trebuchet MS"/>
                </a:rPr>
                <a:t>PROVISIONEN</a:t>
              </a:r>
              <a:endParaRPr lang="de-DE" sz="1000" dirty="0">
                <a:solidFill>
                  <a:srgbClr val="FFFFFF"/>
                </a:solidFill>
                <a:latin typeface="Trebuchet MS"/>
                <a:ea typeface="Helvetica" charset="0"/>
                <a:cs typeface="Trebuchet MS"/>
              </a:endParaRPr>
            </a:p>
          </p:txBody>
        </p:sp>
        <p:sp>
          <p:nvSpPr>
            <p:cNvPr id="63" name="Rectangle 62"/>
            <p:cNvSpPr/>
            <p:nvPr/>
          </p:nvSpPr>
          <p:spPr>
            <a:xfrm>
              <a:off x="6469249" y="2377882"/>
              <a:ext cx="1015138" cy="553998"/>
            </a:xfrm>
            <a:prstGeom prst="rect">
              <a:avLst/>
            </a:prstGeom>
          </p:spPr>
          <p:txBody>
            <a:bodyPr wrap="square">
              <a:spAutoFit/>
            </a:bodyPr>
            <a:lstStyle/>
            <a:p>
              <a:pPr algn="ctr">
                <a:defRPr/>
              </a:pPr>
              <a:r>
                <a:rPr lang="en-US" sz="1000" dirty="0" smtClean="0">
                  <a:solidFill>
                    <a:srgbClr val="FFFFFF"/>
                  </a:solidFill>
                  <a:latin typeface="Trebuchet MS"/>
                  <a:ea typeface="Helvetica" charset="0"/>
                  <a:cs typeface="Trebuchet MS"/>
                </a:rPr>
                <a:t>EXECUTIVE MOMENTUM POOL</a:t>
              </a:r>
              <a:endParaRPr lang="en-US" sz="1000" dirty="0">
                <a:solidFill>
                  <a:srgbClr val="FFFFFF"/>
                </a:solidFill>
                <a:latin typeface="Trebuchet MS"/>
                <a:ea typeface="Helvetica" charset="0"/>
                <a:cs typeface="Trebuchet MS"/>
              </a:endParaRPr>
            </a:p>
          </p:txBody>
        </p:sp>
        <p:sp>
          <p:nvSpPr>
            <p:cNvPr id="64" name="Rectangle 63"/>
            <p:cNvSpPr/>
            <p:nvPr/>
          </p:nvSpPr>
          <p:spPr>
            <a:xfrm>
              <a:off x="1659610" y="3248524"/>
              <a:ext cx="1015138" cy="246221"/>
            </a:xfrm>
            <a:prstGeom prst="rect">
              <a:avLst/>
            </a:prstGeom>
          </p:spPr>
          <p:txBody>
            <a:bodyPr wrap="square">
              <a:spAutoFit/>
            </a:bodyPr>
            <a:lstStyle/>
            <a:p>
              <a:pPr algn="ctr">
                <a:defRPr/>
              </a:pPr>
              <a:r>
                <a:rPr lang="de-DE" sz="1000" smtClean="0">
                  <a:solidFill>
                    <a:srgbClr val="FFFFFF"/>
                  </a:solidFill>
                  <a:latin typeface="Trebuchet MS"/>
                  <a:ea typeface="Helvetica" charset="0"/>
                  <a:cs typeface="Trebuchet MS"/>
                </a:rPr>
                <a:t>KUNDEN</a:t>
              </a:r>
              <a:endParaRPr lang="de-DE" sz="1000">
                <a:solidFill>
                  <a:srgbClr val="FFFFFF"/>
                </a:solidFill>
                <a:latin typeface="Trebuchet MS"/>
                <a:ea typeface="Helvetica" charset="0"/>
                <a:cs typeface="Trebuchet MS"/>
              </a:endParaRPr>
            </a:p>
          </p:txBody>
        </p:sp>
        <p:sp>
          <p:nvSpPr>
            <p:cNvPr id="65" name="Rectangle 64"/>
            <p:cNvSpPr/>
            <p:nvPr/>
          </p:nvSpPr>
          <p:spPr>
            <a:xfrm>
              <a:off x="7671660" y="2262520"/>
              <a:ext cx="1015138" cy="246221"/>
            </a:xfrm>
            <a:prstGeom prst="rect">
              <a:avLst/>
            </a:prstGeom>
          </p:spPr>
          <p:txBody>
            <a:bodyPr wrap="square">
              <a:spAutoFit/>
            </a:bodyPr>
            <a:lstStyle/>
            <a:p>
              <a:pPr algn="ctr">
                <a:defRPr/>
              </a:pPr>
              <a:r>
                <a:rPr lang="en-US" sz="1000" dirty="0" smtClean="0">
                  <a:solidFill>
                    <a:srgbClr val="FFFFFF"/>
                  </a:solidFill>
                  <a:latin typeface="Trebuchet MS"/>
                  <a:ea typeface="Helvetica" charset="0"/>
                  <a:cs typeface="Trebuchet MS"/>
                </a:rPr>
                <a:t>CHECK MATCH</a:t>
              </a:r>
              <a:endParaRPr lang="en-US" sz="1000" dirty="0">
                <a:solidFill>
                  <a:srgbClr val="FFFFFF"/>
                </a:solidFill>
                <a:latin typeface="Trebuchet MS"/>
                <a:ea typeface="Helvetica" charset="0"/>
                <a:cs typeface="Trebuchet MS"/>
              </a:endParaRPr>
            </a:p>
          </p:txBody>
        </p:sp>
      </p:grpSp>
      <p:grpSp>
        <p:nvGrpSpPr>
          <p:cNvPr id="66" name="Group 65"/>
          <p:cNvGrpSpPr/>
          <p:nvPr/>
        </p:nvGrpSpPr>
        <p:grpSpPr>
          <a:xfrm>
            <a:off x="5254999" y="4138048"/>
            <a:ext cx="3431800" cy="581693"/>
            <a:chOff x="5254999" y="4138048"/>
            <a:chExt cx="3431800" cy="581693"/>
          </a:xfrm>
        </p:grpSpPr>
        <p:sp>
          <p:nvSpPr>
            <p:cNvPr id="67" name="Right Arrow 66"/>
            <p:cNvSpPr/>
            <p:nvPr/>
          </p:nvSpPr>
          <p:spPr>
            <a:xfrm>
              <a:off x="5266841" y="4138048"/>
              <a:ext cx="3419958" cy="581693"/>
            </a:xfrm>
            <a:prstGeom prst="rightArrow">
              <a:avLst/>
            </a:prstGeom>
            <a:gradFill>
              <a:gsLst>
                <a:gs pos="0">
                  <a:srgbClr val="3DA547"/>
                </a:gs>
                <a:gs pos="100000">
                  <a:schemeClr val="accent3">
                    <a:lumMod val="60000"/>
                    <a:lumOff val="40000"/>
                  </a:schemeClr>
                </a:gs>
              </a:gsLst>
            </a:gradFill>
            <a:ln>
              <a:solidFill>
                <a:srgbClr val="3DA547"/>
              </a:solidFill>
            </a:ln>
            <a:effectLst>
              <a:outerShdw blurRad="40000" dist="254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rebuchet MS"/>
                <a:cs typeface="Trebuchet MS"/>
              </a:endParaRPr>
            </a:p>
          </p:txBody>
        </p:sp>
        <p:sp>
          <p:nvSpPr>
            <p:cNvPr id="68" name="Rectangle 67"/>
            <p:cNvSpPr/>
            <p:nvPr/>
          </p:nvSpPr>
          <p:spPr>
            <a:xfrm>
              <a:off x="5254999" y="4284184"/>
              <a:ext cx="3185464" cy="276999"/>
            </a:xfrm>
            <a:prstGeom prst="rect">
              <a:avLst/>
            </a:prstGeom>
          </p:spPr>
          <p:txBody>
            <a:bodyPr wrap="square">
              <a:spAutoFit/>
            </a:bodyPr>
            <a:lstStyle/>
            <a:p>
              <a:pPr algn="ctr">
                <a:defRPr/>
              </a:pPr>
              <a:r>
                <a:rPr lang="de-AT" sz="1200" dirty="0" smtClean="0">
                  <a:solidFill>
                    <a:srgbClr val="FFFFFF"/>
                  </a:solidFill>
                  <a:latin typeface="Trebuchet MS"/>
                  <a:ea typeface="Helvetica" charset="0"/>
                  <a:cs typeface="Trebuchet MS"/>
                </a:rPr>
                <a:t>VOLLZEIT- BIS UNBEGRENZTES EINKOMMEN</a:t>
              </a:r>
              <a:endParaRPr lang="de-AT" sz="1200" dirty="0">
                <a:solidFill>
                  <a:srgbClr val="FFFFFF"/>
                </a:solidFill>
                <a:latin typeface="Trebuchet MS"/>
                <a:ea typeface="Helvetica" charset="0"/>
                <a:cs typeface="Trebuchet MS"/>
              </a:endParaRPr>
            </a:p>
          </p:txBody>
        </p:sp>
      </p:grpSp>
    </p:spTree>
    <p:extLst>
      <p:ext uri="{BB962C8B-B14F-4D97-AF65-F5344CB8AC3E}">
        <p14:creationId xmlns:p14="http://schemas.microsoft.com/office/powerpoint/2010/main" val="141115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20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left)">
                                      <p:cBhvr>
                                        <p:cTn id="12" dur="1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wipe(left)">
                                      <p:cBhvr>
                                        <p:cTn id="17"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DE" b="1" smtClean="0"/>
              <a:t>VERHELFEN SIE IN ZWEI WOCHEN ZWEI MENSCHEN ZUM START BEI ASEA</a:t>
            </a:r>
            <a:endParaRPr lang="de-DE" sz="3000" b="1"/>
          </a:p>
        </p:txBody>
      </p:sp>
      <p:grpSp>
        <p:nvGrpSpPr>
          <p:cNvPr id="37" name="Group 36"/>
          <p:cNvGrpSpPr/>
          <p:nvPr/>
        </p:nvGrpSpPr>
        <p:grpSpPr>
          <a:xfrm>
            <a:off x="5084196" y="1271700"/>
            <a:ext cx="2440233" cy="3772814"/>
            <a:chOff x="5084196" y="1127325"/>
            <a:chExt cx="2440233" cy="3772814"/>
          </a:xfrm>
        </p:grpSpPr>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95320" y="1946932"/>
              <a:ext cx="236263" cy="830676"/>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42333" y="1127325"/>
              <a:ext cx="342238" cy="81398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75442" y="2808667"/>
              <a:ext cx="276017" cy="888452"/>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75444" y="3691900"/>
              <a:ext cx="276016" cy="832698"/>
            </a:xfrm>
            <a:prstGeom prst="rect">
              <a:avLst/>
            </a:prstGeom>
          </p:spPr>
        </p:pic>
        <p:sp>
          <p:nvSpPr>
            <p:cNvPr id="17" name="Text Placeholder 5"/>
            <p:cNvSpPr txBox="1">
              <a:spLocks/>
            </p:cNvSpPr>
            <p:nvPr/>
          </p:nvSpPr>
          <p:spPr>
            <a:xfrm>
              <a:off x="6489918" y="4469842"/>
              <a:ext cx="1034511" cy="430297"/>
            </a:xfrm>
            <a:prstGeom prst="rect">
              <a:avLst/>
            </a:prstGeom>
          </p:spPr>
          <p:txBody>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de-AT" sz="1200" dirty="0" smtClean="0">
                  <a:latin typeface="Trebuchet MS"/>
                  <a:cs typeface="Trebuchet MS"/>
                </a:rPr>
                <a:t>Ein Monat</a:t>
              </a:r>
              <a:endParaRPr lang="de-AT" sz="1200" dirty="0">
                <a:latin typeface="Trebuchet MS"/>
                <a:cs typeface="Trebuchet MS"/>
              </a:endParaRPr>
            </a:p>
          </p:txBody>
        </p:sp>
        <p:cxnSp>
          <p:nvCxnSpPr>
            <p:cNvPr id="28" name="Straight Connector 27"/>
            <p:cNvCxnSpPr/>
            <p:nvPr/>
          </p:nvCxnSpPr>
          <p:spPr>
            <a:xfrm flipV="1">
              <a:off x="5084196" y="3364718"/>
              <a:ext cx="1719560" cy="362707"/>
            </a:xfrm>
            <a:prstGeom prst="line">
              <a:avLst/>
            </a:prstGeom>
            <a:ln w="28575">
              <a:solidFill>
                <a:srgbClr val="6C6C6C"/>
              </a:solidFill>
            </a:ln>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flipH="1" flipV="1">
              <a:off x="5086601" y="3728656"/>
              <a:ext cx="1719560" cy="362707"/>
            </a:xfrm>
            <a:prstGeom prst="line">
              <a:avLst/>
            </a:prstGeom>
            <a:ln w="28575">
              <a:solidFill>
                <a:srgbClr val="6C6C6C"/>
              </a:solidFill>
            </a:ln>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flipV="1">
              <a:off x="5085276" y="1629932"/>
              <a:ext cx="1719560" cy="362707"/>
            </a:xfrm>
            <a:prstGeom prst="line">
              <a:avLst/>
            </a:prstGeom>
            <a:ln w="28575">
              <a:solidFill>
                <a:srgbClr val="6C6C6C"/>
              </a:solidFill>
            </a:ln>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flipH="1" flipV="1">
              <a:off x="5087681" y="1993870"/>
              <a:ext cx="1719560" cy="362707"/>
            </a:xfrm>
            <a:prstGeom prst="line">
              <a:avLst/>
            </a:prstGeom>
            <a:ln w="28575">
              <a:solidFill>
                <a:srgbClr val="6C6C6C"/>
              </a:solidFill>
            </a:ln>
          </p:spPr>
          <p:style>
            <a:lnRef idx="1">
              <a:schemeClr val="dk1"/>
            </a:lnRef>
            <a:fillRef idx="0">
              <a:schemeClr val="dk1"/>
            </a:fillRef>
            <a:effectRef idx="0">
              <a:schemeClr val="dk1"/>
            </a:effectRef>
            <a:fontRef idx="minor">
              <a:schemeClr val="tx1"/>
            </a:fontRef>
          </p:style>
        </p:cxnSp>
      </p:grpSp>
      <p:pic>
        <p:nvPicPr>
          <p:cNvPr id="8" name="Picture 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819952" y="1217747"/>
            <a:ext cx="1112814" cy="3506094"/>
          </a:xfrm>
          <a:prstGeom prst="rect">
            <a:avLst/>
          </a:prstGeom>
        </p:spPr>
      </p:pic>
      <p:grpSp>
        <p:nvGrpSpPr>
          <p:cNvPr id="36" name="Group 35"/>
          <p:cNvGrpSpPr/>
          <p:nvPr/>
        </p:nvGrpSpPr>
        <p:grpSpPr>
          <a:xfrm>
            <a:off x="2722196" y="1357278"/>
            <a:ext cx="2487836" cy="3687236"/>
            <a:chOff x="2722196" y="1212903"/>
            <a:chExt cx="2487836" cy="3687236"/>
          </a:xfrm>
        </p:grpSpPr>
        <p:pic>
          <p:nvPicPr>
            <p:cNvPr id="10" name="Picture 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471267" y="1212903"/>
              <a:ext cx="561362" cy="1613515"/>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554121" y="2972186"/>
              <a:ext cx="468073" cy="1555968"/>
            </a:xfrm>
            <a:prstGeom prst="rect">
              <a:avLst/>
            </a:prstGeom>
          </p:spPr>
        </p:pic>
        <p:sp>
          <p:nvSpPr>
            <p:cNvPr id="16" name="Text Placeholder 5"/>
            <p:cNvSpPr txBox="1">
              <a:spLocks/>
            </p:cNvSpPr>
            <p:nvPr/>
          </p:nvSpPr>
          <p:spPr>
            <a:xfrm>
              <a:off x="4354823" y="4469842"/>
              <a:ext cx="855209" cy="430297"/>
            </a:xfrm>
            <a:prstGeom prst="rect">
              <a:avLst/>
            </a:prstGeom>
          </p:spPr>
          <p:txBody>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de-AT" sz="1200" dirty="0" smtClean="0">
                  <a:latin typeface="Trebuchet MS"/>
                  <a:cs typeface="Trebuchet MS"/>
                </a:rPr>
                <a:t>Woche 2</a:t>
              </a:r>
              <a:endParaRPr lang="de-AT" sz="1200" dirty="0">
                <a:latin typeface="Trebuchet MS"/>
                <a:cs typeface="Trebuchet MS"/>
              </a:endParaRPr>
            </a:p>
          </p:txBody>
        </p:sp>
        <p:cxnSp>
          <p:nvCxnSpPr>
            <p:cNvPr id="34" name="Straight Connector 33"/>
            <p:cNvCxnSpPr/>
            <p:nvPr/>
          </p:nvCxnSpPr>
          <p:spPr>
            <a:xfrm flipV="1">
              <a:off x="2883664" y="2079672"/>
              <a:ext cx="1558092" cy="325183"/>
            </a:xfrm>
            <a:prstGeom prst="line">
              <a:avLst/>
            </a:prstGeom>
            <a:ln w="28575">
              <a:solidFill>
                <a:srgbClr val="6C6C6C"/>
              </a:solidFill>
            </a:ln>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flipH="1" flipV="1">
              <a:off x="2722196" y="3255995"/>
              <a:ext cx="1719560" cy="362707"/>
            </a:xfrm>
            <a:prstGeom prst="line">
              <a:avLst/>
            </a:prstGeom>
            <a:ln w="28575">
              <a:solidFill>
                <a:srgbClr val="6C6C6C"/>
              </a:solidFill>
            </a:ln>
          </p:spPr>
          <p:style>
            <a:lnRef idx="1">
              <a:schemeClr val="dk1"/>
            </a:lnRef>
            <a:fillRef idx="0">
              <a:schemeClr val="dk1"/>
            </a:fillRef>
            <a:effectRef idx="0">
              <a:schemeClr val="dk1"/>
            </a:effectRef>
            <a:fontRef idx="minor">
              <a:schemeClr val="tx1"/>
            </a:fontRef>
          </p:style>
        </p:cxnSp>
      </p:grpSp>
      <p:sp>
        <p:nvSpPr>
          <p:cNvPr id="9" name="Text Placeholder 5"/>
          <p:cNvSpPr txBox="1">
            <a:spLocks/>
          </p:cNvSpPr>
          <p:nvPr/>
        </p:nvSpPr>
        <p:spPr>
          <a:xfrm>
            <a:off x="1913842" y="4614217"/>
            <a:ext cx="855209" cy="430297"/>
          </a:xfrm>
          <a:prstGeom prst="rect">
            <a:avLst/>
          </a:prstGeom>
        </p:spPr>
        <p:txBody>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de-AT" sz="1200" dirty="0" smtClean="0">
                <a:latin typeface="Trebuchet MS"/>
                <a:cs typeface="Trebuchet MS"/>
              </a:rPr>
              <a:t>Woche 0</a:t>
            </a:r>
            <a:endParaRPr lang="de-AT" sz="1200" dirty="0">
              <a:latin typeface="Trebuchet MS"/>
              <a:cs typeface="Trebuchet MS"/>
            </a:endParaRPr>
          </a:p>
        </p:txBody>
      </p:sp>
    </p:spTree>
    <p:extLst>
      <p:ext uri="{BB962C8B-B14F-4D97-AF65-F5344CB8AC3E}">
        <p14:creationId xmlns:p14="http://schemas.microsoft.com/office/powerpoint/2010/main" val="15051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5665620" y="728572"/>
            <a:ext cx="3083278"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en-US" sz="2100" b="1" dirty="0" smtClean="0">
                <a:solidFill>
                  <a:srgbClr val="3DA547"/>
                </a:solidFill>
                <a:latin typeface="Trebuchet MS"/>
                <a:ea typeface="Helvetica Light" charset="0"/>
                <a:cs typeface="Trebuchet MS"/>
              </a:rPr>
              <a:t>Helfen Sie zwei Menschen in zwei Wochen, bei ASEA anzufangen</a:t>
            </a:r>
          </a:p>
          <a:p>
            <a:pPr eaLnBrk="1" hangingPunct="1"/>
            <a:endParaRPr lang="de-DE" altLang="en-US" sz="1600" dirty="0" smtClean="0">
              <a:solidFill>
                <a:srgbClr val="5F5F5F"/>
              </a:solidFill>
              <a:latin typeface="Trebuchet MS"/>
              <a:ea typeface="Helvetica Light" charset="0"/>
              <a:cs typeface="Trebuchet MS"/>
            </a:endParaRPr>
          </a:p>
          <a:p>
            <a:pPr eaLnBrk="1" hangingPunct="1"/>
            <a:r>
              <a:rPr lang="de-DE" altLang="en-US" dirty="0" smtClean="0">
                <a:solidFill>
                  <a:srgbClr val="5F5F5F"/>
                </a:solidFill>
                <a:latin typeface="Trebuchet MS"/>
                <a:ea typeface="Helvetica Light" charset="0"/>
                <a:cs typeface="Trebuchet MS"/>
              </a:rPr>
              <a:t>…und helfen Sie ihnen, </a:t>
            </a:r>
          </a:p>
          <a:p>
            <a:pPr eaLnBrk="1" hangingPunct="1"/>
            <a:r>
              <a:rPr lang="de-DE" altLang="en-US" dirty="0" smtClean="0">
                <a:solidFill>
                  <a:srgbClr val="5F5F5F"/>
                </a:solidFill>
                <a:latin typeface="Trebuchet MS"/>
                <a:ea typeface="Helvetica Light" charset="0"/>
                <a:cs typeface="Trebuchet MS"/>
              </a:rPr>
              <a:t>es ebenso zu tun</a:t>
            </a:r>
            <a:r>
              <a:rPr lang="de-DE" altLang="en-US" dirty="0" smtClean="0">
                <a:solidFill>
                  <a:schemeClr val="tx1">
                    <a:lumMod val="65000"/>
                    <a:lumOff val="35000"/>
                  </a:schemeClr>
                </a:solidFill>
                <a:latin typeface="Trebuchet MS"/>
                <a:ea typeface="Helvetica Light" charset="0"/>
                <a:cs typeface="Trebuchet MS"/>
              </a:rPr>
              <a:t>*</a:t>
            </a:r>
          </a:p>
          <a:p>
            <a:pPr eaLnBrk="1" hangingPunct="1"/>
            <a:endParaRPr lang="de-DE" altLang="en-US" sz="1400" dirty="0" smtClean="0">
              <a:solidFill>
                <a:srgbClr val="FF0000"/>
              </a:solidFill>
              <a:latin typeface="Trebuchet MS"/>
              <a:ea typeface="Helvetica Light" charset="0"/>
              <a:cs typeface="Trebuchet MS"/>
            </a:endParaRPr>
          </a:p>
          <a:p>
            <a:pPr eaLnBrk="1" hangingPunct="1"/>
            <a:endParaRPr lang="de-DE" altLang="en-US" sz="1400" dirty="0" smtClean="0">
              <a:solidFill>
                <a:srgbClr val="FF0000"/>
              </a:solidFill>
              <a:latin typeface="Trebuchet MS"/>
              <a:ea typeface="Helvetica Light" charset="0"/>
              <a:cs typeface="Trebuchet MS"/>
            </a:endParaRPr>
          </a:p>
          <a:p>
            <a:pPr eaLnBrk="1" hangingPunct="1"/>
            <a:r>
              <a:rPr lang="de-DE" sz="1200" dirty="0" smtClean="0">
                <a:solidFill>
                  <a:srgbClr val="0971CE"/>
                </a:solidFill>
                <a:latin typeface="Trebuchet MS"/>
                <a:cs typeface="Trebuchet MS"/>
              </a:rPr>
              <a:t>*</a:t>
            </a:r>
            <a:r>
              <a:rPr lang="de-DE" sz="1200" dirty="0" smtClean="0">
                <a:solidFill>
                  <a:schemeClr val="tx1">
                    <a:lumMod val="50000"/>
                    <a:lumOff val="50000"/>
                  </a:schemeClr>
                </a:solidFill>
                <a:latin typeface="Trebuchet MS"/>
                <a:cs typeface="Trebuchet MS"/>
              </a:rPr>
              <a:t> Jedem Interessenten sollte klar sein, </a:t>
            </a:r>
          </a:p>
          <a:p>
            <a:pPr marL="90000" eaLnBrk="1" hangingPunct="1"/>
            <a:r>
              <a:rPr lang="de-DE" sz="1200" dirty="0" smtClean="0">
                <a:solidFill>
                  <a:schemeClr val="tx1">
                    <a:lumMod val="50000"/>
                    <a:lumOff val="50000"/>
                  </a:schemeClr>
                </a:solidFill>
                <a:latin typeface="Trebuchet MS"/>
                <a:cs typeface="Trebuchet MS"/>
              </a:rPr>
              <a:t>dass hohe Einkünfte immer von dem persönlichen Einsatz-, Zeit- und Arbeitsaufwand sowie Investitionen abhängig sind.</a:t>
            </a:r>
          </a:p>
          <a:p>
            <a:pPr eaLnBrk="1" hangingPunct="1"/>
            <a:endParaRPr lang="de-DE" altLang="en-US" sz="1400" dirty="0">
              <a:solidFill>
                <a:srgbClr val="FF0000"/>
              </a:solidFill>
              <a:latin typeface="Trebuchet MS"/>
              <a:ea typeface="Helvetica Light" charset="0"/>
              <a:cs typeface="Trebuchet MS"/>
            </a:endParaRPr>
          </a:p>
        </p:txBody>
      </p:sp>
      <p:graphicFrame>
        <p:nvGraphicFramePr>
          <p:cNvPr id="12" name="Table 11"/>
          <p:cNvGraphicFramePr>
            <a:graphicFrameLocks noGrp="1"/>
          </p:cNvGraphicFramePr>
          <p:nvPr>
            <p:extLst>
              <p:ext uri="{D42A27DB-BD31-4B8C-83A1-F6EECF244321}">
                <p14:modId xmlns:p14="http://schemas.microsoft.com/office/powerpoint/2010/main" val="3012174103"/>
              </p:ext>
            </p:extLst>
          </p:nvPr>
        </p:nvGraphicFramePr>
        <p:xfrm>
          <a:off x="576611" y="728572"/>
          <a:ext cx="4785621" cy="3704492"/>
        </p:xfrm>
        <a:graphic>
          <a:graphicData uri="http://schemas.openxmlformats.org/drawingml/2006/table">
            <a:tbl>
              <a:tblPr firstRow="1" bandRow="1">
                <a:tableStyleId>{5C22544A-7EE6-4342-B048-85BDC9FD1C3A}</a:tableStyleId>
              </a:tblPr>
              <a:tblGrid>
                <a:gridCol w="552287"/>
                <a:gridCol w="698500"/>
                <a:gridCol w="762000"/>
                <a:gridCol w="1375834"/>
                <a:gridCol w="1397000"/>
              </a:tblGrid>
              <a:tr h="277612">
                <a:tc>
                  <a:txBody>
                    <a:bodyPr/>
                    <a:lstStyle/>
                    <a:p>
                      <a:r>
                        <a:rPr lang="de-DE" sz="1000" b="0" i="0" noProof="0" dirty="0" smtClean="0">
                          <a:latin typeface="Trebuchet MS"/>
                          <a:ea typeface="Helvetica Light" charset="0"/>
                          <a:cs typeface="Trebuchet MS"/>
                        </a:rPr>
                        <a:t>Woche</a:t>
                      </a:r>
                      <a:endParaRPr lang="de-DE" sz="1000" b="0" i="0" noProof="0" dirty="0">
                        <a:latin typeface="Trebuchet MS"/>
                        <a:ea typeface="Helvetica Light" charset="0"/>
                        <a:cs typeface="Trebuchet MS"/>
                      </a:endParaRPr>
                    </a:p>
                  </a:txBody>
                  <a:tcPr marL="68347" marR="68347" marT="34174" marB="34174" anchor="ctr"/>
                </a:tc>
                <a:tc>
                  <a:txBody>
                    <a:bodyPr/>
                    <a:lstStyle/>
                    <a:p>
                      <a:r>
                        <a:rPr lang="de-DE" sz="1000" b="0" i="0" noProof="0" dirty="0" smtClean="0">
                          <a:latin typeface="Trebuchet MS"/>
                          <a:ea typeface="Helvetica Light" charset="0"/>
                          <a:cs typeface="Trebuchet MS"/>
                        </a:rPr>
                        <a:t>Neue </a:t>
                      </a:r>
                    </a:p>
                    <a:p>
                      <a:r>
                        <a:rPr lang="de-DE" sz="1000" b="0" i="0" noProof="0" dirty="0" smtClean="0">
                          <a:latin typeface="Trebuchet MS"/>
                          <a:ea typeface="Helvetica Light" charset="0"/>
                          <a:cs typeface="Trebuchet MS"/>
                        </a:rPr>
                        <a:t>Berater</a:t>
                      </a:r>
                    </a:p>
                  </a:txBody>
                  <a:tcPr marL="68347" marR="68347" marT="34174" marB="34174" anchor="ctr"/>
                </a:tc>
                <a:tc>
                  <a:txBody>
                    <a:bodyPr/>
                    <a:lstStyle/>
                    <a:p>
                      <a:r>
                        <a:rPr lang="de-DE" sz="1000" b="0" i="0" noProof="0" dirty="0" smtClean="0">
                          <a:latin typeface="Trebuchet MS"/>
                          <a:ea typeface="Helvetica Light" charset="0"/>
                          <a:cs typeface="Trebuchet MS"/>
                        </a:rPr>
                        <a:t>Berater insgesamt</a:t>
                      </a:r>
                    </a:p>
                  </a:txBody>
                  <a:tcPr marL="68347" marR="68347" marT="34174" marB="34174" anchor="ctr"/>
                </a:tc>
                <a:tc>
                  <a:txBody>
                    <a:bodyPr/>
                    <a:lstStyle/>
                    <a:p>
                      <a:r>
                        <a:rPr lang="de-DE" sz="1000" b="0" i="0" noProof="0" dirty="0" smtClean="0">
                          <a:latin typeface="Trebuchet MS"/>
                          <a:ea typeface="Helvetica Light" charset="0"/>
                          <a:cs typeface="Trebuchet MS"/>
                        </a:rPr>
                        <a:t>Potenzielles passives </a:t>
                      </a:r>
                      <a:r>
                        <a:rPr lang="de-DE" sz="1000" b="0" i="0" noProof="0" dirty="0" err="1" smtClean="0">
                          <a:latin typeface="Trebuchet MS"/>
                          <a:ea typeface="Helvetica Light" charset="0"/>
                          <a:cs typeface="Trebuchet MS"/>
                        </a:rPr>
                        <a:t>EK</a:t>
                      </a:r>
                      <a:r>
                        <a:rPr lang="de-DE" sz="1000" b="0" i="0" noProof="0" dirty="0" smtClean="0">
                          <a:latin typeface="Trebuchet MS"/>
                          <a:ea typeface="Helvetica Light" charset="0"/>
                          <a:cs typeface="Trebuchet MS"/>
                        </a:rPr>
                        <a:t> </a:t>
                      </a:r>
                      <a:r>
                        <a:rPr lang="de-DE" sz="1000" b="0" i="0" noProof="0" dirty="0" err="1" smtClean="0">
                          <a:latin typeface="Trebuchet MS"/>
                          <a:ea typeface="Helvetica Light" charset="0"/>
                          <a:cs typeface="Trebuchet MS"/>
                        </a:rPr>
                        <a:t>monatl</a:t>
                      </a:r>
                      <a:r>
                        <a:rPr lang="de-DE" sz="1000" b="0" i="0" noProof="0" dirty="0" smtClean="0">
                          <a:latin typeface="Trebuchet MS"/>
                          <a:ea typeface="Helvetica Light" charset="0"/>
                          <a:cs typeface="Trebuchet MS"/>
                        </a:rPr>
                        <a:t>.  (100PV)</a:t>
                      </a:r>
                    </a:p>
                  </a:txBody>
                  <a:tcPr marL="68347" marR="68347" marT="34174" marB="34174"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000" b="0" i="0" noProof="0" dirty="0" smtClean="0">
                          <a:latin typeface="Trebuchet MS"/>
                          <a:ea typeface="Helvetica Light" charset="0"/>
                          <a:cs typeface="Trebuchet MS"/>
                        </a:rPr>
                        <a:t>Potenzielles passives </a:t>
                      </a:r>
                      <a:r>
                        <a:rPr lang="de-DE" sz="1000" b="0" i="0" noProof="0" dirty="0" err="1" smtClean="0">
                          <a:latin typeface="Trebuchet MS"/>
                          <a:ea typeface="Helvetica Light" charset="0"/>
                          <a:cs typeface="Trebuchet MS"/>
                        </a:rPr>
                        <a:t>EK</a:t>
                      </a:r>
                      <a:r>
                        <a:rPr lang="de-DE" sz="1000" b="0" i="0" noProof="0" dirty="0" smtClean="0">
                          <a:latin typeface="Trebuchet MS"/>
                          <a:ea typeface="Helvetica Light" charset="0"/>
                          <a:cs typeface="Trebuchet MS"/>
                        </a:rPr>
                        <a:t> </a:t>
                      </a:r>
                      <a:r>
                        <a:rPr lang="de-DE" sz="1000" b="0" i="0" noProof="0" dirty="0" err="1" smtClean="0">
                          <a:latin typeface="Trebuchet MS"/>
                          <a:ea typeface="Helvetica Light" charset="0"/>
                          <a:cs typeface="Trebuchet MS"/>
                        </a:rPr>
                        <a:t>monatl</a:t>
                      </a:r>
                      <a:r>
                        <a:rPr lang="de-DE" sz="1000" b="0" i="0" noProof="0" dirty="0" smtClean="0">
                          <a:latin typeface="Trebuchet MS"/>
                          <a:ea typeface="Helvetica Light" charset="0"/>
                          <a:cs typeface="Trebuchet MS"/>
                        </a:rPr>
                        <a:t>. (150PV)</a:t>
                      </a:r>
                    </a:p>
                  </a:txBody>
                  <a:tcPr marL="68347" marR="68347" marT="34174" marB="34174" anchor="ctr"/>
                </a:tc>
              </a:tr>
              <a:tr h="277612">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r>
              <a:tr h="277612">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r>
              <a:tr h="277612">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r>
              <a:tr h="277612">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r>
              <a:tr h="277612">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r>
              <a:tr h="277612">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r>
              <a:tr h="277612">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r>
              <a:tr h="277612">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r>
              <a:tr h="277612">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r>
              <a:tr h="277612">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r>
              <a:tr h="277612">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r>
              <a:tr h="277612">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c>
                  <a:txBody>
                    <a:bodyPr/>
                    <a:lstStyle/>
                    <a:p>
                      <a:pPr algn="ctr"/>
                      <a:endParaRPr lang="en-US" sz="1000" b="0" i="0" dirty="0">
                        <a:latin typeface="Helvetica Light" charset="0"/>
                        <a:ea typeface="Helvetica Light" charset="0"/>
                        <a:cs typeface="Helvetica Light" charset="0"/>
                      </a:endParaRPr>
                    </a:p>
                  </a:txBody>
                  <a:tcPr marL="68347" marR="68347" marT="34174" marB="34174"/>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842543332"/>
              </p:ext>
            </p:extLst>
          </p:nvPr>
        </p:nvGraphicFramePr>
        <p:xfrm>
          <a:off x="576611" y="1147687"/>
          <a:ext cx="4785622" cy="544084"/>
        </p:xfrm>
        <a:graphic>
          <a:graphicData uri="http://schemas.openxmlformats.org/drawingml/2006/table">
            <a:tbl>
              <a:tblPr firstRow="1" bandRow="1">
                <a:tableStyleId>{2D5ABB26-0587-4C30-8999-92F81FD0307C}</a:tableStyleId>
              </a:tblPr>
              <a:tblGrid>
                <a:gridCol w="552287"/>
                <a:gridCol w="698500"/>
                <a:gridCol w="754945"/>
                <a:gridCol w="1382889"/>
                <a:gridCol w="1397001"/>
              </a:tblGrid>
              <a:tr h="272042">
                <a:tc>
                  <a:txBody>
                    <a:bodyPr/>
                    <a:lstStyle/>
                    <a:p>
                      <a:pPr algn="ctr"/>
                      <a:r>
                        <a:rPr lang="en-US" sz="1000" b="0" i="0" dirty="0" smtClean="0">
                          <a:latin typeface="Trebuchet MS"/>
                          <a:ea typeface="Helvetica Light" charset="0"/>
                          <a:cs typeface="Trebuchet MS"/>
                        </a:rPr>
                        <a:t>2</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2</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2</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10$</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15$</a:t>
                      </a:r>
                      <a:endParaRPr lang="en-US" sz="1000" b="0" i="0" dirty="0">
                        <a:latin typeface="Trebuchet MS"/>
                        <a:ea typeface="Helvetica Light" charset="0"/>
                        <a:cs typeface="Trebuchet MS"/>
                      </a:endParaRPr>
                    </a:p>
                  </a:txBody>
                  <a:tcPr marL="68347" marR="68347" marT="34174" marB="34174"/>
                </a:tc>
              </a:tr>
              <a:tr h="272042">
                <a:tc>
                  <a:txBody>
                    <a:bodyPr/>
                    <a:lstStyle/>
                    <a:p>
                      <a:pPr algn="ctr"/>
                      <a:r>
                        <a:rPr lang="en-US" sz="1000" b="0" i="0" dirty="0" smtClean="0">
                          <a:latin typeface="Trebuchet MS"/>
                          <a:ea typeface="Helvetica Light" charset="0"/>
                          <a:cs typeface="Trebuchet MS"/>
                        </a:rPr>
                        <a:t>4</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4</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6</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30$</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45$</a:t>
                      </a:r>
                      <a:endParaRPr lang="en-US" sz="1000" b="0" i="0" dirty="0">
                        <a:latin typeface="Trebuchet MS"/>
                        <a:ea typeface="Helvetica Light" charset="0"/>
                        <a:cs typeface="Trebuchet MS"/>
                      </a:endParaRPr>
                    </a:p>
                  </a:txBody>
                  <a:tcPr marL="68347" marR="68347" marT="34174" marB="34174"/>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318224046"/>
              </p:ext>
            </p:extLst>
          </p:nvPr>
        </p:nvGraphicFramePr>
        <p:xfrm>
          <a:off x="576612" y="3638859"/>
          <a:ext cx="4785622" cy="832836"/>
        </p:xfrm>
        <a:graphic>
          <a:graphicData uri="http://schemas.openxmlformats.org/drawingml/2006/table">
            <a:tbl>
              <a:tblPr firstRow="1" bandRow="1">
                <a:tableStyleId>{2D5ABB26-0587-4C30-8999-92F81FD0307C}</a:tableStyleId>
              </a:tblPr>
              <a:tblGrid>
                <a:gridCol w="545231"/>
                <a:gridCol w="705555"/>
                <a:gridCol w="762000"/>
                <a:gridCol w="1375834"/>
                <a:gridCol w="1397002"/>
              </a:tblGrid>
              <a:tr h="277612">
                <a:tc>
                  <a:txBody>
                    <a:bodyPr/>
                    <a:lstStyle/>
                    <a:p>
                      <a:pPr algn="ctr"/>
                      <a:r>
                        <a:rPr lang="en-US" sz="1000" b="0" i="0" dirty="0" smtClean="0">
                          <a:latin typeface="Trebuchet MS"/>
                          <a:ea typeface="Helvetica Light" charset="0"/>
                          <a:cs typeface="Trebuchet MS"/>
                        </a:rPr>
                        <a:t>20</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1024</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2046</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10.230$</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15.345$</a:t>
                      </a:r>
                      <a:endParaRPr lang="en-US" sz="1000" b="0" i="0" dirty="0">
                        <a:latin typeface="Trebuchet MS"/>
                        <a:ea typeface="Helvetica Light" charset="0"/>
                        <a:cs typeface="Trebuchet MS"/>
                      </a:endParaRPr>
                    </a:p>
                  </a:txBody>
                  <a:tcPr marL="68347" marR="68347" marT="34174" marB="34174"/>
                </a:tc>
              </a:tr>
              <a:tr h="277612">
                <a:tc>
                  <a:txBody>
                    <a:bodyPr/>
                    <a:lstStyle/>
                    <a:p>
                      <a:pPr algn="ctr"/>
                      <a:r>
                        <a:rPr lang="en-US" sz="1000" b="0" i="0" dirty="0" smtClean="0">
                          <a:latin typeface="Trebuchet MS"/>
                          <a:ea typeface="Helvetica Light" charset="0"/>
                          <a:cs typeface="Trebuchet MS"/>
                        </a:rPr>
                        <a:t>22</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2048</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4094</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20.470$</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30.705$</a:t>
                      </a:r>
                      <a:endParaRPr lang="en-US" sz="1000" b="0" i="0" dirty="0">
                        <a:latin typeface="Trebuchet MS"/>
                        <a:ea typeface="Helvetica Light" charset="0"/>
                        <a:cs typeface="Trebuchet MS"/>
                      </a:endParaRPr>
                    </a:p>
                  </a:txBody>
                  <a:tcPr marL="68347" marR="68347" marT="34174" marB="34174"/>
                </a:tc>
              </a:tr>
              <a:tr h="277612">
                <a:tc>
                  <a:txBody>
                    <a:bodyPr/>
                    <a:lstStyle/>
                    <a:p>
                      <a:pPr algn="ctr"/>
                      <a:r>
                        <a:rPr lang="en-US" sz="1000" b="0" i="0" dirty="0" smtClean="0">
                          <a:latin typeface="Trebuchet MS"/>
                          <a:ea typeface="Helvetica Light" charset="0"/>
                          <a:cs typeface="Trebuchet MS"/>
                        </a:rPr>
                        <a:t>24</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4096</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8090</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40.000$</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40.000$</a:t>
                      </a:r>
                      <a:endParaRPr lang="en-US" sz="1000" b="0" i="0" dirty="0">
                        <a:latin typeface="Trebuchet MS"/>
                        <a:ea typeface="Helvetica Light" charset="0"/>
                        <a:cs typeface="Trebuchet MS"/>
                      </a:endParaRPr>
                    </a:p>
                  </a:txBody>
                  <a:tcPr marL="68347" marR="68347" marT="34174" marB="34174"/>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2682848844"/>
              </p:ext>
            </p:extLst>
          </p:nvPr>
        </p:nvGraphicFramePr>
        <p:xfrm>
          <a:off x="576611" y="1973742"/>
          <a:ext cx="4785621" cy="1665672"/>
        </p:xfrm>
        <a:graphic>
          <a:graphicData uri="http://schemas.openxmlformats.org/drawingml/2006/table">
            <a:tbl>
              <a:tblPr firstRow="1" bandRow="1">
                <a:tableStyleId>{2D5ABB26-0587-4C30-8999-92F81FD0307C}</a:tableStyleId>
              </a:tblPr>
              <a:tblGrid>
                <a:gridCol w="552287"/>
                <a:gridCol w="698500"/>
                <a:gridCol w="762000"/>
                <a:gridCol w="1368778"/>
                <a:gridCol w="1404056"/>
              </a:tblGrid>
              <a:tr h="277612">
                <a:tc>
                  <a:txBody>
                    <a:bodyPr/>
                    <a:lstStyle/>
                    <a:p>
                      <a:pPr algn="ctr"/>
                      <a:r>
                        <a:rPr lang="en-US" sz="1000" b="0" i="0" dirty="0" smtClean="0">
                          <a:latin typeface="Trebuchet MS"/>
                          <a:ea typeface="Helvetica Light" charset="0"/>
                          <a:cs typeface="Trebuchet MS"/>
                        </a:rPr>
                        <a:t>8</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16</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30</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150$</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225$</a:t>
                      </a:r>
                      <a:endParaRPr lang="en-US" sz="1000" b="0" i="0" dirty="0">
                        <a:latin typeface="Trebuchet MS"/>
                        <a:ea typeface="Helvetica Light" charset="0"/>
                        <a:cs typeface="Trebuchet MS"/>
                      </a:endParaRPr>
                    </a:p>
                  </a:txBody>
                  <a:tcPr marL="68347" marR="68347" marT="34174" marB="34174"/>
                </a:tc>
              </a:tr>
              <a:tr h="277612">
                <a:tc>
                  <a:txBody>
                    <a:bodyPr/>
                    <a:lstStyle/>
                    <a:p>
                      <a:pPr algn="ctr"/>
                      <a:r>
                        <a:rPr lang="en-US" sz="1000" b="0" i="0" dirty="0" smtClean="0">
                          <a:latin typeface="Trebuchet MS"/>
                          <a:ea typeface="Helvetica Light" charset="0"/>
                          <a:cs typeface="Trebuchet MS"/>
                        </a:rPr>
                        <a:t>10</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32</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62</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310$</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465$</a:t>
                      </a:r>
                      <a:endParaRPr lang="en-US" sz="1000" b="0" i="0" dirty="0">
                        <a:latin typeface="Trebuchet MS"/>
                        <a:ea typeface="Helvetica Light" charset="0"/>
                        <a:cs typeface="Trebuchet MS"/>
                      </a:endParaRPr>
                    </a:p>
                  </a:txBody>
                  <a:tcPr marL="68347" marR="68347" marT="34174" marB="34174"/>
                </a:tc>
              </a:tr>
              <a:tr h="277612">
                <a:tc>
                  <a:txBody>
                    <a:bodyPr/>
                    <a:lstStyle/>
                    <a:p>
                      <a:pPr algn="ctr"/>
                      <a:r>
                        <a:rPr lang="en-US" sz="1000" b="0" i="0" dirty="0" smtClean="0">
                          <a:latin typeface="Trebuchet MS"/>
                          <a:ea typeface="Helvetica Light" charset="0"/>
                          <a:cs typeface="Trebuchet MS"/>
                        </a:rPr>
                        <a:t>12</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64</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126</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630$</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945$</a:t>
                      </a:r>
                      <a:endParaRPr lang="en-US" sz="1000" b="0" i="0" dirty="0">
                        <a:latin typeface="Trebuchet MS"/>
                        <a:ea typeface="Helvetica Light" charset="0"/>
                        <a:cs typeface="Trebuchet MS"/>
                      </a:endParaRPr>
                    </a:p>
                  </a:txBody>
                  <a:tcPr marL="68347" marR="68347" marT="34174" marB="34174"/>
                </a:tc>
              </a:tr>
              <a:tr h="277612">
                <a:tc>
                  <a:txBody>
                    <a:bodyPr/>
                    <a:lstStyle/>
                    <a:p>
                      <a:pPr algn="ctr"/>
                      <a:r>
                        <a:rPr lang="en-US" sz="1000" b="0" i="0" dirty="0" smtClean="0">
                          <a:latin typeface="Trebuchet MS"/>
                          <a:ea typeface="Helvetica Light" charset="0"/>
                          <a:cs typeface="Trebuchet MS"/>
                        </a:rPr>
                        <a:t>14</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128</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254</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1.270$</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1.905$</a:t>
                      </a:r>
                      <a:endParaRPr lang="en-US" sz="1000" b="0" i="0" dirty="0">
                        <a:latin typeface="Trebuchet MS"/>
                        <a:ea typeface="Helvetica Light" charset="0"/>
                        <a:cs typeface="Trebuchet MS"/>
                      </a:endParaRPr>
                    </a:p>
                  </a:txBody>
                  <a:tcPr marL="68347" marR="68347" marT="34174" marB="34174"/>
                </a:tc>
              </a:tr>
              <a:tr h="277612">
                <a:tc>
                  <a:txBody>
                    <a:bodyPr/>
                    <a:lstStyle/>
                    <a:p>
                      <a:pPr algn="ctr"/>
                      <a:r>
                        <a:rPr lang="en-US" sz="1000" b="0" i="0" dirty="0" smtClean="0">
                          <a:latin typeface="Trebuchet MS"/>
                          <a:ea typeface="Helvetica Light" charset="0"/>
                          <a:cs typeface="Trebuchet MS"/>
                        </a:rPr>
                        <a:t>16</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256</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510</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2.550$</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3.825$</a:t>
                      </a:r>
                      <a:endParaRPr lang="en-US" sz="1000" b="0" i="0" dirty="0">
                        <a:latin typeface="Trebuchet MS"/>
                        <a:ea typeface="Helvetica Light" charset="0"/>
                        <a:cs typeface="Trebuchet MS"/>
                      </a:endParaRPr>
                    </a:p>
                  </a:txBody>
                  <a:tcPr marL="68347" marR="68347" marT="34174" marB="34174"/>
                </a:tc>
              </a:tr>
              <a:tr h="277612">
                <a:tc>
                  <a:txBody>
                    <a:bodyPr/>
                    <a:lstStyle/>
                    <a:p>
                      <a:pPr algn="ctr"/>
                      <a:r>
                        <a:rPr lang="en-US" sz="1000" b="0" i="0" dirty="0" smtClean="0">
                          <a:latin typeface="Trebuchet MS"/>
                          <a:ea typeface="Helvetica Light" charset="0"/>
                          <a:cs typeface="Trebuchet MS"/>
                        </a:rPr>
                        <a:t>18</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512</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1022</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5.110$</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7.665$</a:t>
                      </a:r>
                      <a:endParaRPr lang="en-US" sz="1000" b="0" i="0" dirty="0">
                        <a:latin typeface="Trebuchet MS"/>
                        <a:ea typeface="Helvetica Light" charset="0"/>
                        <a:cs typeface="Trebuchet MS"/>
                      </a:endParaRPr>
                    </a:p>
                  </a:txBody>
                  <a:tcPr marL="68347" marR="68347" marT="34174" marB="34174"/>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2309794545"/>
              </p:ext>
            </p:extLst>
          </p:nvPr>
        </p:nvGraphicFramePr>
        <p:xfrm>
          <a:off x="576611" y="1691771"/>
          <a:ext cx="4785622" cy="277612"/>
        </p:xfrm>
        <a:graphic>
          <a:graphicData uri="http://schemas.openxmlformats.org/drawingml/2006/table">
            <a:tbl>
              <a:tblPr firstRow="1" bandRow="1">
                <a:tableStyleId>{2D5ABB26-0587-4C30-8999-92F81FD0307C}</a:tableStyleId>
              </a:tblPr>
              <a:tblGrid>
                <a:gridCol w="545232"/>
                <a:gridCol w="705555"/>
                <a:gridCol w="762000"/>
                <a:gridCol w="1375834"/>
                <a:gridCol w="1397001"/>
              </a:tblGrid>
              <a:tr h="277612">
                <a:tc>
                  <a:txBody>
                    <a:bodyPr/>
                    <a:lstStyle/>
                    <a:p>
                      <a:pPr algn="ctr"/>
                      <a:r>
                        <a:rPr lang="en-US" sz="1000" b="0" i="0" dirty="0" smtClean="0">
                          <a:latin typeface="Trebuchet MS"/>
                          <a:ea typeface="Helvetica Light" charset="0"/>
                          <a:cs typeface="Trebuchet MS"/>
                        </a:rPr>
                        <a:t>6</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8</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14</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70$</a:t>
                      </a:r>
                      <a:endParaRPr lang="en-US" sz="1000" b="0" i="0" dirty="0">
                        <a:latin typeface="Trebuchet MS"/>
                        <a:ea typeface="Helvetica Light" charset="0"/>
                        <a:cs typeface="Trebuchet MS"/>
                      </a:endParaRPr>
                    </a:p>
                  </a:txBody>
                  <a:tcPr marL="68347" marR="68347" marT="34174" marB="34174"/>
                </a:tc>
                <a:tc>
                  <a:txBody>
                    <a:bodyPr/>
                    <a:lstStyle/>
                    <a:p>
                      <a:pPr algn="ctr"/>
                      <a:r>
                        <a:rPr lang="en-US" sz="1000" b="0" i="0" dirty="0" smtClean="0">
                          <a:latin typeface="Trebuchet MS"/>
                          <a:ea typeface="Helvetica Light" charset="0"/>
                          <a:cs typeface="Trebuchet MS"/>
                        </a:rPr>
                        <a:t>105$</a:t>
                      </a:r>
                      <a:endParaRPr lang="en-US" sz="1000" b="0" i="0" dirty="0">
                        <a:latin typeface="Trebuchet MS"/>
                        <a:ea typeface="Helvetica Light" charset="0"/>
                        <a:cs typeface="Trebuchet MS"/>
                      </a:endParaRPr>
                    </a:p>
                  </a:txBody>
                  <a:tcPr marL="68347" marR="68347" marT="34174" marB="34174"/>
                </a:tc>
              </a:tr>
            </a:tbl>
          </a:graphicData>
        </a:graphic>
      </p:graphicFrame>
    </p:spTree>
    <p:extLst>
      <p:ext uri="{BB962C8B-B14F-4D97-AF65-F5344CB8AC3E}">
        <p14:creationId xmlns:p14="http://schemas.microsoft.com/office/powerpoint/2010/main" val="197480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a:spLocks noGrp="1"/>
          </p:cNvSpPr>
          <p:nvPr>
            <p:ph type="title"/>
          </p:nvPr>
        </p:nvSpPr>
        <p:spPr>
          <a:xfrm>
            <a:off x="457200" y="205979"/>
            <a:ext cx="8229600" cy="857250"/>
          </a:xfrm>
        </p:spPr>
        <p:txBody>
          <a:bodyPr/>
          <a:lstStyle/>
          <a:p>
            <a:r>
              <a:rPr lang="de-DE" b="1" smtClean="0"/>
              <a:t>WAS WOLLEN SIE ERREICHEN?</a:t>
            </a:r>
            <a:endParaRPr lang="de-DE" b="1"/>
          </a:p>
        </p:txBody>
      </p:sp>
      <p:sp>
        <p:nvSpPr>
          <p:cNvPr id="38" name="Text Placeholder 5"/>
          <p:cNvSpPr>
            <a:spLocks noGrp="1"/>
          </p:cNvSpPr>
          <p:nvPr>
            <p:ph type="body" sz="quarter" idx="14"/>
          </p:nvPr>
        </p:nvSpPr>
        <p:spPr>
          <a:xfrm>
            <a:off x="327010" y="3304795"/>
            <a:ext cx="1608094" cy="1064904"/>
          </a:xfrm>
        </p:spPr>
        <p:txBody>
          <a:bodyPr/>
          <a:lstStyle/>
          <a:p>
            <a:pPr algn="ctr"/>
            <a:r>
              <a:rPr lang="en-US" b="1" dirty="0" smtClean="0">
                <a:solidFill>
                  <a:srgbClr val="3DA547"/>
                </a:solidFill>
              </a:rPr>
              <a:t>Bronze</a:t>
            </a:r>
          </a:p>
        </p:txBody>
      </p:sp>
      <p:sp>
        <p:nvSpPr>
          <p:cNvPr id="39" name="Text Placeholder 6"/>
          <p:cNvSpPr>
            <a:spLocks noGrp="1"/>
          </p:cNvSpPr>
          <p:nvPr>
            <p:ph type="body" sz="quarter" idx="15"/>
          </p:nvPr>
        </p:nvSpPr>
        <p:spPr>
          <a:xfrm>
            <a:off x="2609859" y="3304795"/>
            <a:ext cx="1600200" cy="914400"/>
          </a:xfrm>
        </p:spPr>
        <p:txBody>
          <a:bodyPr/>
          <a:lstStyle/>
          <a:p>
            <a:pPr algn="ctr"/>
            <a:r>
              <a:rPr lang="en-US" b="1" dirty="0" smtClean="0">
                <a:solidFill>
                  <a:srgbClr val="3DA547"/>
                </a:solidFill>
              </a:rPr>
              <a:t>Gold</a:t>
            </a:r>
            <a:endParaRPr lang="en-US" b="1" dirty="0">
              <a:solidFill>
                <a:srgbClr val="3DA547"/>
              </a:solidFill>
            </a:endParaRPr>
          </a:p>
          <a:p>
            <a:endParaRPr lang="en-US" dirty="0"/>
          </a:p>
        </p:txBody>
      </p:sp>
      <p:sp>
        <p:nvSpPr>
          <p:cNvPr id="40" name="Text Placeholder 7"/>
          <p:cNvSpPr>
            <a:spLocks noGrp="1"/>
          </p:cNvSpPr>
          <p:nvPr>
            <p:ph type="body" sz="quarter" idx="16"/>
          </p:nvPr>
        </p:nvSpPr>
        <p:spPr>
          <a:xfrm>
            <a:off x="4889088" y="3304795"/>
            <a:ext cx="1604076" cy="914400"/>
          </a:xfrm>
        </p:spPr>
        <p:txBody>
          <a:bodyPr/>
          <a:lstStyle/>
          <a:p>
            <a:pPr algn="ctr"/>
            <a:r>
              <a:rPr lang="en-US" b="1" dirty="0" smtClean="0">
                <a:solidFill>
                  <a:srgbClr val="3DA547"/>
                </a:solidFill>
              </a:rPr>
              <a:t>Platinum</a:t>
            </a:r>
            <a:endParaRPr lang="en-US" b="1" dirty="0">
              <a:solidFill>
                <a:srgbClr val="3DA547"/>
              </a:solidFill>
            </a:endParaRPr>
          </a:p>
          <a:p>
            <a:endParaRPr lang="en-US" dirty="0"/>
          </a:p>
        </p:txBody>
      </p:sp>
      <p:sp>
        <p:nvSpPr>
          <p:cNvPr id="41" name="Text Placeholder 9"/>
          <p:cNvSpPr>
            <a:spLocks noGrp="1"/>
          </p:cNvSpPr>
          <p:nvPr>
            <p:ph type="body" sz="quarter" idx="18"/>
          </p:nvPr>
        </p:nvSpPr>
        <p:spPr>
          <a:xfrm>
            <a:off x="7184653" y="3320979"/>
            <a:ext cx="1588841" cy="914400"/>
          </a:xfrm>
        </p:spPr>
        <p:txBody>
          <a:bodyPr/>
          <a:lstStyle/>
          <a:p>
            <a:pPr algn="ctr"/>
            <a:r>
              <a:rPr lang="en-US" b="1" dirty="0" smtClean="0">
                <a:solidFill>
                  <a:srgbClr val="3DA547"/>
                </a:solidFill>
              </a:rPr>
              <a:t>Triple Diamond</a:t>
            </a:r>
            <a:endParaRPr lang="en-US" b="1" dirty="0">
              <a:solidFill>
                <a:srgbClr val="3DA547"/>
              </a:solidFill>
            </a:endParaRPr>
          </a:p>
          <a:p>
            <a:endParaRPr lang="en-US" dirty="0"/>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84653" y="1194468"/>
            <a:ext cx="1588841" cy="2042953"/>
          </a:xfrm>
          <a:prstGeom prst="rect">
            <a:avLst/>
          </a:prstGeom>
          <a:ln w="12700">
            <a:solidFill>
              <a:schemeClr val="tx1">
                <a:lumMod val="50000"/>
                <a:lumOff val="50000"/>
              </a:schemeClr>
            </a:solidFill>
          </a:ln>
        </p:spPr>
      </p:pic>
      <p:pic>
        <p:nvPicPr>
          <p:cNvPr id="43"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27010" y="1194968"/>
            <a:ext cx="1608094" cy="2061274"/>
          </a:xfrm>
          <a:prstGeom prst="rect">
            <a:avLst/>
          </a:prstGeom>
          <a:noFill/>
          <a:ln w="12700">
            <a:solidFill>
              <a:srgbClr val="6C6C6C"/>
            </a:solidFill>
          </a:ln>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09859" y="1192691"/>
            <a:ext cx="1600200" cy="2058678"/>
          </a:xfrm>
          <a:prstGeom prst="rect">
            <a:avLst/>
          </a:prstGeom>
          <a:ln w="12700">
            <a:solidFill>
              <a:srgbClr val="6C6C6C"/>
            </a:solidFill>
          </a:ln>
        </p:spPr>
      </p:pic>
      <p:pic>
        <p:nvPicPr>
          <p:cNvPr id="45" name="Picture 4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889088" y="1174232"/>
            <a:ext cx="1604075" cy="2063189"/>
          </a:xfrm>
          <a:prstGeom prst="rect">
            <a:avLst/>
          </a:prstGeom>
          <a:ln w="12700">
            <a:solidFill>
              <a:srgbClr val="5F5F5F"/>
            </a:solidFill>
          </a:ln>
        </p:spPr>
      </p:pic>
      <p:cxnSp>
        <p:nvCxnSpPr>
          <p:cNvPr id="46" name="Straight Connector 45"/>
          <p:cNvCxnSpPr/>
          <p:nvPr/>
        </p:nvCxnSpPr>
        <p:spPr>
          <a:xfrm>
            <a:off x="2273918" y="1178970"/>
            <a:ext cx="0" cy="2703355"/>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4551783" y="1178970"/>
            <a:ext cx="0" cy="2726603"/>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6842928" y="1195154"/>
            <a:ext cx="0" cy="2671673"/>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grpSp>
        <p:nvGrpSpPr>
          <p:cNvPr id="49" name="Group 48"/>
          <p:cNvGrpSpPr/>
          <p:nvPr/>
        </p:nvGrpSpPr>
        <p:grpSpPr>
          <a:xfrm>
            <a:off x="1193292" y="4013243"/>
            <a:ext cx="6885293" cy="922149"/>
            <a:chOff x="221923" y="4083803"/>
            <a:chExt cx="6885293" cy="922149"/>
          </a:xfrm>
        </p:grpSpPr>
        <p:sp>
          <p:nvSpPr>
            <p:cNvPr id="50" name="Content Placeholder 2"/>
            <p:cNvSpPr txBox="1">
              <a:spLocks/>
            </p:cNvSpPr>
            <p:nvPr/>
          </p:nvSpPr>
          <p:spPr>
            <a:xfrm>
              <a:off x="1237329" y="4199822"/>
              <a:ext cx="5869887" cy="80613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e-DE" smtClean="0">
                  <a:latin typeface="Trebuchet MS"/>
                  <a:cs typeface="Trebuchet MS"/>
                </a:rPr>
                <a:t>ASEA hat bereits über 100 Millionen US Dollar an tausende Berater ausbezahlt. Mehrfache Millionäre!*</a:t>
              </a:r>
              <a:endParaRPr lang="de-DE">
                <a:latin typeface="Trebuchet MS"/>
                <a:cs typeface="Trebuchet MS"/>
              </a:endParaRPr>
            </a:p>
          </p:txBody>
        </p:sp>
        <p:pic>
          <p:nvPicPr>
            <p:cNvPr id="51" name="Picture 5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1923" y="4083803"/>
              <a:ext cx="949861" cy="855573"/>
            </a:xfrm>
            <a:prstGeom prst="rect">
              <a:avLst/>
            </a:prstGeom>
          </p:spPr>
        </p:pic>
      </p:grpSp>
      <p:sp>
        <p:nvSpPr>
          <p:cNvPr id="52" name="Content Placeholder 2"/>
          <p:cNvSpPr txBox="1">
            <a:spLocks/>
          </p:cNvSpPr>
          <p:nvPr/>
        </p:nvSpPr>
        <p:spPr>
          <a:xfrm>
            <a:off x="7095032" y="4229008"/>
            <a:ext cx="1799303" cy="806130"/>
          </a:xfrm>
          <a:prstGeom prst="rect">
            <a:avLst/>
          </a:prstGeom>
        </p:spPr>
        <p:txBody>
          <a:bodyPr vert="horz" lIns="91440" tIns="45720" rIns="91440" bIns="45720" rtlCol="0" anchor="b">
            <a:noAutofit/>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endParaRPr lang="en-US" sz="900" dirty="0" smtClean="0">
              <a:solidFill>
                <a:srgbClr val="FF0000"/>
              </a:solidFill>
              <a:latin typeface="Trebuchet MS"/>
              <a:cs typeface="Trebuchet MS"/>
            </a:endParaRPr>
          </a:p>
          <a:p>
            <a:pPr marL="0" indent="0" algn="r">
              <a:buFont typeface="Arial"/>
              <a:buNone/>
            </a:pPr>
            <a:endParaRPr lang="en-US" sz="900" dirty="0">
              <a:solidFill>
                <a:srgbClr val="FF0000"/>
              </a:solidFill>
              <a:latin typeface="Trebuchet MS"/>
              <a:cs typeface="Trebuchet MS"/>
            </a:endParaRPr>
          </a:p>
          <a:p>
            <a:pPr marL="0" indent="0" algn="r">
              <a:buNone/>
            </a:pPr>
            <a:r>
              <a:rPr lang="en-US" sz="900" dirty="0" smtClean="0">
                <a:solidFill>
                  <a:srgbClr val="0971CE"/>
                </a:solidFill>
                <a:latin typeface="Trebuchet MS"/>
                <a:cs typeface="Trebuchet MS"/>
              </a:rPr>
              <a:t>* </a:t>
            </a:r>
            <a:r>
              <a:rPr lang="en-US" sz="900" dirty="0">
                <a:solidFill>
                  <a:schemeClr val="tx1">
                    <a:lumMod val="50000"/>
                    <a:lumOff val="50000"/>
                  </a:schemeClr>
                </a:solidFill>
                <a:latin typeface="Trebuchet MS"/>
                <a:cs typeface="Trebuchet MS"/>
              </a:rPr>
              <a:t>Stand Sept. 2015 </a:t>
            </a:r>
          </a:p>
        </p:txBody>
      </p:sp>
    </p:spTree>
    <p:extLst>
      <p:ext uri="{BB962C8B-B14F-4D97-AF65-F5344CB8AC3E}">
        <p14:creationId xmlns:p14="http://schemas.microsoft.com/office/powerpoint/2010/main" val="69036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8">
                                            <p:txEl>
                                              <p:pRg st="0" end="0"/>
                                            </p:txEl>
                                          </p:spTgt>
                                        </p:tgtEl>
                                        <p:attrNameLst>
                                          <p:attrName>style.visibility</p:attrName>
                                        </p:attrNameLst>
                                      </p:cBhvr>
                                      <p:to>
                                        <p:strVal val="visible"/>
                                      </p:to>
                                    </p:set>
                                    <p:animEffect transition="in" filter="wipe(up)">
                                      <p:cBhvr>
                                        <p:cTn id="10" dur="500"/>
                                        <p:tgtEl>
                                          <p:spTgt spid="38">
                                            <p:txEl>
                                              <p:pRg st="0" end="0"/>
                                            </p:txEl>
                                          </p:spTgt>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wipe(up)">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wipe(up)">
                                      <p:cBhvr>
                                        <p:cTn id="19" dur="500"/>
                                        <p:tgtEl>
                                          <p:spTgt spid="44"/>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9">
                                            <p:txEl>
                                              <p:pRg st="0" end="0"/>
                                            </p:txEl>
                                          </p:spTgt>
                                        </p:tgtEl>
                                        <p:attrNameLst>
                                          <p:attrName>style.visibility</p:attrName>
                                        </p:attrNameLst>
                                      </p:cBhvr>
                                      <p:to>
                                        <p:strVal val="visible"/>
                                      </p:to>
                                    </p:set>
                                    <p:animEffect transition="in" filter="wipe(up)">
                                      <p:cBhvr>
                                        <p:cTn id="22" dur="500"/>
                                        <p:tgtEl>
                                          <p:spTgt spid="39">
                                            <p:txEl>
                                              <p:pRg st="0" end="0"/>
                                            </p:txEl>
                                          </p:spTgt>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up)">
                                      <p:cBhvr>
                                        <p:cTn id="26" dur="5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up)">
                                      <p:cBhvr>
                                        <p:cTn id="31" dur="500"/>
                                        <p:tgtEl>
                                          <p:spTgt spid="45"/>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40">
                                            <p:txEl>
                                              <p:pRg st="0" end="0"/>
                                            </p:txEl>
                                          </p:spTgt>
                                        </p:tgtEl>
                                        <p:attrNameLst>
                                          <p:attrName>style.visibility</p:attrName>
                                        </p:attrNameLst>
                                      </p:cBhvr>
                                      <p:to>
                                        <p:strVal val="visible"/>
                                      </p:to>
                                    </p:set>
                                    <p:animEffect transition="in" filter="wipe(up)">
                                      <p:cBhvr>
                                        <p:cTn id="34" dur="500"/>
                                        <p:tgtEl>
                                          <p:spTgt spid="40">
                                            <p:txEl>
                                              <p:pRg st="0" end="0"/>
                                            </p:txEl>
                                          </p:spTgt>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wipe(up)">
                                      <p:cBhvr>
                                        <p:cTn id="38" dur="500"/>
                                        <p:tgtEl>
                                          <p:spTgt spid="4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up)">
                                      <p:cBhvr>
                                        <p:cTn id="43" dur="500"/>
                                        <p:tgtEl>
                                          <p:spTgt spid="42"/>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41">
                                            <p:txEl>
                                              <p:pRg st="0" end="0"/>
                                            </p:txEl>
                                          </p:spTgt>
                                        </p:tgtEl>
                                        <p:attrNameLst>
                                          <p:attrName>style.visibility</p:attrName>
                                        </p:attrNameLst>
                                      </p:cBhvr>
                                      <p:to>
                                        <p:strVal val="visible"/>
                                      </p:to>
                                    </p:set>
                                    <p:animEffect transition="in" filter="wipe(up)">
                                      <p:cBhvr>
                                        <p:cTn id="46" dur="500"/>
                                        <p:tgtEl>
                                          <p:spTgt spid="4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wipe(left)">
                                      <p:cBhvr>
                                        <p:cTn id="51"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P spid="39" grpId="0" build="p"/>
      <p:bldP spid="40" grpId="0" build="p"/>
      <p:bldP spid="41"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370677" y="3538266"/>
            <a:ext cx="2332749" cy="1394784"/>
            <a:chOff x="2370677" y="3538266"/>
            <a:chExt cx="2332749" cy="1394784"/>
          </a:xfrm>
        </p:grpSpPr>
        <p:sp>
          <p:nvSpPr>
            <p:cNvPr id="17" name="Oval 16"/>
            <p:cNvSpPr/>
            <p:nvPr/>
          </p:nvSpPr>
          <p:spPr>
            <a:xfrm>
              <a:off x="2963230" y="3538266"/>
              <a:ext cx="1140461" cy="1140461"/>
            </a:xfrm>
            <a:prstGeom prst="ellipse">
              <a:avLst/>
            </a:prstGeom>
            <a:solidFill>
              <a:srgbClr val="056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AutoShape 4"/>
            <p:cNvSpPr>
              <a:spLocks/>
            </p:cNvSpPr>
            <p:nvPr/>
          </p:nvSpPr>
          <p:spPr bwMode="auto">
            <a:xfrm>
              <a:off x="2370677" y="4738261"/>
              <a:ext cx="2332749" cy="194789"/>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DE" altLang="en-US" sz="1200" dirty="0">
                  <a:solidFill>
                    <a:srgbClr val="FFFFFF">
                      <a:lumMod val="50000"/>
                    </a:srgbClr>
                  </a:solidFill>
                  <a:latin typeface="Trebuchet MS"/>
                  <a:ea typeface="Helvetica" charset="0"/>
                  <a:cs typeface="Trebuchet MS"/>
                  <a:sym typeface="ApexNew-Book" panose="02010600040501010103" pitchFamily="50" charset="0"/>
                </a:rPr>
                <a:t>SYSTEME &amp; UNTERSTÜTZUNG</a:t>
              </a:r>
              <a:endParaRPr lang="de-DE" altLang="en-US" sz="1200" dirty="0">
                <a:solidFill>
                  <a:srgbClr val="FFFFFF">
                    <a:lumMod val="50000"/>
                  </a:srgbClr>
                </a:solidFill>
                <a:latin typeface="Trebuchet MS"/>
                <a:ea typeface="Helvetica" charset="0"/>
                <a:cs typeface="Trebuchet MS"/>
              </a:endParaRPr>
            </a:p>
          </p:txBody>
        </p:sp>
        <p:pic>
          <p:nvPicPr>
            <p:cNvPr id="31" name="Picture 30" descr="t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78585" y="3615086"/>
              <a:ext cx="905501" cy="913257"/>
            </a:xfrm>
            <a:prstGeom prst="rect">
              <a:avLst/>
            </a:prstGeom>
          </p:spPr>
        </p:pic>
      </p:grpSp>
      <p:grpSp>
        <p:nvGrpSpPr>
          <p:cNvPr id="35" name="Group 34"/>
          <p:cNvGrpSpPr/>
          <p:nvPr/>
        </p:nvGrpSpPr>
        <p:grpSpPr>
          <a:xfrm>
            <a:off x="5787545" y="1539241"/>
            <a:ext cx="1375422" cy="1412351"/>
            <a:chOff x="5787545" y="1539241"/>
            <a:chExt cx="1375422" cy="1412351"/>
          </a:xfrm>
        </p:grpSpPr>
        <p:sp>
          <p:nvSpPr>
            <p:cNvPr id="36" name="Oval 35"/>
            <p:cNvSpPr/>
            <p:nvPr/>
          </p:nvSpPr>
          <p:spPr>
            <a:xfrm>
              <a:off x="5867257" y="1539241"/>
              <a:ext cx="1140461" cy="1140461"/>
            </a:xfrm>
            <a:prstGeom prst="ellipse">
              <a:avLst/>
            </a:prstGeom>
            <a:solidFill>
              <a:srgbClr val="056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7" name="AutoShape 4"/>
            <p:cNvSpPr>
              <a:spLocks/>
            </p:cNvSpPr>
            <p:nvPr/>
          </p:nvSpPr>
          <p:spPr bwMode="auto">
            <a:xfrm>
              <a:off x="5787545" y="2726244"/>
              <a:ext cx="1375422"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t"/>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DE" altLang="en-US" sz="1200" dirty="0" smtClean="0">
                  <a:solidFill>
                    <a:srgbClr val="808080"/>
                  </a:solidFill>
                  <a:latin typeface="Trebuchet MS"/>
                  <a:ea typeface="Helvetica" charset="0"/>
                  <a:cs typeface="Trebuchet MS"/>
                  <a:sym typeface="ApexNew-Book" panose="02010600040501010103" pitchFamily="50" charset="0"/>
                </a:rPr>
                <a:t>PARTNERSCHAFT</a:t>
              </a:r>
              <a:endParaRPr lang="de-DE" altLang="en-US" sz="1200" dirty="0">
                <a:solidFill>
                  <a:srgbClr val="808080"/>
                </a:solidFill>
                <a:latin typeface="Trebuchet MS"/>
                <a:ea typeface="Helvetica" charset="0"/>
                <a:cs typeface="Trebuchet MS"/>
                <a:sym typeface="ApexNew-Book" panose="02010600040501010103" pitchFamily="50" charset="0"/>
              </a:endParaRPr>
            </a:p>
          </p:txBody>
        </p:sp>
        <p:pic>
          <p:nvPicPr>
            <p:cNvPr id="38" name="Picture 37" descr="ASEA-white_NO_T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83088" y="1965061"/>
              <a:ext cx="920500" cy="253778"/>
            </a:xfrm>
            <a:prstGeom prst="rect">
              <a:avLst/>
            </a:prstGeom>
          </p:spPr>
        </p:pic>
      </p:grpSp>
      <p:grpSp>
        <p:nvGrpSpPr>
          <p:cNvPr id="39" name="Group 38"/>
          <p:cNvGrpSpPr/>
          <p:nvPr/>
        </p:nvGrpSpPr>
        <p:grpSpPr>
          <a:xfrm>
            <a:off x="4096941" y="220180"/>
            <a:ext cx="1140461" cy="1402268"/>
            <a:chOff x="4096941" y="220180"/>
            <a:chExt cx="1140461" cy="1402268"/>
          </a:xfrm>
        </p:grpSpPr>
        <p:sp>
          <p:nvSpPr>
            <p:cNvPr id="40" name="Oval 39"/>
            <p:cNvSpPr/>
            <p:nvPr/>
          </p:nvSpPr>
          <p:spPr>
            <a:xfrm>
              <a:off x="4096941" y="220180"/>
              <a:ext cx="1140461" cy="1140461"/>
            </a:xfrm>
            <a:prstGeom prst="ellipse">
              <a:avLst/>
            </a:prstGeom>
            <a:solidFill>
              <a:srgbClr val="056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1" name="AutoShape 4"/>
            <p:cNvSpPr>
              <a:spLocks/>
            </p:cNvSpPr>
            <p:nvPr/>
          </p:nvSpPr>
          <p:spPr bwMode="auto">
            <a:xfrm>
              <a:off x="4103691" y="1397100"/>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DE" altLang="en-US" sz="1200" smtClean="0">
                  <a:solidFill>
                    <a:srgbClr val="FFFFFF">
                      <a:lumMod val="50000"/>
                    </a:srgbClr>
                  </a:solidFill>
                  <a:latin typeface="Trebuchet MS"/>
                  <a:ea typeface="Helvetica" charset="0"/>
                  <a:cs typeface="Trebuchet MS"/>
                  <a:sym typeface="ApexNew-Book" panose="02010600040501010103" pitchFamily="50" charset="0"/>
                </a:rPr>
                <a:t>PRODUKTE</a:t>
              </a:r>
              <a:endParaRPr lang="de-DE" altLang="en-US" sz="1200">
                <a:solidFill>
                  <a:srgbClr val="FFFFFF">
                    <a:lumMod val="50000"/>
                  </a:srgbClr>
                </a:solidFill>
                <a:latin typeface="Trebuchet MS"/>
                <a:ea typeface="Helvetica" charset="0"/>
                <a:cs typeface="Trebuchet MS"/>
                <a:sym typeface="ApexNew-Book" panose="02010600040501010103" pitchFamily="50" charset="0"/>
              </a:endParaRPr>
            </a:p>
          </p:txBody>
        </p:sp>
        <p:grpSp>
          <p:nvGrpSpPr>
            <p:cNvPr id="42" name="Group 41"/>
            <p:cNvGrpSpPr>
              <a:grpSpLocks noChangeAspect="1"/>
            </p:cNvGrpSpPr>
            <p:nvPr/>
          </p:nvGrpSpPr>
          <p:grpSpPr>
            <a:xfrm>
              <a:off x="4398768" y="311932"/>
              <a:ext cx="573868" cy="900000"/>
              <a:chOff x="4398766" y="333640"/>
              <a:chExt cx="550913" cy="841004"/>
            </a:xfrm>
          </p:grpSpPr>
          <p:pic>
            <p:nvPicPr>
              <p:cNvPr id="43" name="Picture 42" descr="RENU28.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36781" y="589373"/>
                <a:ext cx="212898" cy="574417"/>
              </a:xfrm>
              <a:prstGeom prst="rect">
                <a:avLst/>
              </a:prstGeom>
            </p:spPr>
          </p:pic>
          <p:pic>
            <p:nvPicPr>
              <p:cNvPr id="44" name="Picture 43" descr="ASEA-w.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98766" y="333640"/>
                <a:ext cx="303046" cy="841004"/>
              </a:xfrm>
              <a:prstGeom prst="rect">
                <a:avLst/>
              </a:prstGeom>
            </p:spPr>
          </p:pic>
        </p:grpSp>
      </p:grpSp>
      <p:grpSp>
        <p:nvGrpSpPr>
          <p:cNvPr id="45" name="Group 44"/>
          <p:cNvGrpSpPr/>
          <p:nvPr/>
        </p:nvGrpSpPr>
        <p:grpSpPr>
          <a:xfrm>
            <a:off x="2003418" y="1533222"/>
            <a:ext cx="1797204" cy="1559417"/>
            <a:chOff x="2003418" y="1533222"/>
            <a:chExt cx="1797204" cy="1559417"/>
          </a:xfrm>
        </p:grpSpPr>
        <p:sp>
          <p:nvSpPr>
            <p:cNvPr id="46" name="Oval 45"/>
            <p:cNvSpPr/>
            <p:nvPr/>
          </p:nvSpPr>
          <p:spPr>
            <a:xfrm>
              <a:off x="2331468" y="1533222"/>
              <a:ext cx="1140461" cy="1140461"/>
            </a:xfrm>
            <a:prstGeom prst="ellipse">
              <a:avLst/>
            </a:prstGeom>
            <a:solidFill>
              <a:srgbClr val="056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7" name="AutoShape 4"/>
            <p:cNvSpPr>
              <a:spLocks/>
            </p:cNvSpPr>
            <p:nvPr/>
          </p:nvSpPr>
          <p:spPr bwMode="auto">
            <a:xfrm>
              <a:off x="2003418" y="2726244"/>
              <a:ext cx="1797204" cy="36639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t"/>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DE" altLang="en-US" sz="1200" dirty="0" smtClean="0">
                  <a:solidFill>
                    <a:srgbClr val="FFFFFF">
                      <a:lumMod val="50000"/>
                    </a:srgbClr>
                  </a:solidFill>
                  <a:latin typeface="Trebuchet MS"/>
                  <a:ea typeface="Helvetica" charset="0"/>
                  <a:cs typeface="Trebuchet MS"/>
                  <a:sym typeface="ApexNew-Book" panose="02010600040501010103" pitchFamily="50" charset="0"/>
                </a:rPr>
                <a:t>VERGÜTUNGSPLAN</a:t>
              </a:r>
              <a:endParaRPr lang="de-DE" altLang="en-US" sz="1200" dirty="0">
                <a:solidFill>
                  <a:srgbClr val="FFFFFF">
                    <a:lumMod val="50000"/>
                  </a:srgbClr>
                </a:solidFill>
                <a:latin typeface="Trebuchet MS"/>
                <a:ea typeface="Helvetica" charset="0"/>
                <a:cs typeface="Trebuchet MS"/>
                <a:sym typeface="ApexNew-Book" panose="02010600040501010103" pitchFamily="50" charset="0"/>
              </a:endParaRPr>
            </a:p>
          </p:txBody>
        </p:sp>
        <p:pic>
          <p:nvPicPr>
            <p:cNvPr id="48" name="Picture 47" descr="Money.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86700" y="1772546"/>
              <a:ext cx="823183" cy="666302"/>
            </a:xfrm>
            <a:prstGeom prst="rect">
              <a:avLst/>
            </a:prstGeom>
          </p:spPr>
        </p:pic>
      </p:grpSp>
      <p:grpSp>
        <p:nvGrpSpPr>
          <p:cNvPr id="49" name="Group 48"/>
          <p:cNvGrpSpPr/>
          <p:nvPr/>
        </p:nvGrpSpPr>
        <p:grpSpPr>
          <a:xfrm>
            <a:off x="3759907" y="1742185"/>
            <a:ext cx="1932186" cy="1862996"/>
            <a:chOff x="3759907" y="1742185"/>
            <a:chExt cx="1932186" cy="1862996"/>
          </a:xfrm>
        </p:grpSpPr>
        <p:sp>
          <p:nvSpPr>
            <p:cNvPr id="50" name="Oval 49"/>
            <p:cNvSpPr/>
            <p:nvPr/>
          </p:nvSpPr>
          <p:spPr>
            <a:xfrm>
              <a:off x="3759907" y="1742185"/>
              <a:ext cx="1862996" cy="1862996"/>
            </a:xfrm>
            <a:prstGeom prst="ellipse">
              <a:avLst/>
            </a:prstGeom>
            <a:solidFill>
              <a:srgbClr val="056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1" name="Oval 50"/>
            <p:cNvSpPr/>
            <p:nvPr/>
          </p:nvSpPr>
          <p:spPr>
            <a:xfrm>
              <a:off x="5297161" y="2385569"/>
              <a:ext cx="75056" cy="75056"/>
            </a:xfrm>
            <a:prstGeom prst="ellipse">
              <a:avLst/>
            </a:prstGeom>
            <a:solidFill>
              <a:srgbClr val="025F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52" name="Picture 51" descr="ASEA-white_NO_TM.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989127" y="2386963"/>
              <a:ext cx="1428919" cy="393947"/>
            </a:xfrm>
            <a:prstGeom prst="rect">
              <a:avLst/>
            </a:prstGeom>
          </p:spPr>
        </p:pic>
        <p:sp>
          <p:nvSpPr>
            <p:cNvPr id="53" name="TextBox 52"/>
            <p:cNvSpPr txBox="1"/>
            <p:nvPr/>
          </p:nvSpPr>
          <p:spPr>
            <a:xfrm>
              <a:off x="4336911" y="2087820"/>
              <a:ext cx="756003" cy="276999"/>
            </a:xfrm>
            <a:prstGeom prst="rect">
              <a:avLst/>
            </a:prstGeom>
            <a:noFill/>
          </p:spPr>
          <p:txBody>
            <a:bodyPr wrap="square" rtlCol="0">
              <a:spAutoFit/>
            </a:bodyPr>
            <a:lstStyle/>
            <a:p>
              <a:pPr algn="ctr"/>
              <a:r>
                <a:rPr lang="de-DE" sz="1200" spc="300" dirty="0" smtClean="0">
                  <a:solidFill>
                    <a:schemeClr val="bg1"/>
                  </a:solidFill>
                  <a:latin typeface="Trebuchet MS"/>
                  <a:cs typeface="Trebuchet MS"/>
                </a:rPr>
                <a:t>DIE</a:t>
              </a:r>
              <a:endParaRPr lang="de-DE" sz="1200" spc="300" dirty="0">
                <a:solidFill>
                  <a:schemeClr val="bg1"/>
                </a:solidFill>
                <a:latin typeface="Trebuchet MS"/>
                <a:cs typeface="Trebuchet MS"/>
              </a:endParaRPr>
            </a:p>
          </p:txBody>
        </p:sp>
        <p:sp>
          <p:nvSpPr>
            <p:cNvPr id="54" name="TextBox 53"/>
            <p:cNvSpPr txBox="1"/>
            <p:nvPr/>
          </p:nvSpPr>
          <p:spPr>
            <a:xfrm>
              <a:off x="3829097" y="2793207"/>
              <a:ext cx="1862996" cy="338554"/>
            </a:xfrm>
            <a:prstGeom prst="rect">
              <a:avLst/>
            </a:prstGeom>
            <a:noFill/>
          </p:spPr>
          <p:txBody>
            <a:bodyPr wrap="square" rtlCol="0">
              <a:spAutoFit/>
            </a:bodyPr>
            <a:lstStyle/>
            <a:p>
              <a:pPr algn="ctr"/>
              <a:r>
                <a:rPr lang="de-DE" sz="1600" spc="1100" dirty="0">
                  <a:solidFill>
                    <a:schemeClr val="bg1"/>
                  </a:solidFill>
                  <a:latin typeface="Trebuchet MS"/>
                  <a:cs typeface="Trebuchet MS"/>
                </a:rPr>
                <a:t>CHANCE</a:t>
              </a:r>
            </a:p>
          </p:txBody>
        </p:sp>
      </p:grpSp>
    </p:spTree>
    <p:extLst>
      <p:ext uri="{BB962C8B-B14F-4D97-AF65-F5344CB8AC3E}">
        <p14:creationId xmlns:p14="http://schemas.microsoft.com/office/powerpoint/2010/main" val="2782894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457200" y="1475245"/>
            <a:ext cx="8229600" cy="857250"/>
          </a:xfrm>
        </p:spPr>
        <p:txBody>
          <a:bodyPr/>
          <a:lstStyle/>
          <a:p>
            <a:r>
              <a:rPr lang="de-DE" b="1" smtClean="0"/>
              <a:t>SYSTEME &amp; UNTERSTÜTZUNG</a:t>
            </a:r>
            <a:endParaRPr lang="de-DE" b="1"/>
          </a:p>
        </p:txBody>
      </p:sp>
      <p:sp>
        <p:nvSpPr>
          <p:cNvPr id="7" name="Content Placeholder 3"/>
          <p:cNvSpPr txBox="1">
            <a:spLocks/>
          </p:cNvSpPr>
          <p:nvPr/>
        </p:nvSpPr>
        <p:spPr>
          <a:xfrm>
            <a:off x="3113878" y="2332495"/>
            <a:ext cx="4453564" cy="1626696"/>
          </a:xfrm>
          <a:prstGeom prst="rect">
            <a:avLst/>
          </a:prstGeom>
        </p:spPr>
        <p:txBody>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mtClean="0">
                <a:solidFill>
                  <a:schemeClr val="bg1"/>
                </a:solidFill>
                <a:latin typeface="Trebuchet MS"/>
                <a:cs typeface="Trebuchet MS"/>
              </a:rPr>
              <a:t>Sie sind nicht allein</a:t>
            </a:r>
          </a:p>
          <a:p>
            <a:r>
              <a:rPr lang="de-DE" smtClean="0">
                <a:solidFill>
                  <a:schemeClr val="bg1"/>
                </a:solidFill>
                <a:latin typeface="Trebuchet MS"/>
                <a:cs typeface="Trebuchet MS"/>
              </a:rPr>
              <a:t>Persönliche Entwicklung</a:t>
            </a:r>
          </a:p>
          <a:p>
            <a:r>
              <a:rPr lang="de-DE" smtClean="0">
                <a:solidFill>
                  <a:schemeClr val="bg1"/>
                </a:solidFill>
                <a:latin typeface="Trebuchet MS"/>
                <a:cs typeface="Trebuchet MS"/>
              </a:rPr>
              <a:t>Events und Belohnungen</a:t>
            </a:r>
          </a:p>
          <a:p>
            <a:r>
              <a:rPr lang="de-DE" smtClean="0">
                <a:solidFill>
                  <a:schemeClr val="bg1"/>
                </a:solidFill>
                <a:latin typeface="Trebuchet MS"/>
                <a:cs typeface="Trebuchet MS"/>
              </a:rPr>
              <a:t>Ihr Team</a:t>
            </a:r>
          </a:p>
          <a:p>
            <a:r>
              <a:rPr lang="de-DE" smtClean="0">
                <a:solidFill>
                  <a:schemeClr val="bg1"/>
                </a:solidFill>
                <a:latin typeface="Trebuchet MS"/>
                <a:cs typeface="Trebuchet MS"/>
              </a:rPr>
              <a:t>Neue Freundschaften/ Beziehungen</a:t>
            </a:r>
            <a:endParaRPr lang="de-DE">
              <a:solidFill>
                <a:schemeClr val="bg1"/>
              </a:solidFill>
              <a:latin typeface="Trebuchet MS"/>
              <a:cs typeface="Trebuchet MS"/>
            </a:endParaRPr>
          </a:p>
        </p:txBody>
      </p:sp>
      <p:sp>
        <p:nvSpPr>
          <p:cNvPr id="8" name="Oval 7"/>
          <p:cNvSpPr/>
          <p:nvPr/>
        </p:nvSpPr>
        <p:spPr>
          <a:xfrm>
            <a:off x="185976" y="185976"/>
            <a:ext cx="813665" cy="813665"/>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latin typeface="Trebuchet MS"/>
              <a:cs typeface="Trebuchet MS"/>
            </a:endParaRPr>
          </a:p>
        </p:txBody>
      </p:sp>
      <p:pic>
        <p:nvPicPr>
          <p:cNvPr id="9" name="Picture 8" descr="team-b.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4405" y="226965"/>
            <a:ext cx="680316" cy="699254"/>
          </a:xfrm>
          <a:prstGeom prst="rect">
            <a:avLst/>
          </a:prstGeom>
        </p:spPr>
      </p:pic>
    </p:spTree>
    <p:extLst>
      <p:ext uri="{BB962C8B-B14F-4D97-AF65-F5344CB8AC3E}">
        <p14:creationId xmlns:p14="http://schemas.microsoft.com/office/powerpoint/2010/main" val="198980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528156" y="1638955"/>
            <a:ext cx="2058988" cy="2058988"/>
          </a:xfrm>
          <a:prstGeom prst="rect">
            <a:avLst/>
          </a:prstGeom>
          <a:solidFill>
            <a:schemeClr val="bg1">
              <a:lumMod val="95000"/>
            </a:schemeClr>
          </a:solidFill>
          <a:ln w="12700">
            <a:solidFill>
              <a:srgbClr val="6C6C6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457200" y="120738"/>
            <a:ext cx="8229600" cy="1186811"/>
          </a:xfrm>
        </p:spPr>
        <p:txBody>
          <a:bodyPr>
            <a:normAutofit fontScale="90000"/>
          </a:bodyPr>
          <a:lstStyle/>
          <a:p>
            <a:r>
              <a:rPr lang="de-DE" b="1" smtClean="0"/>
              <a:t>ERSTKLASSIGE</a:t>
            </a:r>
            <a:br>
              <a:rPr lang="de-DE" b="1" smtClean="0"/>
            </a:br>
            <a:r>
              <a:rPr lang="de-DE" b="1" smtClean="0"/>
              <a:t>SYSTEME UND HILFSMITTEL UNTERSTÜTZEN SIE </a:t>
            </a:r>
            <a:endParaRPr lang="de-DE" b="1"/>
          </a:p>
        </p:txBody>
      </p:sp>
      <p:sp>
        <p:nvSpPr>
          <p:cNvPr id="3" name="Text Placeholder 2"/>
          <p:cNvSpPr>
            <a:spLocks noGrp="1"/>
          </p:cNvSpPr>
          <p:nvPr>
            <p:ph type="body" sz="quarter" idx="14"/>
          </p:nvPr>
        </p:nvSpPr>
        <p:spPr>
          <a:xfrm>
            <a:off x="685754" y="3746495"/>
            <a:ext cx="2280431" cy="755763"/>
          </a:xfrm>
        </p:spPr>
        <p:txBody>
          <a:bodyPr/>
          <a:lstStyle/>
          <a:p>
            <a:pPr algn="ctr"/>
            <a:r>
              <a:rPr lang="de-DE" smtClean="0"/>
              <a:t>Starter Kit</a:t>
            </a:r>
            <a:endParaRPr lang="de-DE"/>
          </a:p>
        </p:txBody>
      </p:sp>
      <p:sp>
        <p:nvSpPr>
          <p:cNvPr id="4" name="Text Placeholder 3"/>
          <p:cNvSpPr>
            <a:spLocks noGrp="1"/>
          </p:cNvSpPr>
          <p:nvPr>
            <p:ph type="body" sz="quarter" idx="15"/>
          </p:nvPr>
        </p:nvSpPr>
        <p:spPr>
          <a:xfrm>
            <a:off x="3427412" y="3746495"/>
            <a:ext cx="2285565" cy="914400"/>
          </a:xfrm>
        </p:spPr>
        <p:txBody>
          <a:bodyPr/>
          <a:lstStyle/>
          <a:p>
            <a:pPr algn="ctr">
              <a:spcBef>
                <a:spcPts val="0"/>
              </a:spcBef>
            </a:pPr>
            <a:r>
              <a:rPr lang="de-DE" dirty="0" smtClean="0"/>
              <a:t>ASEA </a:t>
            </a:r>
          </a:p>
          <a:p>
            <a:pPr algn="ctr">
              <a:spcBef>
                <a:spcPts val="0"/>
              </a:spcBef>
            </a:pPr>
            <a:r>
              <a:rPr lang="de-DE" dirty="0" smtClean="0"/>
              <a:t>Business Coach</a:t>
            </a:r>
            <a:endParaRPr lang="de-DE" dirty="0"/>
          </a:p>
        </p:txBody>
      </p:sp>
      <p:pic>
        <p:nvPicPr>
          <p:cNvPr id="11" name="Picture 10" descr="ASEA Business Coach.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40051" y="1782303"/>
            <a:ext cx="1557708" cy="1915639"/>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53074" y="1642818"/>
            <a:ext cx="1935776" cy="2055125"/>
          </a:xfrm>
          <a:prstGeom prst="rect">
            <a:avLst/>
          </a:prstGeom>
          <a:ln w="12700">
            <a:solidFill>
              <a:srgbClr val="6C6C6C"/>
            </a:solidFill>
          </a:ln>
          <a:effectLst/>
        </p:spPr>
      </p:pic>
      <p:sp>
        <p:nvSpPr>
          <p:cNvPr id="21" name="Rectangle 20"/>
          <p:cNvSpPr/>
          <p:nvPr/>
        </p:nvSpPr>
        <p:spPr>
          <a:xfrm>
            <a:off x="6268738" y="1642818"/>
            <a:ext cx="2058988" cy="2058988"/>
          </a:xfrm>
          <a:prstGeom prst="rect">
            <a:avLst/>
          </a:prstGeom>
          <a:solidFill>
            <a:schemeClr val="bg1">
              <a:lumMod val="95000"/>
            </a:schemeClr>
          </a:solidFill>
          <a:ln w="12700">
            <a:solidFill>
              <a:srgbClr val="6C6C6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 Placeholder 4"/>
          <p:cNvSpPr>
            <a:spLocks noGrp="1"/>
          </p:cNvSpPr>
          <p:nvPr>
            <p:ph type="body" sz="quarter" idx="16"/>
          </p:nvPr>
        </p:nvSpPr>
        <p:spPr>
          <a:xfrm>
            <a:off x="6268738" y="3746495"/>
            <a:ext cx="2058988" cy="914400"/>
          </a:xfrm>
        </p:spPr>
        <p:txBody>
          <a:bodyPr/>
          <a:lstStyle/>
          <a:p>
            <a:pPr algn="ctr"/>
            <a:r>
              <a:rPr lang="en-US" dirty="0" smtClean="0"/>
              <a:t>Virtual Office</a:t>
            </a:r>
            <a:endParaRPr lang="en-US" dirty="0"/>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96030" y="2097579"/>
            <a:ext cx="1804405" cy="1351295"/>
          </a:xfrm>
          <a:prstGeom prst="rect">
            <a:avLst/>
          </a:prstGeom>
        </p:spPr>
      </p:pic>
      <p:pic>
        <p:nvPicPr>
          <p:cNvPr id="24" name="Picture 23" descr="Screen Shot 2015-10-01 at 12.51.55.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666804" y="2167754"/>
            <a:ext cx="1278126" cy="838933"/>
          </a:xfrm>
          <a:prstGeom prst="rect">
            <a:avLst/>
          </a:prstGeom>
        </p:spPr>
      </p:pic>
    </p:spTree>
    <p:extLst>
      <p:ext uri="{BB962C8B-B14F-4D97-AF65-F5344CB8AC3E}">
        <p14:creationId xmlns:p14="http://schemas.microsoft.com/office/powerpoint/2010/main" val="1010764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fade">
                                      <p:cBhvr>
                                        <p:cTn id="32" dur="500"/>
                                        <p:tgtEl>
                                          <p:spTgt spid="22">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build="p"/>
      <p:bldP spid="4" grpId="0" build="p"/>
      <p:bldP spid="21" grpId="0" animBg="1"/>
      <p:bldP spid="22"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0814" y="1151111"/>
            <a:ext cx="5168684" cy="3850213"/>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342" y="2348642"/>
            <a:ext cx="3669733" cy="933499"/>
          </a:xfrm>
          <a:prstGeom prst="rect">
            <a:avLst/>
          </a:prstGeom>
        </p:spPr>
      </p:pic>
      <p:sp>
        <p:nvSpPr>
          <p:cNvPr id="15" name="Content Placeholder 2"/>
          <p:cNvSpPr>
            <a:spLocks noGrp="1"/>
          </p:cNvSpPr>
          <p:nvPr>
            <p:ph sz="quarter" idx="10"/>
          </p:nvPr>
        </p:nvSpPr>
        <p:spPr>
          <a:xfrm>
            <a:off x="361127" y="3688831"/>
            <a:ext cx="3388161" cy="1231882"/>
          </a:xfrm>
        </p:spPr>
        <p:txBody>
          <a:bodyPr/>
          <a:lstStyle/>
          <a:p>
            <a:pPr marL="0" indent="0" algn="ctr">
              <a:buNone/>
            </a:pPr>
            <a:r>
              <a:rPr lang="de-DE" dirty="0" smtClean="0"/>
              <a:t>Der ASEA Weg zum Erfolg in der persönlichen Entwicklung.</a:t>
            </a:r>
            <a:endParaRPr lang="de-DE" dirty="0"/>
          </a:p>
        </p:txBody>
      </p:sp>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36232" y="257285"/>
            <a:ext cx="1638706" cy="1684667"/>
          </a:xfrm>
          <a:prstGeom prst="rect">
            <a:avLst/>
          </a:prstGeom>
        </p:spPr>
      </p:pic>
    </p:spTree>
    <p:extLst>
      <p:ext uri="{BB962C8B-B14F-4D97-AF65-F5344CB8AC3E}">
        <p14:creationId xmlns:p14="http://schemas.microsoft.com/office/powerpoint/2010/main" val="77404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Content Placeholder 18"/>
          <p:cNvPicPr>
            <a:picLocks noGrp="1" noChangeAspect="1"/>
          </p:cNvPicPr>
          <p:nvPr>
            <p:ph sz="quarter" idx="4294967295"/>
          </p:nvPr>
        </p:nvPicPr>
        <p:blipFill>
          <a:blip r:embed="rId3" cstate="screen">
            <a:extLst>
              <a:ext uri="{28A0092B-C50C-407E-A947-70E740481C1C}">
                <a14:useLocalDpi xmlns:a14="http://schemas.microsoft.com/office/drawing/2010/main"/>
              </a:ext>
            </a:extLst>
          </a:blip>
          <a:stretch>
            <a:fillRect/>
          </a:stretch>
        </p:blipFill>
        <p:spPr>
          <a:xfrm>
            <a:off x="4566514" y="-843"/>
            <a:ext cx="2286717" cy="2565839"/>
          </a:xfrm>
          <a:prstGeom prst="rect">
            <a:avLst/>
          </a:prstGeom>
          <a:ln w="12700">
            <a:solidFill>
              <a:schemeClr val="tx1"/>
            </a:solidFill>
          </a:ln>
        </p:spPr>
      </p:pic>
      <p:pic>
        <p:nvPicPr>
          <p:cNvPr id="11" name="Content Placeholder 9"/>
          <p:cNvPicPr>
            <a:picLocks noGrp="1" noChangeAspect="1"/>
          </p:cNvPicPr>
          <p:nvPr>
            <p:ph sz="quarter" idx="4294967295"/>
          </p:nvPr>
        </p:nvPicPr>
        <p:blipFill>
          <a:blip r:embed="rId4" cstate="screen">
            <a:extLst>
              <a:ext uri="{28A0092B-C50C-407E-A947-70E740481C1C}">
                <a14:useLocalDpi xmlns:a14="http://schemas.microsoft.com/office/drawing/2010/main"/>
              </a:ext>
            </a:extLst>
          </a:blip>
          <a:stretch>
            <a:fillRect/>
          </a:stretch>
        </p:blipFill>
        <p:spPr>
          <a:xfrm>
            <a:off x="-8313" y="2423"/>
            <a:ext cx="2287515" cy="2563728"/>
          </a:xfrm>
          <a:prstGeom prst="rect">
            <a:avLst/>
          </a:prstGeom>
          <a:ln w="12700">
            <a:solidFill>
              <a:schemeClr val="tx1"/>
            </a:solidFill>
          </a:ln>
        </p:spPr>
      </p:pic>
      <p:pic>
        <p:nvPicPr>
          <p:cNvPr id="13" name="Content Placeholder 10"/>
          <p:cNvPicPr>
            <a:picLocks noGrp="1" noChangeAspect="1"/>
          </p:cNvPicPr>
          <p:nvPr>
            <p:ph sz="quarter" idx="4294967295"/>
          </p:nvPr>
        </p:nvPicPr>
        <p:blipFill>
          <a:blip r:embed="rId5" cstate="screen">
            <a:extLst>
              <a:ext uri="{28A0092B-C50C-407E-A947-70E740481C1C}">
                <a14:useLocalDpi xmlns:a14="http://schemas.microsoft.com/office/drawing/2010/main"/>
              </a:ext>
            </a:extLst>
          </a:blip>
          <a:stretch>
            <a:fillRect/>
          </a:stretch>
        </p:blipFill>
        <p:spPr>
          <a:xfrm>
            <a:off x="2284167" y="3579"/>
            <a:ext cx="2282347" cy="2561417"/>
          </a:xfrm>
          <a:prstGeom prst="rect">
            <a:avLst/>
          </a:prstGeom>
          <a:ln w="12700">
            <a:solidFill>
              <a:schemeClr val="tx1"/>
            </a:solidFill>
          </a:ln>
        </p:spPr>
      </p:pic>
      <p:pic>
        <p:nvPicPr>
          <p:cNvPr id="15" name="Content Placeholder 11"/>
          <p:cNvPicPr>
            <a:picLocks noGrp="1" noChangeAspect="1"/>
          </p:cNvPicPr>
          <p:nvPr>
            <p:ph sz="quarter" idx="4294967295"/>
          </p:nvPr>
        </p:nvPicPr>
        <p:blipFill>
          <a:blip r:embed="rId6">
            <a:extLst>
              <a:ext uri="{28A0092B-C50C-407E-A947-70E740481C1C}">
                <a14:useLocalDpi xmlns:a14="http://schemas.microsoft.com/office/drawing/2010/main"/>
              </a:ext>
            </a:extLst>
          </a:blip>
          <a:stretch>
            <a:fillRect/>
          </a:stretch>
        </p:blipFill>
        <p:spPr>
          <a:xfrm>
            <a:off x="6853231" y="3730"/>
            <a:ext cx="2307471" cy="2576871"/>
          </a:xfrm>
          <a:prstGeom prst="rect">
            <a:avLst/>
          </a:prstGeom>
          <a:ln w="12700">
            <a:solidFill>
              <a:schemeClr val="tx1"/>
            </a:solidFill>
          </a:ln>
        </p:spPr>
      </p:pic>
      <p:pic>
        <p:nvPicPr>
          <p:cNvPr id="12" name="Content Placeholder 13"/>
          <p:cNvPicPr>
            <a:picLocks noGrp="1" noChangeAspect="1"/>
          </p:cNvPicPr>
          <p:nvPr>
            <p:ph sz="quarter" idx="4294967295"/>
          </p:nvPr>
        </p:nvPicPr>
        <p:blipFill>
          <a:blip r:embed="rId7" cstate="screen">
            <a:extLst>
              <a:ext uri="{28A0092B-C50C-407E-A947-70E740481C1C}">
                <a14:useLocalDpi xmlns:a14="http://schemas.microsoft.com/office/drawing/2010/main"/>
              </a:ext>
            </a:extLst>
          </a:blip>
          <a:stretch>
            <a:fillRect/>
          </a:stretch>
        </p:blipFill>
        <p:spPr>
          <a:xfrm>
            <a:off x="-7152" y="2564996"/>
            <a:ext cx="2283678" cy="2559461"/>
          </a:xfrm>
          <a:prstGeom prst="rect">
            <a:avLst/>
          </a:prstGeom>
          <a:ln w="12700">
            <a:solidFill>
              <a:schemeClr val="tx1"/>
            </a:solidFill>
          </a:ln>
        </p:spPr>
      </p:pic>
      <p:pic>
        <p:nvPicPr>
          <p:cNvPr id="14" name="Content Placeholder 15"/>
          <p:cNvPicPr>
            <a:picLocks noGrp="1" noChangeAspect="1"/>
          </p:cNvPicPr>
          <p:nvPr>
            <p:ph sz="quarter" idx="4294967295"/>
          </p:nvPr>
        </p:nvPicPr>
        <p:blipFill>
          <a:blip r:embed="rId8" cstate="screen">
            <a:extLst>
              <a:ext uri="{28A0092B-C50C-407E-A947-70E740481C1C}">
                <a14:useLocalDpi xmlns:a14="http://schemas.microsoft.com/office/drawing/2010/main"/>
              </a:ext>
            </a:extLst>
          </a:blip>
          <a:stretch>
            <a:fillRect/>
          </a:stretch>
        </p:blipFill>
        <p:spPr>
          <a:xfrm>
            <a:off x="2282716" y="2564996"/>
            <a:ext cx="2283798" cy="2558162"/>
          </a:xfrm>
          <a:prstGeom prst="rect">
            <a:avLst/>
          </a:prstGeom>
          <a:ln w="12700">
            <a:solidFill>
              <a:schemeClr val="tx1"/>
            </a:solidFill>
          </a:ln>
        </p:spPr>
      </p:pic>
      <p:pic>
        <p:nvPicPr>
          <p:cNvPr id="16" name="Content Placeholder 19"/>
          <p:cNvPicPr>
            <a:picLocks noGrp="1" noChangeAspect="1"/>
          </p:cNvPicPr>
          <p:nvPr>
            <p:ph sz="quarter" idx="4294967295"/>
          </p:nvPr>
        </p:nvPicPr>
        <p:blipFill>
          <a:blip r:embed="rId9" cstate="screen">
            <a:extLst>
              <a:ext uri="{28A0092B-C50C-407E-A947-70E740481C1C}">
                <a14:useLocalDpi xmlns:a14="http://schemas.microsoft.com/office/drawing/2010/main"/>
              </a:ext>
            </a:extLst>
          </a:blip>
          <a:stretch>
            <a:fillRect/>
          </a:stretch>
        </p:blipFill>
        <p:spPr>
          <a:xfrm>
            <a:off x="4572704" y="2564996"/>
            <a:ext cx="2286255" cy="2572824"/>
          </a:xfrm>
          <a:prstGeom prst="rect">
            <a:avLst/>
          </a:prstGeom>
          <a:ln w="12700">
            <a:solidFill>
              <a:schemeClr val="tx1"/>
            </a:solidFill>
          </a:ln>
        </p:spPr>
      </p:pic>
      <p:pic>
        <p:nvPicPr>
          <p:cNvPr id="18" name="Content Placeholder 14"/>
          <p:cNvPicPr>
            <a:picLocks noGrp="1" noChangeAspect="1"/>
          </p:cNvPicPr>
          <p:nvPr>
            <p:ph sz="quarter" idx="4294967295"/>
          </p:nvPr>
        </p:nvPicPr>
        <p:blipFill>
          <a:blip r:embed="rId10">
            <a:extLst>
              <a:ext uri="{28A0092B-C50C-407E-A947-70E740481C1C}">
                <a14:useLocalDpi xmlns:a14="http://schemas.microsoft.com/office/drawing/2010/main"/>
              </a:ext>
            </a:extLst>
          </a:blip>
          <a:stretch>
            <a:fillRect/>
          </a:stretch>
        </p:blipFill>
        <p:spPr>
          <a:xfrm>
            <a:off x="6853231" y="2564996"/>
            <a:ext cx="2306949" cy="2557968"/>
          </a:xfrm>
          <a:prstGeom prst="rect">
            <a:avLst/>
          </a:prstGeom>
          <a:ln w="12700">
            <a:solidFill>
              <a:schemeClr val="tx1"/>
            </a:solidFill>
          </a:ln>
        </p:spPr>
      </p:pic>
    </p:spTree>
    <p:extLst>
      <p:ext uri="{BB962C8B-B14F-4D97-AF65-F5344CB8AC3E}">
        <p14:creationId xmlns:p14="http://schemas.microsoft.com/office/powerpoint/2010/main" val="200972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strVal val="#ppt_h"/>
                                          </p:val>
                                        </p:tav>
                                        <p:tav tm="100000">
                                          <p:val>
                                            <p:strVal val="#ppt_h"/>
                                          </p:val>
                                        </p:tav>
                                      </p:tavLst>
                                    </p:anim>
                                  </p:childTnLst>
                                </p:cTn>
                              </p:par>
                            </p:childTnLst>
                          </p:cTn>
                        </p:par>
                        <p:par>
                          <p:cTn id="29" fill="hold">
                            <p:stCondLst>
                              <p:cond delay="2500"/>
                            </p:stCondLst>
                            <p:childTnLst>
                              <p:par>
                                <p:cTn id="30" presetID="17" presetClass="entr" presetSubtype="10"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strVal val="#ppt_h"/>
                                          </p:val>
                                        </p:tav>
                                        <p:tav tm="100000">
                                          <p:val>
                                            <p:strVal val="#ppt_h"/>
                                          </p:val>
                                        </p:tav>
                                      </p:tavLst>
                                    </p:anim>
                                  </p:childTnLst>
                                </p:cTn>
                              </p:par>
                            </p:childTnLst>
                          </p:cTn>
                        </p:par>
                        <p:par>
                          <p:cTn id="34" fill="hold">
                            <p:stCondLst>
                              <p:cond delay="3000"/>
                            </p:stCondLst>
                            <p:childTnLst>
                              <p:par>
                                <p:cTn id="35" presetID="17" presetClass="entr" presetSubtype="1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strVal val="#ppt_h"/>
                                          </p:val>
                                        </p:tav>
                                        <p:tav tm="100000">
                                          <p:val>
                                            <p:strVal val="#ppt_h"/>
                                          </p:val>
                                        </p:tav>
                                      </p:tavLst>
                                    </p:anim>
                                  </p:childTnLst>
                                </p:cTn>
                              </p:par>
                            </p:childTnLst>
                          </p:cTn>
                        </p:par>
                        <p:par>
                          <p:cTn id="39" fill="hold">
                            <p:stCondLst>
                              <p:cond delay="3500"/>
                            </p:stCondLst>
                            <p:childTnLst>
                              <p:par>
                                <p:cTn id="40" presetID="17" presetClass="entr" presetSubtype="10"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itle 1"/>
          <p:cNvSpPr>
            <a:spLocks noGrp="1"/>
          </p:cNvSpPr>
          <p:nvPr>
            <p:ph type="title"/>
          </p:nvPr>
        </p:nvSpPr>
        <p:spPr>
          <a:xfrm>
            <a:off x="457200" y="264170"/>
            <a:ext cx="8229600" cy="857250"/>
          </a:xfrm>
          <a:effectLst>
            <a:outerShdw blurRad="50800" dist="25400" dir="2700000" algn="tl" rotWithShape="0">
              <a:prstClr val="black">
                <a:alpha val="25000"/>
              </a:prstClr>
            </a:outerShdw>
          </a:effectLst>
        </p:spPr>
        <p:txBody>
          <a:bodyPr>
            <a:normAutofit fontScale="90000"/>
          </a:bodyPr>
          <a:lstStyle/>
          <a:p>
            <a:r>
              <a:rPr lang="en-US" b="1" dirty="0" smtClean="0">
                <a:solidFill>
                  <a:schemeClr val="bg1"/>
                </a:solidFill>
              </a:rPr>
              <a:t>SIE MÖCHTEN SICH SELBSTÄNDIG MACHEN? HABEN SIE</a:t>
            </a:r>
            <a:endParaRPr lang="en-US" b="1" dirty="0">
              <a:solidFill>
                <a:schemeClr val="bg1"/>
              </a:solidFill>
            </a:endParaRPr>
          </a:p>
        </p:txBody>
      </p:sp>
      <p:sp>
        <p:nvSpPr>
          <p:cNvPr id="18" name="Content Placeholder 2"/>
          <p:cNvSpPr>
            <a:spLocks noGrp="1"/>
          </p:cNvSpPr>
          <p:nvPr>
            <p:ph sz="quarter" idx="10"/>
          </p:nvPr>
        </p:nvSpPr>
        <p:spPr>
          <a:xfrm>
            <a:off x="449246" y="1257933"/>
            <a:ext cx="4449779" cy="1119100"/>
          </a:xfrm>
        </p:spPr>
        <p:txBody>
          <a:bodyPr>
            <a:noAutofit/>
          </a:bodyPr>
          <a:lstStyle/>
          <a:p>
            <a:pPr marL="234000" indent="-234000"/>
            <a:r>
              <a:rPr lang="de-DE" sz="1600" dirty="0" smtClean="0">
                <a:solidFill>
                  <a:schemeClr val="tx1">
                    <a:lumMod val="75000"/>
                    <a:lumOff val="25000"/>
                  </a:schemeClr>
                </a:solidFill>
              </a:rPr>
              <a:t>Eine einzigartige Idee mit hoher Nachfrage?</a:t>
            </a:r>
          </a:p>
          <a:p>
            <a:pPr marL="234000" indent="-234000"/>
            <a:r>
              <a:rPr lang="de-DE" sz="1600" dirty="0" smtClean="0">
                <a:solidFill>
                  <a:schemeClr val="tx1">
                    <a:lumMod val="75000"/>
                    <a:lumOff val="25000"/>
                  </a:schemeClr>
                </a:solidFill>
              </a:rPr>
              <a:t>50.000$ –500.000$ Start-Kapital?</a:t>
            </a:r>
          </a:p>
          <a:p>
            <a:pPr marL="234000" indent="-234000"/>
            <a:r>
              <a:rPr lang="de-DE" sz="1600" dirty="0" smtClean="0">
                <a:solidFill>
                  <a:schemeClr val="tx1">
                    <a:lumMod val="75000"/>
                    <a:lumOff val="25000"/>
                  </a:schemeClr>
                </a:solidFill>
              </a:rPr>
              <a:t>Wirtschaftliches, juristisches und finanzielles Fachwissen? </a:t>
            </a:r>
            <a:endParaRPr lang="de-DE" sz="1600" dirty="0">
              <a:solidFill>
                <a:schemeClr val="tx1">
                  <a:lumMod val="75000"/>
                  <a:lumOff val="25000"/>
                </a:schemeClr>
              </a:solidFill>
            </a:endParaRPr>
          </a:p>
        </p:txBody>
      </p:sp>
      <p:sp>
        <p:nvSpPr>
          <p:cNvPr id="19" name="Content Placeholder 3"/>
          <p:cNvSpPr>
            <a:spLocks noGrp="1"/>
          </p:cNvSpPr>
          <p:nvPr>
            <p:ph sz="quarter" idx="11"/>
          </p:nvPr>
        </p:nvSpPr>
        <p:spPr>
          <a:xfrm>
            <a:off x="5182379" y="1257933"/>
            <a:ext cx="3614538" cy="1119100"/>
          </a:xfrm>
        </p:spPr>
        <p:txBody>
          <a:bodyPr>
            <a:normAutofit/>
          </a:bodyPr>
          <a:lstStyle/>
          <a:p>
            <a:pPr marL="234000" indent="-234000"/>
            <a:r>
              <a:rPr lang="de-DE" sz="1600" smtClean="0">
                <a:solidFill>
                  <a:schemeClr val="tx1">
                    <a:lumMod val="75000"/>
                    <a:lumOff val="25000"/>
                  </a:schemeClr>
                </a:solidFill>
              </a:rPr>
              <a:t>Die Möglichkeit, mindestens 60-80 Arbeitsstunden wöchentlich zu investieren? </a:t>
            </a:r>
            <a:endParaRPr lang="de-DE" sz="1600">
              <a:solidFill>
                <a:schemeClr val="tx1">
                  <a:lumMod val="75000"/>
                  <a:lumOff val="25000"/>
                </a:schemeClr>
              </a:solidFill>
            </a:endParaRPr>
          </a:p>
        </p:txBody>
      </p:sp>
      <p:sp>
        <p:nvSpPr>
          <p:cNvPr id="20" name="TextBox 19"/>
          <p:cNvSpPr txBox="1"/>
          <p:nvPr/>
        </p:nvSpPr>
        <p:spPr>
          <a:xfrm>
            <a:off x="3396780" y="2377033"/>
            <a:ext cx="3100645" cy="1200329"/>
          </a:xfrm>
          <a:prstGeom prst="rect">
            <a:avLst/>
          </a:prstGeom>
          <a:noFill/>
          <a:effectLst>
            <a:outerShdw blurRad="50800" dist="25400" dir="2700000" algn="tl" rotWithShape="0">
              <a:prstClr val="black">
                <a:alpha val="25000"/>
              </a:prstClr>
            </a:outerShdw>
          </a:effectLst>
        </p:spPr>
        <p:txBody>
          <a:bodyPr wrap="square" rtlCol="0">
            <a:spAutoFit/>
          </a:bodyPr>
          <a:lstStyle/>
          <a:p>
            <a:pPr algn="ctr"/>
            <a:r>
              <a:rPr lang="de-DE" dirty="0" smtClean="0">
                <a:solidFill>
                  <a:schemeClr val="bg1"/>
                </a:solidFill>
                <a:latin typeface="Trebuchet MS"/>
                <a:ea typeface="Helvetica" charset="0"/>
                <a:cs typeface="Trebuchet MS"/>
              </a:rPr>
              <a:t>Und denken Sie daran: Weniger als 5% der neuen Unternehmen überleben länger als 5 Jahre</a:t>
            </a:r>
            <a:endParaRPr lang="de-DE" dirty="0">
              <a:solidFill>
                <a:schemeClr val="bg1"/>
              </a:solidFill>
              <a:latin typeface="Trebuchet MS"/>
              <a:ea typeface="Helvetica" charset="0"/>
              <a:cs typeface="Trebuchet MS"/>
            </a:endParaRPr>
          </a:p>
        </p:txBody>
      </p:sp>
    </p:spTree>
    <p:extLst>
      <p:ext uri="{BB962C8B-B14F-4D97-AF65-F5344CB8AC3E}">
        <p14:creationId xmlns:p14="http://schemas.microsoft.com/office/powerpoint/2010/main" val="106760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animEffect transition="in" filter="fade">
                                      <p:cBhvr>
                                        <p:cTn id="11" dur="500"/>
                                        <p:tgtEl>
                                          <p:spTgt spid="18">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animEffect transition="in" filter="fade">
                                      <p:cBhvr>
                                        <p:cTn id="15" dur="500"/>
                                        <p:tgtEl>
                                          <p:spTgt spid="18">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fade">
                                      <p:cBhvr>
                                        <p:cTn id="19" dur="500"/>
                                        <p:tgtEl>
                                          <p:spTgt spid="1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9" grpId="0" build="p"/>
      <p:bldP spid="2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p:cNvGrpSpPr/>
          <p:nvPr/>
        </p:nvGrpSpPr>
        <p:grpSpPr>
          <a:xfrm>
            <a:off x="5092914" y="3557635"/>
            <a:ext cx="1422167" cy="1375415"/>
            <a:chOff x="5092914" y="3557635"/>
            <a:chExt cx="1422167" cy="1375415"/>
          </a:xfrm>
        </p:grpSpPr>
        <p:sp>
          <p:nvSpPr>
            <p:cNvPr id="65" name="Oval 64"/>
            <p:cNvSpPr/>
            <p:nvPr/>
          </p:nvSpPr>
          <p:spPr>
            <a:xfrm>
              <a:off x="5226558" y="3557635"/>
              <a:ext cx="1140461" cy="1140461"/>
            </a:xfrm>
            <a:prstGeom prst="ellipse">
              <a:avLst/>
            </a:prstGeom>
            <a:solidFill>
              <a:srgbClr val="056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6" name="AutoShape 4"/>
            <p:cNvSpPr>
              <a:spLocks/>
            </p:cNvSpPr>
            <p:nvPr/>
          </p:nvSpPr>
          <p:spPr bwMode="auto">
            <a:xfrm>
              <a:off x="5092914" y="4738261"/>
              <a:ext cx="1422167" cy="194789"/>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DE" altLang="en-US" sz="1200" dirty="0" smtClean="0">
                  <a:solidFill>
                    <a:srgbClr val="FFFFFF">
                      <a:lumMod val="50000"/>
                    </a:srgbClr>
                  </a:solidFill>
                  <a:latin typeface="Trebuchet MS"/>
                  <a:ea typeface="Helvetica" charset="0"/>
                  <a:cs typeface="Trebuchet MS"/>
                  <a:sym typeface="ApexNew-Book" panose="02010600040501010103" pitchFamily="50" charset="0"/>
                </a:rPr>
                <a:t>TIMING</a:t>
              </a:r>
              <a:endParaRPr lang="de-DE" altLang="en-US" sz="1200" dirty="0">
                <a:solidFill>
                  <a:srgbClr val="FFFFFF">
                    <a:lumMod val="50000"/>
                  </a:srgbClr>
                </a:solidFill>
                <a:latin typeface="Trebuchet MS"/>
                <a:ea typeface="Helvetica" charset="0"/>
                <a:cs typeface="Trebuchet MS"/>
              </a:endParaRPr>
            </a:p>
          </p:txBody>
        </p:sp>
        <p:pic>
          <p:nvPicPr>
            <p:cNvPr id="67" name="Picture 66" descr="Char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24379" y="3682064"/>
              <a:ext cx="748348" cy="754758"/>
            </a:xfrm>
            <a:prstGeom prst="rect">
              <a:avLst/>
            </a:prstGeom>
          </p:spPr>
        </p:pic>
      </p:grpSp>
      <p:grpSp>
        <p:nvGrpSpPr>
          <p:cNvPr id="4" name="Group 3"/>
          <p:cNvGrpSpPr/>
          <p:nvPr/>
        </p:nvGrpSpPr>
        <p:grpSpPr>
          <a:xfrm>
            <a:off x="2003418" y="220180"/>
            <a:ext cx="5145437" cy="4712870"/>
            <a:chOff x="2003418" y="220180"/>
            <a:chExt cx="5145437" cy="4712870"/>
          </a:xfrm>
        </p:grpSpPr>
        <p:grpSp>
          <p:nvGrpSpPr>
            <p:cNvPr id="46" name="Group 45"/>
            <p:cNvGrpSpPr/>
            <p:nvPr/>
          </p:nvGrpSpPr>
          <p:grpSpPr>
            <a:xfrm>
              <a:off x="5773433" y="1539241"/>
              <a:ext cx="1375422" cy="1412351"/>
              <a:chOff x="5773433" y="1539241"/>
              <a:chExt cx="1375422" cy="1412351"/>
            </a:xfrm>
          </p:grpSpPr>
          <p:sp>
            <p:nvSpPr>
              <p:cNvPr id="47" name="Oval 46"/>
              <p:cNvSpPr/>
              <p:nvPr/>
            </p:nvSpPr>
            <p:spPr>
              <a:xfrm>
                <a:off x="5867257" y="1539241"/>
                <a:ext cx="1140461" cy="1140461"/>
              </a:xfrm>
              <a:prstGeom prst="ellipse">
                <a:avLst/>
              </a:prstGeom>
              <a:solidFill>
                <a:srgbClr val="056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8" name="AutoShape 4"/>
              <p:cNvSpPr>
                <a:spLocks/>
              </p:cNvSpPr>
              <p:nvPr/>
            </p:nvSpPr>
            <p:spPr bwMode="auto">
              <a:xfrm>
                <a:off x="5773433" y="2726244"/>
                <a:ext cx="1375422"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DE" altLang="en-US" sz="1200" dirty="0" smtClean="0">
                    <a:solidFill>
                      <a:srgbClr val="808080"/>
                    </a:solidFill>
                    <a:latin typeface="Trebuchet MS"/>
                    <a:ea typeface="Helvetica" charset="0"/>
                    <a:cs typeface="Trebuchet MS"/>
                    <a:sym typeface="ApexNew-Book" panose="02010600040501010103" pitchFamily="50" charset="0"/>
                  </a:rPr>
                  <a:t>PARTNERSCHAFT</a:t>
                </a:r>
                <a:endParaRPr lang="de-DE" altLang="en-US" sz="1200" dirty="0">
                  <a:solidFill>
                    <a:srgbClr val="808080"/>
                  </a:solidFill>
                  <a:latin typeface="Trebuchet MS"/>
                  <a:ea typeface="Helvetica" charset="0"/>
                  <a:cs typeface="Trebuchet MS"/>
                  <a:sym typeface="ApexNew-Book" panose="02010600040501010103" pitchFamily="50" charset="0"/>
                </a:endParaRPr>
              </a:p>
            </p:txBody>
          </p:sp>
          <p:pic>
            <p:nvPicPr>
              <p:cNvPr id="49" name="Picture 48" descr="ASEA-white_NO_T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83088" y="1965061"/>
                <a:ext cx="920500" cy="253778"/>
              </a:xfrm>
              <a:prstGeom prst="rect">
                <a:avLst/>
              </a:prstGeom>
            </p:spPr>
          </p:pic>
        </p:grpSp>
        <p:grpSp>
          <p:nvGrpSpPr>
            <p:cNvPr id="50" name="Group 49"/>
            <p:cNvGrpSpPr/>
            <p:nvPr/>
          </p:nvGrpSpPr>
          <p:grpSpPr>
            <a:xfrm>
              <a:off x="4096941" y="220180"/>
              <a:ext cx="1140461" cy="1402268"/>
              <a:chOff x="4096941" y="220180"/>
              <a:chExt cx="1140461" cy="1402268"/>
            </a:xfrm>
          </p:grpSpPr>
          <p:sp>
            <p:nvSpPr>
              <p:cNvPr id="51" name="Oval 50"/>
              <p:cNvSpPr/>
              <p:nvPr/>
            </p:nvSpPr>
            <p:spPr>
              <a:xfrm>
                <a:off x="4096941" y="220180"/>
                <a:ext cx="1140461" cy="1140461"/>
              </a:xfrm>
              <a:prstGeom prst="ellipse">
                <a:avLst/>
              </a:prstGeom>
              <a:solidFill>
                <a:srgbClr val="056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2" name="AutoShape 4"/>
              <p:cNvSpPr>
                <a:spLocks/>
              </p:cNvSpPr>
              <p:nvPr/>
            </p:nvSpPr>
            <p:spPr bwMode="auto">
              <a:xfrm>
                <a:off x="4103691" y="1397100"/>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DE" altLang="en-US" sz="1200" smtClean="0">
                    <a:solidFill>
                      <a:srgbClr val="FFFFFF">
                        <a:lumMod val="50000"/>
                      </a:srgbClr>
                    </a:solidFill>
                    <a:latin typeface="Trebuchet MS"/>
                    <a:ea typeface="Helvetica" charset="0"/>
                    <a:cs typeface="Trebuchet MS"/>
                    <a:sym typeface="ApexNew-Book" panose="02010600040501010103" pitchFamily="50" charset="0"/>
                  </a:rPr>
                  <a:t>PRODUKTE</a:t>
                </a:r>
                <a:endParaRPr lang="de-DE" altLang="en-US" sz="1200">
                  <a:solidFill>
                    <a:srgbClr val="FFFFFF">
                      <a:lumMod val="50000"/>
                    </a:srgbClr>
                  </a:solidFill>
                  <a:latin typeface="Trebuchet MS"/>
                  <a:ea typeface="Helvetica" charset="0"/>
                  <a:cs typeface="Trebuchet MS"/>
                  <a:sym typeface="ApexNew-Book" panose="02010600040501010103" pitchFamily="50" charset="0"/>
                </a:endParaRPr>
              </a:p>
            </p:txBody>
          </p:sp>
          <p:grpSp>
            <p:nvGrpSpPr>
              <p:cNvPr id="53" name="Group 52"/>
              <p:cNvGrpSpPr>
                <a:grpSpLocks noChangeAspect="1"/>
              </p:cNvGrpSpPr>
              <p:nvPr/>
            </p:nvGrpSpPr>
            <p:grpSpPr>
              <a:xfrm>
                <a:off x="4398768" y="311932"/>
                <a:ext cx="573868" cy="900000"/>
                <a:chOff x="4398766" y="333640"/>
                <a:chExt cx="550913" cy="841004"/>
              </a:xfrm>
            </p:grpSpPr>
            <p:pic>
              <p:nvPicPr>
                <p:cNvPr id="54" name="Picture 53" descr="RENU28.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36781" y="589373"/>
                  <a:ext cx="212898" cy="574417"/>
                </a:xfrm>
                <a:prstGeom prst="rect">
                  <a:avLst/>
                </a:prstGeom>
              </p:spPr>
            </p:pic>
            <p:pic>
              <p:nvPicPr>
                <p:cNvPr id="55" name="Picture 54" descr="ASEA-w.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98766" y="333640"/>
                  <a:ext cx="303046" cy="841004"/>
                </a:xfrm>
                <a:prstGeom prst="rect">
                  <a:avLst/>
                </a:prstGeom>
              </p:spPr>
            </p:pic>
          </p:grpSp>
        </p:grpSp>
        <p:grpSp>
          <p:nvGrpSpPr>
            <p:cNvPr id="56" name="Group 55"/>
            <p:cNvGrpSpPr/>
            <p:nvPr/>
          </p:nvGrpSpPr>
          <p:grpSpPr>
            <a:xfrm>
              <a:off x="2003418" y="1533222"/>
              <a:ext cx="1797204" cy="1559417"/>
              <a:chOff x="2003418" y="1533222"/>
              <a:chExt cx="1797204" cy="1559417"/>
            </a:xfrm>
          </p:grpSpPr>
          <p:sp>
            <p:nvSpPr>
              <p:cNvPr id="57" name="Oval 56"/>
              <p:cNvSpPr/>
              <p:nvPr/>
            </p:nvSpPr>
            <p:spPr>
              <a:xfrm>
                <a:off x="2331468" y="1533222"/>
                <a:ext cx="1140461" cy="1140461"/>
              </a:xfrm>
              <a:prstGeom prst="ellipse">
                <a:avLst/>
              </a:prstGeom>
              <a:solidFill>
                <a:srgbClr val="056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8" name="AutoShape 4"/>
              <p:cNvSpPr>
                <a:spLocks/>
              </p:cNvSpPr>
              <p:nvPr/>
            </p:nvSpPr>
            <p:spPr bwMode="auto">
              <a:xfrm>
                <a:off x="2003418" y="2726244"/>
                <a:ext cx="1797204" cy="36639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DE" altLang="en-US" sz="1200" dirty="0" smtClean="0">
                    <a:solidFill>
                      <a:srgbClr val="FFFFFF">
                        <a:lumMod val="50000"/>
                      </a:srgbClr>
                    </a:solidFill>
                    <a:latin typeface="Trebuchet MS"/>
                    <a:ea typeface="Helvetica" charset="0"/>
                    <a:cs typeface="Trebuchet MS"/>
                    <a:sym typeface="ApexNew-Book" panose="02010600040501010103" pitchFamily="50" charset="0"/>
                  </a:rPr>
                  <a:t>VERGÜTUNGSPLAN</a:t>
                </a:r>
                <a:endParaRPr lang="de-DE" altLang="en-US" sz="1200" dirty="0">
                  <a:solidFill>
                    <a:srgbClr val="FFFFFF">
                      <a:lumMod val="50000"/>
                    </a:srgbClr>
                  </a:solidFill>
                  <a:latin typeface="Trebuchet MS"/>
                  <a:ea typeface="Helvetica" charset="0"/>
                  <a:cs typeface="Trebuchet MS"/>
                  <a:sym typeface="ApexNew-Book" panose="02010600040501010103" pitchFamily="50" charset="0"/>
                </a:endParaRPr>
              </a:p>
            </p:txBody>
          </p:sp>
          <p:pic>
            <p:nvPicPr>
              <p:cNvPr id="59" name="Picture 58" descr="Money.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86700" y="1772546"/>
                <a:ext cx="823183" cy="666302"/>
              </a:xfrm>
              <a:prstGeom prst="rect">
                <a:avLst/>
              </a:prstGeom>
            </p:spPr>
          </p:pic>
        </p:grpSp>
        <p:grpSp>
          <p:nvGrpSpPr>
            <p:cNvPr id="60" name="Group 59"/>
            <p:cNvGrpSpPr/>
            <p:nvPr/>
          </p:nvGrpSpPr>
          <p:grpSpPr>
            <a:xfrm>
              <a:off x="2391720" y="3538266"/>
              <a:ext cx="2308542" cy="1394784"/>
              <a:chOff x="2391720" y="3538266"/>
              <a:chExt cx="2308542" cy="1394784"/>
            </a:xfrm>
          </p:grpSpPr>
          <p:sp>
            <p:nvSpPr>
              <p:cNvPr id="61" name="Oval 60"/>
              <p:cNvSpPr/>
              <p:nvPr/>
            </p:nvSpPr>
            <p:spPr>
              <a:xfrm>
                <a:off x="2963230" y="3538266"/>
                <a:ext cx="1140461" cy="1140461"/>
              </a:xfrm>
              <a:prstGeom prst="ellipse">
                <a:avLst/>
              </a:prstGeom>
              <a:solidFill>
                <a:srgbClr val="056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2" name="AutoShape 4"/>
              <p:cNvSpPr>
                <a:spLocks/>
              </p:cNvSpPr>
              <p:nvPr/>
            </p:nvSpPr>
            <p:spPr bwMode="auto">
              <a:xfrm>
                <a:off x="2391720" y="4738261"/>
                <a:ext cx="2308542" cy="194789"/>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DE" altLang="en-US" sz="1200" dirty="0" smtClean="0">
                    <a:solidFill>
                      <a:srgbClr val="FFFFFF">
                        <a:lumMod val="50000"/>
                      </a:srgbClr>
                    </a:solidFill>
                    <a:latin typeface="Trebuchet MS"/>
                    <a:ea typeface="Helvetica" charset="0"/>
                    <a:cs typeface="Trebuchet MS"/>
                    <a:sym typeface="ApexNew-Book" panose="02010600040501010103" pitchFamily="50" charset="0"/>
                  </a:rPr>
                  <a:t>SYSTEME &amp; UNTERSTÜTZUNG</a:t>
                </a:r>
                <a:endParaRPr lang="de-DE" altLang="en-US" sz="1200" dirty="0">
                  <a:solidFill>
                    <a:srgbClr val="FFFFFF">
                      <a:lumMod val="50000"/>
                    </a:srgbClr>
                  </a:solidFill>
                  <a:latin typeface="Trebuchet MS"/>
                  <a:ea typeface="Helvetica" charset="0"/>
                  <a:cs typeface="Trebuchet MS"/>
                </a:endParaRPr>
              </a:p>
            </p:txBody>
          </p:sp>
          <p:pic>
            <p:nvPicPr>
              <p:cNvPr id="63" name="Picture 62" descr="team.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078585" y="3615086"/>
                <a:ext cx="905501" cy="913257"/>
              </a:xfrm>
              <a:prstGeom prst="rect">
                <a:avLst/>
              </a:prstGeom>
            </p:spPr>
          </p:pic>
        </p:grpSp>
        <p:grpSp>
          <p:nvGrpSpPr>
            <p:cNvPr id="68" name="Group 67"/>
            <p:cNvGrpSpPr/>
            <p:nvPr/>
          </p:nvGrpSpPr>
          <p:grpSpPr>
            <a:xfrm>
              <a:off x="3759907" y="1742185"/>
              <a:ext cx="1932186" cy="1862996"/>
              <a:chOff x="3759907" y="1742185"/>
              <a:chExt cx="1932186" cy="1862996"/>
            </a:xfrm>
          </p:grpSpPr>
          <p:sp>
            <p:nvSpPr>
              <p:cNvPr id="69" name="Oval 68"/>
              <p:cNvSpPr/>
              <p:nvPr/>
            </p:nvSpPr>
            <p:spPr>
              <a:xfrm>
                <a:off x="3759907" y="1742185"/>
                <a:ext cx="1862996" cy="1862996"/>
              </a:xfrm>
              <a:prstGeom prst="ellipse">
                <a:avLst/>
              </a:prstGeom>
              <a:solidFill>
                <a:srgbClr val="056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0" name="Oval 69"/>
              <p:cNvSpPr/>
              <p:nvPr/>
            </p:nvSpPr>
            <p:spPr>
              <a:xfrm>
                <a:off x="5297161" y="2385569"/>
                <a:ext cx="75056" cy="75056"/>
              </a:xfrm>
              <a:prstGeom prst="ellipse">
                <a:avLst/>
              </a:prstGeom>
              <a:solidFill>
                <a:srgbClr val="025F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71" name="Picture 70" descr="ASEA-white_NO_TM.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89127" y="2386963"/>
                <a:ext cx="1428919" cy="393947"/>
              </a:xfrm>
              <a:prstGeom prst="rect">
                <a:avLst/>
              </a:prstGeom>
            </p:spPr>
          </p:pic>
          <p:sp>
            <p:nvSpPr>
              <p:cNvPr id="72" name="TextBox 71"/>
              <p:cNvSpPr txBox="1"/>
              <p:nvPr/>
            </p:nvSpPr>
            <p:spPr>
              <a:xfrm>
                <a:off x="4336911" y="2087820"/>
                <a:ext cx="756003" cy="276999"/>
              </a:xfrm>
              <a:prstGeom prst="rect">
                <a:avLst/>
              </a:prstGeom>
              <a:noFill/>
            </p:spPr>
            <p:txBody>
              <a:bodyPr wrap="square" rtlCol="0">
                <a:spAutoFit/>
              </a:bodyPr>
              <a:lstStyle/>
              <a:p>
                <a:pPr algn="ctr"/>
                <a:r>
                  <a:rPr lang="de-DE" sz="1200" spc="300" dirty="0" smtClean="0">
                    <a:solidFill>
                      <a:schemeClr val="bg1"/>
                    </a:solidFill>
                    <a:latin typeface="Trebuchet MS"/>
                    <a:cs typeface="Trebuchet MS"/>
                  </a:rPr>
                  <a:t>DIE</a:t>
                </a:r>
                <a:endParaRPr lang="de-DE" sz="1200" spc="300" dirty="0">
                  <a:solidFill>
                    <a:schemeClr val="bg1"/>
                  </a:solidFill>
                  <a:latin typeface="Trebuchet MS"/>
                  <a:cs typeface="Trebuchet MS"/>
                </a:endParaRPr>
              </a:p>
            </p:txBody>
          </p:sp>
          <p:sp>
            <p:nvSpPr>
              <p:cNvPr id="73" name="TextBox 72"/>
              <p:cNvSpPr txBox="1"/>
              <p:nvPr/>
            </p:nvSpPr>
            <p:spPr>
              <a:xfrm>
                <a:off x="3829097" y="2793207"/>
                <a:ext cx="1862996" cy="338554"/>
              </a:xfrm>
              <a:prstGeom prst="rect">
                <a:avLst/>
              </a:prstGeom>
              <a:noFill/>
            </p:spPr>
            <p:txBody>
              <a:bodyPr wrap="square" rtlCol="0">
                <a:spAutoFit/>
              </a:bodyPr>
              <a:lstStyle/>
              <a:p>
                <a:pPr algn="ctr"/>
                <a:r>
                  <a:rPr lang="de-DE" sz="1600" spc="1100" dirty="0">
                    <a:solidFill>
                      <a:schemeClr val="bg1"/>
                    </a:solidFill>
                    <a:latin typeface="Trebuchet MS"/>
                    <a:cs typeface="Trebuchet MS"/>
                  </a:rPr>
                  <a:t>CHANCE</a:t>
                </a:r>
              </a:p>
            </p:txBody>
          </p:sp>
        </p:grpSp>
      </p:grpSp>
    </p:spTree>
    <p:extLst>
      <p:ext uri="{BB962C8B-B14F-4D97-AF65-F5344CB8AC3E}">
        <p14:creationId xmlns:p14="http://schemas.microsoft.com/office/powerpoint/2010/main" val="333871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24104" y="1475245"/>
            <a:ext cx="8229600" cy="857250"/>
          </a:xfrm>
        </p:spPr>
        <p:txBody>
          <a:bodyPr/>
          <a:lstStyle/>
          <a:p>
            <a:r>
              <a:rPr lang="en-US" sz="3400" b="1" dirty="0" smtClean="0"/>
              <a:t>TIMING</a:t>
            </a:r>
            <a:endParaRPr lang="en-US" sz="3400" b="1" dirty="0"/>
          </a:p>
        </p:txBody>
      </p:sp>
      <p:sp>
        <p:nvSpPr>
          <p:cNvPr id="9" name="Content Placeholder 3"/>
          <p:cNvSpPr txBox="1">
            <a:spLocks/>
          </p:cNvSpPr>
          <p:nvPr/>
        </p:nvSpPr>
        <p:spPr>
          <a:xfrm>
            <a:off x="3604406" y="2332495"/>
            <a:ext cx="3069663" cy="1626696"/>
          </a:xfrm>
          <a:prstGeom prst="rect">
            <a:avLst/>
          </a:prstGeom>
        </p:spPr>
        <p:txBody>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pPr>
            <a:r>
              <a:rPr lang="de-DE" dirty="0" smtClean="0">
                <a:solidFill>
                  <a:schemeClr val="bg1"/>
                </a:solidFill>
                <a:latin typeface="Trebuchet MS"/>
                <a:cs typeface="Trebuchet MS"/>
              </a:rPr>
              <a:t>Einmalig historisches Timing zum Einstieg.</a:t>
            </a:r>
          </a:p>
        </p:txBody>
      </p:sp>
      <p:sp>
        <p:nvSpPr>
          <p:cNvPr id="10" name="Oval 9"/>
          <p:cNvSpPr/>
          <p:nvPr/>
        </p:nvSpPr>
        <p:spPr>
          <a:xfrm>
            <a:off x="185976" y="185976"/>
            <a:ext cx="813665" cy="813665"/>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rebuchet MS"/>
              <a:cs typeface="Trebuchet MS"/>
            </a:endParaRPr>
          </a:p>
        </p:txBody>
      </p:sp>
      <p:pic>
        <p:nvPicPr>
          <p:cNvPr id="11" name="Picture 10" descr="Graphic-b.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5385" y="259910"/>
            <a:ext cx="562245" cy="577895"/>
          </a:xfrm>
          <a:prstGeom prst="rect">
            <a:avLst/>
          </a:prstGeom>
        </p:spPr>
      </p:pic>
    </p:spTree>
    <p:extLst>
      <p:ext uri="{BB962C8B-B14F-4D97-AF65-F5344CB8AC3E}">
        <p14:creationId xmlns:p14="http://schemas.microsoft.com/office/powerpoint/2010/main" val="187756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5754" y="1237734"/>
            <a:ext cx="3881563" cy="3084641"/>
          </a:xfrm>
          <a:prstGeom prst="rect">
            <a:avLst/>
          </a:prstGeom>
        </p:spPr>
      </p:pic>
      <p:sp>
        <p:nvSpPr>
          <p:cNvPr id="7" name="Title 1"/>
          <p:cNvSpPr>
            <a:spLocks noGrp="1"/>
          </p:cNvSpPr>
          <p:nvPr>
            <p:ph type="title"/>
          </p:nvPr>
        </p:nvSpPr>
        <p:spPr>
          <a:xfrm>
            <a:off x="457200" y="205979"/>
            <a:ext cx="8229600" cy="857250"/>
          </a:xfrm>
        </p:spPr>
        <p:txBody>
          <a:bodyPr/>
          <a:lstStyle/>
          <a:p>
            <a:r>
              <a:rPr lang="de-DE" b="1" smtClean="0"/>
              <a:t>HISTORISCH EINMALIGES TIMING</a:t>
            </a:r>
            <a:endParaRPr lang="de-DE" b="1"/>
          </a:p>
        </p:txBody>
      </p:sp>
      <p:sp>
        <p:nvSpPr>
          <p:cNvPr id="8" name="TextBox 7"/>
          <p:cNvSpPr txBox="1"/>
          <p:nvPr/>
        </p:nvSpPr>
        <p:spPr>
          <a:xfrm rot="16200000">
            <a:off x="1349227" y="2662462"/>
            <a:ext cx="2643950" cy="369332"/>
          </a:xfrm>
          <a:prstGeom prst="rect">
            <a:avLst/>
          </a:prstGeom>
          <a:noFill/>
        </p:spPr>
        <p:txBody>
          <a:bodyPr wrap="square" rtlCol="0">
            <a:spAutoFit/>
          </a:bodyPr>
          <a:lstStyle/>
          <a:p>
            <a:pPr algn="ctr"/>
            <a:r>
              <a:rPr lang="de-DE" b="1" spc="300" dirty="0" smtClean="0">
                <a:solidFill>
                  <a:schemeClr val="tx1">
                    <a:lumMod val="50000"/>
                    <a:lumOff val="50000"/>
                  </a:schemeClr>
                </a:solidFill>
                <a:latin typeface="Trebuchet MS"/>
                <a:cs typeface="Trebuchet MS"/>
              </a:rPr>
              <a:t>VERKÄUFE</a:t>
            </a:r>
            <a:endParaRPr lang="de-DE" b="1" spc="300" dirty="0">
              <a:solidFill>
                <a:schemeClr val="tx1">
                  <a:lumMod val="50000"/>
                  <a:lumOff val="50000"/>
                </a:schemeClr>
              </a:solidFill>
              <a:latin typeface="Trebuchet MS"/>
              <a:cs typeface="Trebuchet MS"/>
            </a:endParaRPr>
          </a:p>
        </p:txBody>
      </p:sp>
      <p:sp>
        <p:nvSpPr>
          <p:cNvPr id="9" name="TextBox 8"/>
          <p:cNvSpPr txBox="1"/>
          <p:nvPr/>
        </p:nvSpPr>
        <p:spPr>
          <a:xfrm>
            <a:off x="2938531" y="4246397"/>
            <a:ext cx="3271331" cy="369332"/>
          </a:xfrm>
          <a:prstGeom prst="rect">
            <a:avLst/>
          </a:prstGeom>
          <a:noFill/>
        </p:spPr>
        <p:txBody>
          <a:bodyPr wrap="square" rtlCol="0">
            <a:spAutoFit/>
          </a:bodyPr>
          <a:lstStyle/>
          <a:p>
            <a:pPr algn="ctr"/>
            <a:r>
              <a:rPr lang="de-DE" b="1" spc="300" dirty="0" smtClean="0">
                <a:solidFill>
                  <a:schemeClr val="tx1">
                    <a:lumMod val="50000"/>
                    <a:lumOff val="50000"/>
                  </a:schemeClr>
                </a:solidFill>
                <a:latin typeface="Trebuchet MS"/>
                <a:cs typeface="Trebuchet MS"/>
              </a:rPr>
              <a:t>ZEIT</a:t>
            </a:r>
            <a:endParaRPr lang="de-DE" b="1" spc="300" dirty="0">
              <a:solidFill>
                <a:schemeClr val="tx1">
                  <a:lumMod val="50000"/>
                  <a:lumOff val="50000"/>
                </a:schemeClr>
              </a:solidFill>
              <a:latin typeface="Trebuchet MS"/>
              <a:cs typeface="Trebuchet MS"/>
            </a:endParaRPr>
          </a:p>
        </p:txBody>
      </p:sp>
      <p:grpSp>
        <p:nvGrpSpPr>
          <p:cNvPr id="2" name="Group 1"/>
          <p:cNvGrpSpPr/>
          <p:nvPr/>
        </p:nvGrpSpPr>
        <p:grpSpPr>
          <a:xfrm>
            <a:off x="3167056" y="1443963"/>
            <a:ext cx="2698889" cy="1307406"/>
            <a:chOff x="3167056" y="1443963"/>
            <a:chExt cx="2698889" cy="1307406"/>
          </a:xfrm>
        </p:grpSpPr>
        <p:sp>
          <p:nvSpPr>
            <p:cNvPr id="10" name="TextBox 9"/>
            <p:cNvSpPr txBox="1"/>
            <p:nvPr/>
          </p:nvSpPr>
          <p:spPr>
            <a:xfrm rot="16200000">
              <a:off x="2667242" y="1943777"/>
              <a:ext cx="1307406" cy="307777"/>
            </a:xfrm>
            <a:prstGeom prst="rect">
              <a:avLst/>
            </a:prstGeom>
            <a:noFill/>
          </p:spPr>
          <p:txBody>
            <a:bodyPr wrap="square" rtlCol="0">
              <a:spAutoFit/>
            </a:bodyPr>
            <a:lstStyle/>
            <a:p>
              <a:pPr algn="r"/>
              <a:r>
                <a:rPr lang="de-DE" sz="1400" b="1" dirty="0" smtClean="0">
                  <a:solidFill>
                    <a:schemeClr val="bg1">
                      <a:lumMod val="50000"/>
                    </a:schemeClr>
                  </a:solidFill>
                  <a:latin typeface="Trebuchet MS"/>
                  <a:cs typeface="Trebuchet MS"/>
                </a:rPr>
                <a:t>INNOVATION</a:t>
              </a:r>
              <a:endParaRPr lang="de-DE" sz="1400" b="1" dirty="0">
                <a:solidFill>
                  <a:schemeClr val="bg1">
                    <a:lumMod val="50000"/>
                  </a:schemeClr>
                </a:solidFill>
                <a:latin typeface="Trebuchet MS"/>
                <a:cs typeface="Trebuchet MS"/>
              </a:endParaRPr>
            </a:p>
          </p:txBody>
        </p:sp>
        <p:sp>
          <p:nvSpPr>
            <p:cNvPr id="11" name="TextBox 10"/>
            <p:cNvSpPr txBox="1"/>
            <p:nvPr/>
          </p:nvSpPr>
          <p:spPr>
            <a:xfrm rot="16200000">
              <a:off x="3465198" y="1943777"/>
              <a:ext cx="1307406" cy="307777"/>
            </a:xfrm>
            <a:prstGeom prst="rect">
              <a:avLst/>
            </a:prstGeom>
            <a:noFill/>
          </p:spPr>
          <p:txBody>
            <a:bodyPr wrap="square" rtlCol="0">
              <a:spAutoFit/>
            </a:bodyPr>
            <a:lstStyle/>
            <a:p>
              <a:pPr algn="r"/>
              <a:r>
                <a:rPr lang="de-DE" sz="1400" b="1" smtClean="0">
                  <a:solidFill>
                    <a:schemeClr val="bg1">
                      <a:lumMod val="50000"/>
                    </a:schemeClr>
                  </a:solidFill>
                  <a:latin typeface="Trebuchet MS"/>
                  <a:cs typeface="Trebuchet MS"/>
                </a:rPr>
                <a:t>EINFÜHRUNG</a:t>
              </a:r>
              <a:endParaRPr lang="de-DE" sz="1400" b="1">
                <a:solidFill>
                  <a:schemeClr val="bg1">
                    <a:lumMod val="50000"/>
                  </a:schemeClr>
                </a:solidFill>
                <a:latin typeface="Trebuchet MS"/>
                <a:cs typeface="Trebuchet MS"/>
              </a:endParaRPr>
            </a:p>
          </p:txBody>
        </p:sp>
        <p:sp>
          <p:nvSpPr>
            <p:cNvPr id="12" name="TextBox 11"/>
            <p:cNvSpPr txBox="1"/>
            <p:nvPr/>
          </p:nvSpPr>
          <p:spPr>
            <a:xfrm rot="16200000">
              <a:off x="4254652" y="1943777"/>
              <a:ext cx="1307406" cy="307777"/>
            </a:xfrm>
            <a:prstGeom prst="rect">
              <a:avLst/>
            </a:prstGeom>
            <a:noFill/>
          </p:spPr>
          <p:txBody>
            <a:bodyPr wrap="square" rtlCol="0">
              <a:spAutoFit/>
            </a:bodyPr>
            <a:lstStyle/>
            <a:p>
              <a:pPr algn="r"/>
              <a:r>
                <a:rPr lang="de-DE" sz="1400" b="1" smtClean="0">
                  <a:solidFill>
                    <a:schemeClr val="bg1">
                      <a:lumMod val="50000"/>
                    </a:schemeClr>
                  </a:solidFill>
                  <a:latin typeface="Trebuchet MS"/>
                  <a:cs typeface="Trebuchet MS"/>
                </a:rPr>
                <a:t>WACHSTUM</a:t>
              </a:r>
              <a:endParaRPr lang="de-DE" sz="1400" b="1">
                <a:solidFill>
                  <a:schemeClr val="bg1">
                    <a:lumMod val="50000"/>
                  </a:schemeClr>
                </a:solidFill>
                <a:latin typeface="Trebuchet MS"/>
                <a:cs typeface="Trebuchet MS"/>
              </a:endParaRPr>
            </a:p>
          </p:txBody>
        </p:sp>
        <p:sp>
          <p:nvSpPr>
            <p:cNvPr id="13" name="TextBox 12"/>
            <p:cNvSpPr txBox="1"/>
            <p:nvPr/>
          </p:nvSpPr>
          <p:spPr>
            <a:xfrm rot="16200000">
              <a:off x="5058354" y="1943777"/>
              <a:ext cx="1307406" cy="307777"/>
            </a:xfrm>
            <a:prstGeom prst="rect">
              <a:avLst/>
            </a:prstGeom>
            <a:noFill/>
          </p:spPr>
          <p:txBody>
            <a:bodyPr wrap="square" rtlCol="0">
              <a:spAutoFit/>
            </a:bodyPr>
            <a:lstStyle/>
            <a:p>
              <a:pPr algn="r"/>
              <a:r>
                <a:rPr lang="de-DE" sz="1400" b="1" dirty="0" smtClean="0">
                  <a:solidFill>
                    <a:schemeClr val="bg1">
                      <a:lumMod val="50000"/>
                    </a:schemeClr>
                  </a:solidFill>
                  <a:latin typeface="Trebuchet MS"/>
                  <a:cs typeface="Trebuchet MS"/>
                </a:rPr>
                <a:t>REIFE</a:t>
              </a:r>
              <a:endParaRPr lang="de-DE" sz="1400" b="1" dirty="0">
                <a:solidFill>
                  <a:schemeClr val="bg1">
                    <a:lumMod val="50000"/>
                  </a:schemeClr>
                </a:solidFill>
                <a:latin typeface="Trebuchet MS"/>
                <a:cs typeface="Trebuchet MS"/>
              </a:endParaRPr>
            </a:p>
          </p:txBody>
        </p:sp>
      </p:grpSp>
    </p:spTree>
    <p:extLst>
      <p:ext uri="{BB962C8B-B14F-4D97-AF65-F5344CB8AC3E}">
        <p14:creationId xmlns:p14="http://schemas.microsoft.com/office/powerpoint/2010/main" val="56432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p:cNvGrpSpPr/>
          <p:nvPr/>
        </p:nvGrpSpPr>
        <p:grpSpPr>
          <a:xfrm>
            <a:off x="5773433" y="1539241"/>
            <a:ext cx="1375422" cy="1412351"/>
            <a:chOff x="5773433" y="1539241"/>
            <a:chExt cx="1375422" cy="1412351"/>
          </a:xfrm>
        </p:grpSpPr>
        <p:sp>
          <p:nvSpPr>
            <p:cNvPr id="24" name="Oval 23"/>
            <p:cNvSpPr/>
            <p:nvPr/>
          </p:nvSpPr>
          <p:spPr>
            <a:xfrm>
              <a:off x="5867257" y="1539241"/>
              <a:ext cx="1140461" cy="1140461"/>
            </a:xfrm>
            <a:prstGeom prst="ellipse">
              <a:avLst/>
            </a:prstGeom>
            <a:solidFill>
              <a:srgbClr val="056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6" name="AutoShape 4"/>
            <p:cNvSpPr>
              <a:spLocks/>
            </p:cNvSpPr>
            <p:nvPr/>
          </p:nvSpPr>
          <p:spPr bwMode="auto">
            <a:xfrm>
              <a:off x="5773433" y="2726244"/>
              <a:ext cx="1375422"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DE" altLang="en-US" sz="1200" dirty="0" smtClean="0">
                  <a:solidFill>
                    <a:srgbClr val="808080"/>
                  </a:solidFill>
                  <a:latin typeface="Trebuchet MS"/>
                  <a:ea typeface="Helvetica" charset="0"/>
                  <a:cs typeface="Trebuchet MS"/>
                  <a:sym typeface="ApexNew-Book" panose="02010600040501010103" pitchFamily="50" charset="0"/>
                </a:rPr>
                <a:t>PARTNERSCHAFT</a:t>
              </a:r>
              <a:endParaRPr lang="de-DE" altLang="en-US" sz="1200" dirty="0">
                <a:solidFill>
                  <a:srgbClr val="808080"/>
                </a:solidFill>
                <a:latin typeface="Trebuchet MS"/>
                <a:ea typeface="Helvetica" charset="0"/>
                <a:cs typeface="Trebuchet MS"/>
                <a:sym typeface="ApexNew-Book" panose="02010600040501010103" pitchFamily="50" charset="0"/>
              </a:endParaRPr>
            </a:p>
          </p:txBody>
        </p:sp>
        <p:pic>
          <p:nvPicPr>
            <p:cNvPr id="46" name="Picture 45" descr="ASEA-white_NO_T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83088" y="1965061"/>
              <a:ext cx="920500" cy="253778"/>
            </a:xfrm>
            <a:prstGeom prst="rect">
              <a:avLst/>
            </a:prstGeom>
          </p:spPr>
        </p:pic>
      </p:grpSp>
      <p:grpSp>
        <p:nvGrpSpPr>
          <p:cNvPr id="47" name="Group 46"/>
          <p:cNvGrpSpPr/>
          <p:nvPr/>
        </p:nvGrpSpPr>
        <p:grpSpPr>
          <a:xfrm>
            <a:off x="4096941" y="220180"/>
            <a:ext cx="1140461" cy="1402268"/>
            <a:chOff x="4096941" y="220180"/>
            <a:chExt cx="1140461" cy="1402268"/>
          </a:xfrm>
        </p:grpSpPr>
        <p:sp>
          <p:nvSpPr>
            <p:cNvPr id="48" name="Oval 47"/>
            <p:cNvSpPr/>
            <p:nvPr/>
          </p:nvSpPr>
          <p:spPr>
            <a:xfrm>
              <a:off x="4096941" y="220180"/>
              <a:ext cx="1140461" cy="1140461"/>
            </a:xfrm>
            <a:prstGeom prst="ellipse">
              <a:avLst/>
            </a:prstGeom>
            <a:solidFill>
              <a:srgbClr val="056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9" name="AutoShape 4"/>
            <p:cNvSpPr>
              <a:spLocks/>
            </p:cNvSpPr>
            <p:nvPr/>
          </p:nvSpPr>
          <p:spPr bwMode="auto">
            <a:xfrm>
              <a:off x="4103691" y="1397100"/>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DE" altLang="en-US" sz="1200" smtClean="0">
                  <a:solidFill>
                    <a:srgbClr val="FFFFFF">
                      <a:lumMod val="50000"/>
                    </a:srgbClr>
                  </a:solidFill>
                  <a:latin typeface="Trebuchet MS"/>
                  <a:ea typeface="Helvetica" charset="0"/>
                  <a:cs typeface="Trebuchet MS"/>
                  <a:sym typeface="ApexNew-Book" panose="02010600040501010103" pitchFamily="50" charset="0"/>
                </a:rPr>
                <a:t>PRODUKTE</a:t>
              </a:r>
              <a:endParaRPr lang="de-DE" altLang="en-US" sz="1200">
                <a:solidFill>
                  <a:srgbClr val="FFFFFF">
                    <a:lumMod val="50000"/>
                  </a:srgbClr>
                </a:solidFill>
                <a:latin typeface="Trebuchet MS"/>
                <a:ea typeface="Helvetica" charset="0"/>
                <a:cs typeface="Trebuchet MS"/>
                <a:sym typeface="ApexNew-Book" panose="02010600040501010103" pitchFamily="50" charset="0"/>
              </a:endParaRPr>
            </a:p>
          </p:txBody>
        </p:sp>
        <p:grpSp>
          <p:nvGrpSpPr>
            <p:cNvPr id="50" name="Group 49"/>
            <p:cNvGrpSpPr>
              <a:grpSpLocks noChangeAspect="1"/>
            </p:cNvGrpSpPr>
            <p:nvPr/>
          </p:nvGrpSpPr>
          <p:grpSpPr>
            <a:xfrm>
              <a:off x="4398768" y="311932"/>
              <a:ext cx="573868" cy="900000"/>
              <a:chOff x="4398766" y="333640"/>
              <a:chExt cx="550913" cy="841004"/>
            </a:xfrm>
          </p:grpSpPr>
          <p:pic>
            <p:nvPicPr>
              <p:cNvPr id="51" name="Picture 50" descr="RENU28.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36781" y="589373"/>
                <a:ext cx="212898" cy="574417"/>
              </a:xfrm>
              <a:prstGeom prst="rect">
                <a:avLst/>
              </a:prstGeom>
            </p:spPr>
          </p:pic>
          <p:pic>
            <p:nvPicPr>
              <p:cNvPr id="52" name="Picture 51" descr="ASEA-w.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98766" y="333640"/>
                <a:ext cx="303046" cy="841004"/>
              </a:xfrm>
              <a:prstGeom prst="rect">
                <a:avLst/>
              </a:prstGeom>
            </p:spPr>
          </p:pic>
        </p:grpSp>
      </p:grpSp>
      <p:grpSp>
        <p:nvGrpSpPr>
          <p:cNvPr id="53" name="Group 52"/>
          <p:cNvGrpSpPr/>
          <p:nvPr/>
        </p:nvGrpSpPr>
        <p:grpSpPr>
          <a:xfrm>
            <a:off x="2003418" y="1533222"/>
            <a:ext cx="1797204" cy="1559417"/>
            <a:chOff x="2003418" y="1533222"/>
            <a:chExt cx="1797204" cy="1559417"/>
          </a:xfrm>
        </p:grpSpPr>
        <p:sp>
          <p:nvSpPr>
            <p:cNvPr id="54" name="Oval 53"/>
            <p:cNvSpPr/>
            <p:nvPr/>
          </p:nvSpPr>
          <p:spPr>
            <a:xfrm>
              <a:off x="2331468" y="1533222"/>
              <a:ext cx="1140461" cy="1140461"/>
            </a:xfrm>
            <a:prstGeom prst="ellipse">
              <a:avLst/>
            </a:prstGeom>
            <a:solidFill>
              <a:srgbClr val="056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5" name="AutoShape 4"/>
            <p:cNvSpPr>
              <a:spLocks/>
            </p:cNvSpPr>
            <p:nvPr/>
          </p:nvSpPr>
          <p:spPr bwMode="auto">
            <a:xfrm>
              <a:off x="2003418" y="2726244"/>
              <a:ext cx="1797204" cy="36639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DE" altLang="en-US" sz="1200" dirty="0" smtClean="0">
                  <a:solidFill>
                    <a:srgbClr val="FFFFFF">
                      <a:lumMod val="50000"/>
                    </a:srgbClr>
                  </a:solidFill>
                  <a:latin typeface="Trebuchet MS"/>
                  <a:ea typeface="Helvetica" charset="0"/>
                  <a:cs typeface="Trebuchet MS"/>
                  <a:sym typeface="ApexNew-Book" panose="02010600040501010103" pitchFamily="50" charset="0"/>
                </a:rPr>
                <a:t>VERGÜTUNGSPLAN</a:t>
              </a:r>
              <a:endParaRPr lang="de-DE" altLang="en-US" sz="1200" dirty="0">
                <a:solidFill>
                  <a:srgbClr val="FFFFFF">
                    <a:lumMod val="50000"/>
                  </a:srgbClr>
                </a:solidFill>
                <a:latin typeface="Trebuchet MS"/>
                <a:ea typeface="Helvetica" charset="0"/>
                <a:cs typeface="Trebuchet MS"/>
                <a:sym typeface="ApexNew-Book" panose="02010600040501010103" pitchFamily="50" charset="0"/>
              </a:endParaRPr>
            </a:p>
          </p:txBody>
        </p:sp>
        <p:pic>
          <p:nvPicPr>
            <p:cNvPr id="56" name="Picture 55" descr="Money.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486700" y="1772546"/>
              <a:ext cx="823183" cy="666302"/>
            </a:xfrm>
            <a:prstGeom prst="rect">
              <a:avLst/>
            </a:prstGeom>
          </p:spPr>
        </p:pic>
      </p:grpSp>
      <p:grpSp>
        <p:nvGrpSpPr>
          <p:cNvPr id="57" name="Group 56"/>
          <p:cNvGrpSpPr/>
          <p:nvPr/>
        </p:nvGrpSpPr>
        <p:grpSpPr>
          <a:xfrm>
            <a:off x="2391720" y="3538266"/>
            <a:ext cx="2308542" cy="1394784"/>
            <a:chOff x="2391720" y="3538266"/>
            <a:chExt cx="2308542" cy="1394784"/>
          </a:xfrm>
        </p:grpSpPr>
        <p:sp>
          <p:nvSpPr>
            <p:cNvPr id="58" name="Oval 57"/>
            <p:cNvSpPr/>
            <p:nvPr/>
          </p:nvSpPr>
          <p:spPr>
            <a:xfrm>
              <a:off x="2963230" y="3538266"/>
              <a:ext cx="1140461" cy="1140461"/>
            </a:xfrm>
            <a:prstGeom prst="ellipse">
              <a:avLst/>
            </a:prstGeom>
            <a:solidFill>
              <a:srgbClr val="056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9" name="AutoShape 4"/>
            <p:cNvSpPr>
              <a:spLocks/>
            </p:cNvSpPr>
            <p:nvPr/>
          </p:nvSpPr>
          <p:spPr bwMode="auto">
            <a:xfrm>
              <a:off x="2391720" y="4738261"/>
              <a:ext cx="2308542" cy="194789"/>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DE" altLang="en-US" sz="1200" dirty="0" smtClean="0">
                  <a:solidFill>
                    <a:srgbClr val="FFFFFF">
                      <a:lumMod val="50000"/>
                    </a:srgbClr>
                  </a:solidFill>
                  <a:latin typeface="Trebuchet MS"/>
                  <a:ea typeface="Helvetica" charset="0"/>
                  <a:cs typeface="Trebuchet MS"/>
                  <a:sym typeface="ApexNew-Book" panose="02010600040501010103" pitchFamily="50" charset="0"/>
                </a:rPr>
                <a:t>SYSTEME &amp; UNTERSTÜTZUNG</a:t>
              </a:r>
              <a:endParaRPr lang="de-DE" altLang="en-US" sz="1200" dirty="0">
                <a:solidFill>
                  <a:srgbClr val="FFFFFF">
                    <a:lumMod val="50000"/>
                  </a:srgbClr>
                </a:solidFill>
                <a:latin typeface="Trebuchet MS"/>
                <a:ea typeface="Helvetica" charset="0"/>
                <a:cs typeface="Trebuchet MS"/>
              </a:endParaRPr>
            </a:p>
          </p:txBody>
        </p:sp>
        <p:pic>
          <p:nvPicPr>
            <p:cNvPr id="60" name="Picture 59" descr="team.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78585" y="3615086"/>
              <a:ext cx="905501" cy="913257"/>
            </a:xfrm>
            <a:prstGeom prst="rect">
              <a:avLst/>
            </a:prstGeom>
          </p:spPr>
        </p:pic>
      </p:grpSp>
      <p:grpSp>
        <p:nvGrpSpPr>
          <p:cNvPr id="61" name="Group 60"/>
          <p:cNvGrpSpPr/>
          <p:nvPr/>
        </p:nvGrpSpPr>
        <p:grpSpPr>
          <a:xfrm>
            <a:off x="5092914" y="3557635"/>
            <a:ext cx="1422167" cy="1375415"/>
            <a:chOff x="5092914" y="3557635"/>
            <a:chExt cx="1422167" cy="1375415"/>
          </a:xfrm>
        </p:grpSpPr>
        <p:sp>
          <p:nvSpPr>
            <p:cNvPr id="62" name="Oval 61"/>
            <p:cNvSpPr/>
            <p:nvPr/>
          </p:nvSpPr>
          <p:spPr>
            <a:xfrm>
              <a:off x="5226558" y="3557635"/>
              <a:ext cx="1140461" cy="1140461"/>
            </a:xfrm>
            <a:prstGeom prst="ellipse">
              <a:avLst/>
            </a:prstGeom>
            <a:solidFill>
              <a:srgbClr val="056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3" name="AutoShape 4"/>
            <p:cNvSpPr>
              <a:spLocks/>
            </p:cNvSpPr>
            <p:nvPr/>
          </p:nvSpPr>
          <p:spPr bwMode="auto">
            <a:xfrm>
              <a:off x="5092914" y="4738261"/>
              <a:ext cx="1422167" cy="194789"/>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de-DE" altLang="en-US" sz="1200" dirty="0" smtClean="0">
                  <a:solidFill>
                    <a:srgbClr val="FFFFFF">
                      <a:lumMod val="50000"/>
                    </a:srgbClr>
                  </a:solidFill>
                  <a:latin typeface="Trebuchet MS"/>
                  <a:ea typeface="Helvetica" charset="0"/>
                  <a:cs typeface="Trebuchet MS"/>
                  <a:sym typeface="ApexNew-Book" panose="02010600040501010103" pitchFamily="50" charset="0"/>
                </a:rPr>
                <a:t>TIMING</a:t>
              </a:r>
              <a:endParaRPr lang="de-DE" altLang="en-US" sz="1200" dirty="0">
                <a:solidFill>
                  <a:srgbClr val="FFFFFF">
                    <a:lumMod val="50000"/>
                  </a:srgbClr>
                </a:solidFill>
                <a:latin typeface="Trebuchet MS"/>
                <a:ea typeface="Helvetica" charset="0"/>
                <a:cs typeface="Trebuchet MS"/>
              </a:endParaRPr>
            </a:p>
          </p:txBody>
        </p:sp>
        <p:pic>
          <p:nvPicPr>
            <p:cNvPr id="64" name="Picture 63" descr="Chart.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24379" y="3682064"/>
              <a:ext cx="748348" cy="754758"/>
            </a:xfrm>
            <a:prstGeom prst="rect">
              <a:avLst/>
            </a:prstGeom>
          </p:spPr>
        </p:pic>
      </p:grpSp>
      <p:grpSp>
        <p:nvGrpSpPr>
          <p:cNvPr id="65" name="Group 64"/>
          <p:cNvGrpSpPr/>
          <p:nvPr/>
        </p:nvGrpSpPr>
        <p:grpSpPr>
          <a:xfrm>
            <a:off x="3759907" y="1742185"/>
            <a:ext cx="1932186" cy="1862996"/>
            <a:chOff x="3759907" y="1742185"/>
            <a:chExt cx="1932186" cy="1862996"/>
          </a:xfrm>
        </p:grpSpPr>
        <p:sp>
          <p:nvSpPr>
            <p:cNvPr id="66" name="Oval 65"/>
            <p:cNvSpPr/>
            <p:nvPr/>
          </p:nvSpPr>
          <p:spPr>
            <a:xfrm>
              <a:off x="3759907" y="1742185"/>
              <a:ext cx="1862996" cy="1862996"/>
            </a:xfrm>
            <a:prstGeom prst="ellipse">
              <a:avLst/>
            </a:prstGeom>
            <a:solidFill>
              <a:srgbClr val="056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7" name="Oval 66"/>
            <p:cNvSpPr/>
            <p:nvPr/>
          </p:nvSpPr>
          <p:spPr>
            <a:xfrm>
              <a:off x="5297161" y="2385569"/>
              <a:ext cx="75056" cy="75056"/>
            </a:xfrm>
            <a:prstGeom prst="ellipse">
              <a:avLst/>
            </a:prstGeom>
            <a:solidFill>
              <a:srgbClr val="025F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68" name="Picture 67" descr="ASEA-white_NO_TM.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89127" y="2386963"/>
              <a:ext cx="1428919" cy="393947"/>
            </a:xfrm>
            <a:prstGeom prst="rect">
              <a:avLst/>
            </a:prstGeom>
          </p:spPr>
        </p:pic>
        <p:sp>
          <p:nvSpPr>
            <p:cNvPr id="69" name="TextBox 68"/>
            <p:cNvSpPr txBox="1"/>
            <p:nvPr/>
          </p:nvSpPr>
          <p:spPr>
            <a:xfrm>
              <a:off x="4336911" y="2087820"/>
              <a:ext cx="756003" cy="276999"/>
            </a:xfrm>
            <a:prstGeom prst="rect">
              <a:avLst/>
            </a:prstGeom>
            <a:noFill/>
          </p:spPr>
          <p:txBody>
            <a:bodyPr wrap="square" rtlCol="0">
              <a:spAutoFit/>
            </a:bodyPr>
            <a:lstStyle/>
            <a:p>
              <a:pPr algn="ctr"/>
              <a:r>
                <a:rPr lang="de-DE" sz="1200" spc="300" dirty="0" smtClean="0">
                  <a:solidFill>
                    <a:schemeClr val="bg1"/>
                  </a:solidFill>
                  <a:latin typeface="Trebuchet MS"/>
                  <a:cs typeface="Trebuchet MS"/>
                </a:rPr>
                <a:t>DIE</a:t>
              </a:r>
              <a:endParaRPr lang="de-DE" sz="1200" spc="300" dirty="0">
                <a:solidFill>
                  <a:schemeClr val="bg1"/>
                </a:solidFill>
                <a:latin typeface="Trebuchet MS"/>
                <a:cs typeface="Trebuchet MS"/>
              </a:endParaRPr>
            </a:p>
          </p:txBody>
        </p:sp>
        <p:sp>
          <p:nvSpPr>
            <p:cNvPr id="70" name="TextBox 69"/>
            <p:cNvSpPr txBox="1"/>
            <p:nvPr/>
          </p:nvSpPr>
          <p:spPr>
            <a:xfrm>
              <a:off x="3829097" y="2793207"/>
              <a:ext cx="1862996" cy="338554"/>
            </a:xfrm>
            <a:prstGeom prst="rect">
              <a:avLst/>
            </a:prstGeom>
            <a:noFill/>
          </p:spPr>
          <p:txBody>
            <a:bodyPr wrap="square" rtlCol="0">
              <a:spAutoFit/>
            </a:bodyPr>
            <a:lstStyle/>
            <a:p>
              <a:pPr algn="ctr"/>
              <a:r>
                <a:rPr lang="de-DE" sz="1600" spc="1100" dirty="0">
                  <a:solidFill>
                    <a:schemeClr val="bg1"/>
                  </a:solidFill>
                  <a:latin typeface="Trebuchet MS"/>
                  <a:cs typeface="Trebuchet MS"/>
                </a:rPr>
                <a:t>CHANCE</a:t>
              </a:r>
            </a:p>
          </p:txBody>
        </p:sp>
      </p:grpSp>
    </p:spTree>
    <p:extLst>
      <p:ext uri="{BB962C8B-B14F-4D97-AF65-F5344CB8AC3E}">
        <p14:creationId xmlns:p14="http://schemas.microsoft.com/office/powerpoint/2010/main" val="203777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a:xfrm>
            <a:off x="457200" y="205979"/>
            <a:ext cx="8229600" cy="857250"/>
          </a:xfrm>
        </p:spPr>
        <p:txBody>
          <a:bodyPr/>
          <a:lstStyle/>
          <a:p>
            <a:r>
              <a:rPr lang="de-DE" b="1" smtClean="0">
                <a:solidFill>
                  <a:srgbClr val="0971CE"/>
                </a:solidFill>
              </a:rPr>
              <a:t>WONACH SUCHEN SIE?</a:t>
            </a:r>
            <a:endParaRPr lang="de-DE" b="1">
              <a:solidFill>
                <a:srgbClr val="0971CE"/>
              </a:solidFill>
            </a:endParaRPr>
          </a:p>
        </p:txBody>
      </p:sp>
      <p:sp>
        <p:nvSpPr>
          <p:cNvPr id="13" name="Content Placeholder 3"/>
          <p:cNvSpPr txBox="1">
            <a:spLocks/>
          </p:cNvSpPr>
          <p:nvPr/>
        </p:nvSpPr>
        <p:spPr>
          <a:xfrm>
            <a:off x="4619447" y="1354413"/>
            <a:ext cx="3902692" cy="2949477"/>
          </a:xfrm>
          <a:prstGeom prst="rect">
            <a:avLst/>
          </a:prstGeom>
        </p:spPr>
        <p:txBody>
          <a:bodyPr anchor="ctr">
            <a:normAutofit/>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0971CE"/>
              </a:buClr>
            </a:pPr>
            <a:r>
              <a:rPr lang="de-DE" sz="2000" dirty="0" smtClean="0">
                <a:latin typeface="Trebuchet MS"/>
                <a:cs typeface="Trebuchet MS"/>
              </a:rPr>
              <a:t>Sind Sie den Alltagstrott leid?</a:t>
            </a:r>
          </a:p>
          <a:p>
            <a:pPr>
              <a:buClr>
                <a:srgbClr val="0971CE"/>
              </a:buClr>
            </a:pPr>
            <a:r>
              <a:rPr lang="de-DE" sz="2000" dirty="0" smtClean="0">
                <a:latin typeface="Trebuchet MS"/>
                <a:cs typeface="Trebuchet MS"/>
              </a:rPr>
              <a:t>Haben Sie sich finanzielle Ziele gesteckt?</a:t>
            </a:r>
          </a:p>
          <a:p>
            <a:pPr>
              <a:buClr>
                <a:srgbClr val="0971CE"/>
              </a:buClr>
            </a:pPr>
            <a:r>
              <a:rPr lang="de-DE" sz="2000" dirty="0" smtClean="0">
                <a:latin typeface="Trebuchet MS"/>
                <a:cs typeface="Trebuchet MS"/>
              </a:rPr>
              <a:t>Suchen Sie nach mehr Sinn und Begeisterung?</a:t>
            </a:r>
          </a:p>
          <a:p>
            <a:pPr>
              <a:buClr>
                <a:srgbClr val="0971CE"/>
              </a:buClr>
            </a:pPr>
            <a:r>
              <a:rPr lang="de-DE" sz="2000" dirty="0" smtClean="0">
                <a:latin typeface="Trebuchet MS"/>
                <a:cs typeface="Trebuchet MS"/>
              </a:rPr>
              <a:t>Haben Sie die Freiheit und die Flexibilität, um zu machen, was Sie wollen?</a:t>
            </a:r>
            <a:endParaRPr lang="de-DE" sz="2000" dirty="0">
              <a:latin typeface="Trebuchet MS"/>
              <a:cs typeface="Trebuchet MS"/>
            </a:endParaRPr>
          </a:p>
        </p:txBody>
      </p:sp>
      <p:grpSp>
        <p:nvGrpSpPr>
          <p:cNvPr id="14" name="Group 13"/>
          <p:cNvGrpSpPr/>
          <p:nvPr/>
        </p:nvGrpSpPr>
        <p:grpSpPr>
          <a:xfrm>
            <a:off x="880881" y="1354412"/>
            <a:ext cx="3493713" cy="2949478"/>
            <a:chOff x="880881" y="1354412"/>
            <a:chExt cx="3493713" cy="2949478"/>
          </a:xfrm>
        </p:grpSpPr>
        <p:pic>
          <p:nvPicPr>
            <p:cNvPr id="18" name="Content Placeholder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0881" y="2830356"/>
              <a:ext cx="1740875" cy="1473534"/>
            </a:xfrm>
            <a:prstGeom prst="rect">
              <a:avLst/>
            </a:prstGeom>
            <a:ln w="12700">
              <a:solidFill>
                <a:srgbClr val="6C6C6C"/>
              </a:solidFill>
            </a:ln>
          </p:spPr>
        </p:pic>
        <p:pic>
          <p:nvPicPr>
            <p:cNvPr id="15" name="Content Placeholder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81253" y="1354412"/>
              <a:ext cx="1741847" cy="1475944"/>
            </a:xfrm>
            <a:prstGeom prst="rect">
              <a:avLst/>
            </a:prstGeom>
            <a:ln w="12700">
              <a:solidFill>
                <a:srgbClr val="6C6C6C"/>
              </a:solidFill>
            </a:ln>
          </p:spPr>
        </p:pic>
        <p:pic>
          <p:nvPicPr>
            <p:cNvPr id="16" name="Content Placeholder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31857" y="2828989"/>
              <a:ext cx="1742737" cy="1474901"/>
            </a:xfrm>
            <a:prstGeom prst="rect">
              <a:avLst/>
            </a:prstGeom>
            <a:ln w="12700">
              <a:solidFill>
                <a:srgbClr val="6C6C6C"/>
              </a:solidFill>
            </a:ln>
          </p:spPr>
        </p:pic>
        <p:pic>
          <p:nvPicPr>
            <p:cNvPr id="17" name="Content Placeholder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30829" y="1354412"/>
              <a:ext cx="1743765" cy="1475736"/>
            </a:xfrm>
            <a:prstGeom prst="rect">
              <a:avLst/>
            </a:prstGeom>
            <a:ln w="12700">
              <a:solidFill>
                <a:srgbClr val="6C6C6C"/>
              </a:solidFill>
            </a:ln>
          </p:spPr>
        </p:pic>
      </p:grpSp>
    </p:spTree>
    <p:extLst>
      <p:ext uri="{BB962C8B-B14F-4D97-AF65-F5344CB8AC3E}">
        <p14:creationId xmlns:p14="http://schemas.microsoft.com/office/powerpoint/2010/main" val="21658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2664" y="1180131"/>
            <a:ext cx="2056473" cy="2056473"/>
          </a:xfrm>
          <a:prstGeom prst="rect">
            <a:avLst/>
          </a:prstGeom>
          <a:solidFill>
            <a:schemeClr val="bg1">
              <a:lumMod val="95000"/>
            </a:schemeClr>
          </a:solidFill>
          <a:ln w="12700">
            <a:solidFill>
              <a:srgbClr val="6C6C6C"/>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DE">
              <a:latin typeface="Trebuchet MS"/>
              <a:cs typeface="Trebuchet MS"/>
            </a:endParaRPr>
          </a:p>
        </p:txBody>
      </p:sp>
      <p:pic>
        <p:nvPicPr>
          <p:cNvPr id="15" name="Picture 14" descr="ASEA_RENU-28.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76137" y="1330387"/>
            <a:ext cx="1197968" cy="2015275"/>
          </a:xfrm>
          <a:prstGeom prst="rect">
            <a:avLst/>
          </a:prstGeom>
        </p:spPr>
      </p:pic>
      <p:sp>
        <p:nvSpPr>
          <p:cNvPr id="3" name="TextBox 2"/>
          <p:cNvSpPr txBox="1"/>
          <p:nvPr/>
        </p:nvSpPr>
        <p:spPr>
          <a:xfrm>
            <a:off x="1114120" y="1006931"/>
            <a:ext cx="1311777" cy="2400657"/>
          </a:xfrm>
          <a:prstGeom prst="rect">
            <a:avLst/>
          </a:prstGeom>
          <a:noFill/>
        </p:spPr>
        <p:txBody>
          <a:bodyPr wrap="none" rtlCol="0">
            <a:spAutoFit/>
          </a:bodyPr>
          <a:lstStyle/>
          <a:p>
            <a:r>
              <a:rPr lang="de-DE" sz="15000" b="1" smtClean="0">
                <a:solidFill>
                  <a:schemeClr val="bg1"/>
                </a:solidFill>
                <a:effectLst>
                  <a:outerShdw blurRad="50800" dist="38100" dir="5400000" algn="t" rotWithShape="0">
                    <a:prstClr val="black">
                      <a:alpha val="75000"/>
                    </a:prstClr>
                  </a:outerShdw>
                </a:effectLst>
                <a:latin typeface="Trebuchet MS"/>
                <a:ea typeface="Helvetica" charset="0"/>
                <a:cs typeface="Trebuchet MS"/>
              </a:rPr>
              <a:t>1</a:t>
            </a:r>
            <a:endParaRPr lang="de-DE" sz="15000" b="1">
              <a:solidFill>
                <a:schemeClr val="bg1"/>
              </a:solidFill>
              <a:effectLst>
                <a:outerShdw blurRad="50800" dist="38100" dir="5400000" algn="t" rotWithShape="0">
                  <a:prstClr val="black">
                    <a:alpha val="75000"/>
                  </a:prstClr>
                </a:outerShdw>
              </a:effectLst>
              <a:latin typeface="Trebuchet MS"/>
              <a:ea typeface="Helvetica" charset="0"/>
              <a:cs typeface="Trebuchet MS"/>
            </a:endParaRPr>
          </a:p>
        </p:txBody>
      </p:sp>
      <p:sp>
        <p:nvSpPr>
          <p:cNvPr id="7" name="Title 1"/>
          <p:cNvSpPr>
            <a:spLocks noGrp="1"/>
          </p:cNvSpPr>
          <p:nvPr>
            <p:ph type="title"/>
          </p:nvPr>
        </p:nvSpPr>
        <p:spPr>
          <a:xfrm>
            <a:off x="457200" y="205979"/>
            <a:ext cx="8229600" cy="857250"/>
          </a:xfrm>
        </p:spPr>
        <p:txBody>
          <a:bodyPr/>
          <a:lstStyle/>
          <a:p>
            <a:r>
              <a:rPr lang="de-DE" b="1" smtClean="0"/>
              <a:t>WO SEHEN SIE SICH SELBST? </a:t>
            </a:r>
            <a:endParaRPr lang="de-DE" b="1"/>
          </a:p>
        </p:txBody>
      </p:sp>
      <p:sp>
        <p:nvSpPr>
          <p:cNvPr id="8" name="Text Placeholder 2"/>
          <p:cNvSpPr txBox="1">
            <a:spLocks/>
          </p:cNvSpPr>
          <p:nvPr/>
        </p:nvSpPr>
        <p:spPr>
          <a:xfrm>
            <a:off x="688322" y="3304795"/>
            <a:ext cx="2280431" cy="532452"/>
          </a:xfrm>
          <a:prstGeom prst="rect">
            <a:avLst/>
          </a:prstGeom>
        </p:spPr>
        <p:txBody>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de-DE" dirty="0" smtClean="0">
                <a:latin typeface="Trebuchet MS"/>
                <a:cs typeface="Trebuchet MS"/>
              </a:rPr>
              <a:t>100$–1.000$</a:t>
            </a:r>
            <a:endParaRPr lang="de-DE" dirty="0">
              <a:latin typeface="Trebuchet MS"/>
              <a:cs typeface="Trebuchet MS"/>
            </a:endParaRPr>
          </a:p>
        </p:txBody>
      </p:sp>
      <p:sp>
        <p:nvSpPr>
          <p:cNvPr id="9" name="Text Placeholder 3"/>
          <p:cNvSpPr txBox="1">
            <a:spLocks/>
          </p:cNvSpPr>
          <p:nvPr/>
        </p:nvSpPr>
        <p:spPr>
          <a:xfrm>
            <a:off x="3427412" y="3304795"/>
            <a:ext cx="2285565" cy="438046"/>
          </a:xfrm>
          <a:prstGeom prst="rect">
            <a:avLst/>
          </a:prstGeom>
        </p:spPr>
        <p:txBody>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de-DE" dirty="0" smtClean="0">
                <a:latin typeface="Trebuchet MS"/>
                <a:cs typeface="Trebuchet MS"/>
              </a:rPr>
              <a:t>1000$–10.000$</a:t>
            </a:r>
            <a:endParaRPr lang="de-DE" dirty="0">
              <a:latin typeface="Trebuchet MS"/>
              <a:cs typeface="Trebuchet MS"/>
            </a:endParaRPr>
          </a:p>
        </p:txBody>
      </p:sp>
      <p:sp>
        <p:nvSpPr>
          <p:cNvPr id="10" name="Text Placeholder 4"/>
          <p:cNvSpPr txBox="1">
            <a:spLocks/>
          </p:cNvSpPr>
          <p:nvPr/>
        </p:nvSpPr>
        <p:spPr>
          <a:xfrm>
            <a:off x="6152106" y="3304795"/>
            <a:ext cx="2290066" cy="662771"/>
          </a:xfrm>
          <a:prstGeom prst="rect">
            <a:avLst/>
          </a:prstGeom>
        </p:spPr>
        <p:txBody>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de-DE" smtClean="0">
                <a:latin typeface="Trebuchet MS"/>
                <a:cs typeface="Trebuchet MS"/>
              </a:rPr>
              <a:t>10.000$</a:t>
            </a:r>
          </a:p>
          <a:p>
            <a:pPr marL="0" indent="0" algn="ctr">
              <a:spcBef>
                <a:spcPts val="0"/>
              </a:spcBef>
              <a:buNone/>
            </a:pPr>
            <a:r>
              <a:rPr lang="de-DE" smtClean="0">
                <a:latin typeface="Trebuchet MS"/>
                <a:cs typeface="Trebuchet MS"/>
              </a:rPr>
              <a:t>und mehr</a:t>
            </a:r>
            <a:endParaRPr lang="de-DE">
              <a:latin typeface="Trebuchet MS"/>
              <a:cs typeface="Trebuchet MS"/>
            </a:endParaRPr>
          </a:p>
        </p:txBody>
      </p:sp>
      <p:cxnSp>
        <p:nvCxnSpPr>
          <p:cNvPr id="11" name="Straight Connector 10"/>
          <p:cNvCxnSpPr/>
          <p:nvPr/>
        </p:nvCxnSpPr>
        <p:spPr>
          <a:xfrm>
            <a:off x="3188317" y="1184935"/>
            <a:ext cx="0" cy="2652312"/>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932541" y="1184935"/>
            <a:ext cx="0" cy="2652312"/>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pic>
        <p:nvPicPr>
          <p:cNvPr id="14"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527911" y="1180131"/>
            <a:ext cx="2059228" cy="2061276"/>
          </a:xfrm>
          <a:prstGeom prst="rect">
            <a:avLst/>
          </a:prstGeom>
          <a:noFill/>
          <a:ln w="12700">
            <a:solidFill>
              <a:srgbClr val="6C6C6C"/>
            </a:solidFill>
          </a:ln>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270194" y="1184935"/>
            <a:ext cx="2061275" cy="2051669"/>
          </a:xfrm>
          <a:prstGeom prst="rect">
            <a:avLst/>
          </a:prstGeom>
          <a:ln w="12700">
            <a:solidFill>
              <a:srgbClr val="6C6C6C"/>
            </a:solidFill>
          </a:ln>
        </p:spPr>
      </p:pic>
      <p:sp>
        <p:nvSpPr>
          <p:cNvPr id="18" name="TextBox 17"/>
          <p:cNvSpPr txBox="1"/>
          <p:nvPr/>
        </p:nvSpPr>
        <p:spPr>
          <a:xfrm>
            <a:off x="3943259" y="1006931"/>
            <a:ext cx="1311777" cy="2400657"/>
          </a:xfrm>
          <a:prstGeom prst="rect">
            <a:avLst/>
          </a:prstGeom>
          <a:noFill/>
        </p:spPr>
        <p:txBody>
          <a:bodyPr wrap="none" rtlCol="0">
            <a:spAutoFit/>
          </a:bodyPr>
          <a:lstStyle/>
          <a:p>
            <a:r>
              <a:rPr lang="de-DE" sz="15000" b="1" smtClean="0">
                <a:solidFill>
                  <a:schemeClr val="bg1"/>
                </a:solidFill>
                <a:effectLst>
                  <a:outerShdw blurRad="50800" dist="38100" dir="5400000" algn="t" rotWithShape="0">
                    <a:prstClr val="black">
                      <a:alpha val="75000"/>
                    </a:prstClr>
                  </a:outerShdw>
                </a:effectLst>
                <a:latin typeface="Trebuchet MS"/>
                <a:ea typeface="Helvetica" charset="0"/>
                <a:cs typeface="Trebuchet MS"/>
              </a:rPr>
              <a:t>2</a:t>
            </a:r>
            <a:endParaRPr lang="de-DE" sz="15000" b="1">
              <a:solidFill>
                <a:schemeClr val="bg1"/>
              </a:solidFill>
              <a:effectLst>
                <a:outerShdw blurRad="50800" dist="38100" dir="5400000" algn="t" rotWithShape="0">
                  <a:prstClr val="black">
                    <a:alpha val="75000"/>
                  </a:prstClr>
                </a:outerShdw>
              </a:effectLst>
              <a:latin typeface="Trebuchet MS"/>
              <a:ea typeface="Helvetica" charset="0"/>
              <a:cs typeface="Trebuchet MS"/>
            </a:endParaRPr>
          </a:p>
        </p:txBody>
      </p:sp>
      <p:sp>
        <p:nvSpPr>
          <p:cNvPr id="19" name="TextBox 18"/>
          <p:cNvSpPr txBox="1"/>
          <p:nvPr/>
        </p:nvSpPr>
        <p:spPr>
          <a:xfrm>
            <a:off x="6670204" y="1006931"/>
            <a:ext cx="1311777" cy="2400657"/>
          </a:xfrm>
          <a:prstGeom prst="rect">
            <a:avLst/>
          </a:prstGeom>
          <a:noFill/>
        </p:spPr>
        <p:txBody>
          <a:bodyPr wrap="none" rtlCol="0">
            <a:spAutoFit/>
          </a:bodyPr>
          <a:lstStyle/>
          <a:p>
            <a:r>
              <a:rPr lang="de-DE" sz="15000" b="1" smtClean="0">
                <a:solidFill>
                  <a:schemeClr val="bg1"/>
                </a:solidFill>
                <a:effectLst>
                  <a:outerShdw blurRad="50800" dist="38100" dir="5400000" algn="t" rotWithShape="0">
                    <a:prstClr val="black">
                      <a:alpha val="75000"/>
                    </a:prstClr>
                  </a:outerShdw>
                </a:effectLst>
                <a:latin typeface="Trebuchet MS"/>
                <a:ea typeface="Helvetica" charset="0"/>
                <a:cs typeface="Trebuchet MS"/>
              </a:rPr>
              <a:t>3</a:t>
            </a:r>
            <a:endParaRPr lang="de-DE" sz="15000" b="1">
              <a:solidFill>
                <a:schemeClr val="bg1"/>
              </a:solidFill>
              <a:effectLst>
                <a:outerShdw blurRad="50800" dist="38100" dir="5400000" algn="t" rotWithShape="0">
                  <a:prstClr val="black">
                    <a:alpha val="75000"/>
                  </a:prstClr>
                </a:outerShdw>
              </a:effectLst>
              <a:latin typeface="Trebuchet MS"/>
              <a:ea typeface="Helvetica" charset="0"/>
              <a:cs typeface="Trebuchet MS"/>
            </a:endParaRPr>
          </a:p>
        </p:txBody>
      </p:sp>
    </p:spTree>
    <p:extLst>
      <p:ext uri="{BB962C8B-B14F-4D97-AF65-F5344CB8AC3E}">
        <p14:creationId xmlns:p14="http://schemas.microsoft.com/office/powerpoint/2010/main" val="297033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up)">
                                      <p:cBhvr>
                                        <p:cTn id="44" dur="500"/>
                                        <p:tgtEl>
                                          <p:spTgt spid="16"/>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up)">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8" grpId="0"/>
      <p:bldP spid="9" grpId="0"/>
      <p:bldP spid="10" grpId="0"/>
      <p:bldP spid="18" grpId="0"/>
      <p:bldP spid="1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05979"/>
            <a:ext cx="8229600" cy="857250"/>
          </a:xfrm>
        </p:spPr>
        <p:txBody>
          <a:bodyPr/>
          <a:lstStyle/>
          <a:p>
            <a:r>
              <a:rPr lang="de-DE" b="1" smtClean="0"/>
              <a:t>EINSCHREIBUNG BERATER</a:t>
            </a:r>
            <a:endParaRPr lang="de-DE" b="1"/>
          </a:p>
        </p:txBody>
      </p:sp>
      <p:sp>
        <p:nvSpPr>
          <p:cNvPr id="11" name="Content Placeholder 3"/>
          <p:cNvSpPr>
            <a:spLocks noGrp="1"/>
          </p:cNvSpPr>
          <p:nvPr>
            <p:ph sz="quarter" idx="11"/>
          </p:nvPr>
        </p:nvSpPr>
        <p:spPr>
          <a:xfrm>
            <a:off x="3582276" y="1620343"/>
            <a:ext cx="5104523" cy="2732332"/>
          </a:xfrm>
        </p:spPr>
        <p:txBody>
          <a:bodyPr anchor="b">
            <a:normAutofit/>
          </a:bodyPr>
          <a:lstStyle/>
          <a:p>
            <a:pPr marL="0" indent="0">
              <a:spcBef>
                <a:spcPts val="0"/>
              </a:spcBef>
              <a:buNone/>
            </a:pPr>
            <a:r>
              <a:rPr lang="de-DE" b="1" dirty="0" smtClean="0">
                <a:solidFill>
                  <a:srgbClr val="3DA547"/>
                </a:solidFill>
              </a:rPr>
              <a:t>Schreiben Sie sich als Berater ein:</a:t>
            </a:r>
          </a:p>
          <a:p>
            <a:pPr marL="0" indent="0">
              <a:spcBef>
                <a:spcPts val="0"/>
              </a:spcBef>
              <a:spcAft>
                <a:spcPts val="600"/>
              </a:spcAft>
              <a:buNone/>
            </a:pPr>
            <a:r>
              <a:rPr lang="de-DE" b="1" dirty="0" smtClean="0">
                <a:solidFill>
                  <a:srgbClr val="3DA547"/>
                </a:solidFill>
              </a:rPr>
              <a:t>Aktivierung mit einem einmaligen Einschreibe Paket</a:t>
            </a:r>
          </a:p>
          <a:p>
            <a:pPr marL="234000" indent="-234000">
              <a:buClr>
                <a:srgbClr val="0971CE"/>
              </a:buClr>
            </a:pPr>
            <a:r>
              <a:rPr lang="de-DE" dirty="0" smtClean="0"/>
              <a:t>1 Karton</a:t>
            </a:r>
          </a:p>
          <a:p>
            <a:pPr marL="234000" indent="-234000">
              <a:buClr>
                <a:srgbClr val="0971CE"/>
              </a:buClr>
            </a:pPr>
            <a:r>
              <a:rPr lang="de-DE" dirty="0" smtClean="0"/>
              <a:t>2 Kartons</a:t>
            </a:r>
          </a:p>
          <a:p>
            <a:pPr marL="234000" indent="-234000">
              <a:buClr>
                <a:srgbClr val="0971CE"/>
              </a:buClr>
            </a:pPr>
            <a:r>
              <a:rPr lang="de-DE" dirty="0" smtClean="0"/>
              <a:t>4 Kartons (mit Rabatt) </a:t>
            </a:r>
          </a:p>
          <a:p>
            <a:pPr marL="234000" indent="-234000">
              <a:spcAft>
                <a:spcPts val="600"/>
              </a:spcAft>
              <a:buClr>
                <a:srgbClr val="0971CE"/>
              </a:buClr>
            </a:pPr>
            <a:r>
              <a:rPr lang="de-DE" dirty="0" smtClean="0"/>
              <a:t>8 Kartons (mit Rabatt)</a:t>
            </a:r>
          </a:p>
          <a:p>
            <a:pPr marL="0" indent="0">
              <a:spcBef>
                <a:spcPts val="600"/>
              </a:spcBef>
              <a:buNone/>
            </a:pPr>
            <a:r>
              <a:rPr lang="de-DE" sz="1200" dirty="0" smtClean="0"/>
              <a:t>Packs mit Rabatt sind NUR zum Zeitpunkt der Einschreibung erhältlich</a:t>
            </a:r>
            <a:endParaRPr lang="de-DE" sz="1200" dirty="0"/>
          </a:p>
        </p:txBody>
      </p:sp>
      <p:pic>
        <p:nvPicPr>
          <p:cNvPr id="15" name="Picture 14" descr="ASEA_RENU-28.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1759" y="348650"/>
            <a:ext cx="2824747" cy="4751911"/>
          </a:xfrm>
          <a:prstGeom prst="rect">
            <a:avLst/>
          </a:prstGeom>
        </p:spPr>
      </p:pic>
    </p:spTree>
    <p:extLst>
      <p:ext uri="{BB962C8B-B14F-4D97-AF65-F5344CB8AC3E}">
        <p14:creationId xmlns:p14="http://schemas.microsoft.com/office/powerpoint/2010/main" val="42735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500"/>
                                        <p:tgtEl>
                                          <p:spTgt spid="11">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500"/>
                                        <p:tgtEl>
                                          <p:spTgt spid="11">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fade">
                                      <p:cBhvr>
                                        <p:cTn id="19" dur="500"/>
                                        <p:tgtEl>
                                          <p:spTgt spid="11">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animEffect transition="in" filter="fade">
                                      <p:cBhvr>
                                        <p:cTn id="23" dur="500"/>
                                        <p:tgtEl>
                                          <p:spTgt spid="11">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fade">
                                      <p:cBhvr>
                                        <p:cTn id="27" dur="500"/>
                                        <p:tgtEl>
                                          <p:spTgt spid="11">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animEffect transition="in" filter="fade">
                                      <p:cBhvr>
                                        <p:cTn id="31"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p:cNvSpPr>
            <a:spLocks noGrp="1"/>
          </p:cNvSpPr>
          <p:nvPr>
            <p:ph type="title"/>
          </p:nvPr>
        </p:nvSpPr>
        <p:spPr>
          <a:xfrm>
            <a:off x="457200" y="205979"/>
            <a:ext cx="8229600" cy="857250"/>
          </a:xfrm>
        </p:spPr>
        <p:txBody>
          <a:bodyPr/>
          <a:lstStyle/>
          <a:p>
            <a:r>
              <a:rPr lang="de-AT" b="1" smtClean="0"/>
              <a:t>BONUS AUTOSHIP KARTON PROMOTION</a:t>
            </a:r>
            <a:endParaRPr lang="de-AT" sz="3000" b="1"/>
          </a:p>
        </p:txBody>
      </p:sp>
      <p:sp>
        <p:nvSpPr>
          <p:cNvPr id="43" name="TextBox 42"/>
          <p:cNvSpPr txBox="1"/>
          <p:nvPr/>
        </p:nvSpPr>
        <p:spPr>
          <a:xfrm>
            <a:off x="197501" y="931616"/>
            <a:ext cx="8748997" cy="646331"/>
          </a:xfrm>
          <a:prstGeom prst="rect">
            <a:avLst/>
          </a:prstGeom>
          <a:noFill/>
        </p:spPr>
        <p:txBody>
          <a:bodyPr wrap="square" rtlCol="0">
            <a:spAutoFit/>
          </a:bodyPr>
          <a:lstStyle/>
          <a:p>
            <a:pPr algn="ctr"/>
            <a:r>
              <a:rPr lang="de-AT" b="1" smtClean="0">
                <a:solidFill>
                  <a:srgbClr val="3DA547"/>
                </a:solidFill>
                <a:latin typeface="Trebuchet MS"/>
                <a:ea typeface="ＭＳ Ｐゴシック"/>
                <a:cs typeface="Trebuchet MS"/>
              </a:rPr>
              <a:t>Autoship für nur 1 Karton, um aktiv zu bleiben </a:t>
            </a:r>
            <a:br>
              <a:rPr lang="de-AT" b="1" smtClean="0">
                <a:solidFill>
                  <a:srgbClr val="3DA547"/>
                </a:solidFill>
                <a:latin typeface="Trebuchet MS"/>
                <a:ea typeface="ＭＳ Ｐゴシック"/>
                <a:cs typeface="Trebuchet MS"/>
              </a:rPr>
            </a:br>
            <a:r>
              <a:rPr lang="de-AT" smtClean="0">
                <a:solidFill>
                  <a:srgbClr val="6C6C6C"/>
                </a:solidFill>
                <a:latin typeface="Trebuchet MS"/>
                <a:ea typeface="ＭＳ Ｐゴシック"/>
                <a:cs typeface="Trebuchet MS"/>
              </a:rPr>
              <a:t>Dieser Anreiz für Autoship gilt für neu eingeschriebene Berater bis 13. Mai 2016</a:t>
            </a:r>
            <a:endParaRPr lang="de-AT">
              <a:solidFill>
                <a:srgbClr val="6C6C6C"/>
              </a:solidFill>
              <a:latin typeface="Trebuchet MS"/>
              <a:ea typeface="ＭＳ Ｐゴシック"/>
              <a:cs typeface="Trebuchet MS"/>
            </a:endParaRPr>
          </a:p>
        </p:txBody>
      </p:sp>
      <p:grpSp>
        <p:nvGrpSpPr>
          <p:cNvPr id="44" name="Group 43"/>
          <p:cNvGrpSpPr/>
          <p:nvPr/>
        </p:nvGrpSpPr>
        <p:grpSpPr>
          <a:xfrm>
            <a:off x="297794" y="1695706"/>
            <a:ext cx="8390754" cy="1558501"/>
            <a:chOff x="297794" y="1695706"/>
            <a:chExt cx="8390754" cy="1558501"/>
          </a:xfrm>
        </p:grpSpPr>
        <p:sp>
          <p:nvSpPr>
            <p:cNvPr id="45" name="TextBox 44"/>
            <p:cNvSpPr txBox="1"/>
            <p:nvPr/>
          </p:nvSpPr>
          <p:spPr>
            <a:xfrm>
              <a:off x="297794" y="2538626"/>
              <a:ext cx="1645334" cy="715581"/>
            </a:xfrm>
            <a:prstGeom prst="rect">
              <a:avLst/>
            </a:prstGeom>
            <a:noFill/>
          </p:spPr>
          <p:txBody>
            <a:bodyPr wrap="square" rtlCol="0">
              <a:spAutoFit/>
            </a:bodyPr>
            <a:lstStyle/>
            <a:p>
              <a:pPr algn="ctr"/>
              <a:r>
                <a:rPr lang="de-AT" sz="1350" smtClean="0">
                  <a:solidFill>
                    <a:srgbClr val="6C6C6C"/>
                  </a:solidFill>
                  <a:latin typeface="Trebuchet MS"/>
                  <a:ea typeface="ＭＳ Ｐゴシック"/>
                  <a:cs typeface="Trebuchet MS"/>
                </a:rPr>
                <a:t>Einschreibung mit mind. 1 Karton</a:t>
              </a:r>
            </a:p>
            <a:p>
              <a:pPr algn="ctr"/>
              <a:r>
                <a:rPr lang="de-AT" sz="1350" smtClean="0">
                  <a:solidFill>
                    <a:srgbClr val="6C6C6C"/>
                  </a:solidFill>
                  <a:latin typeface="Trebuchet MS"/>
                  <a:ea typeface="ＭＳ Ｐゴシック"/>
                  <a:cs typeface="Trebuchet MS"/>
                </a:rPr>
                <a:t>(z.B. Jan)</a:t>
              </a:r>
              <a:endParaRPr lang="de-AT" sz="1350">
                <a:solidFill>
                  <a:srgbClr val="6C6C6C"/>
                </a:solidFill>
                <a:latin typeface="Trebuchet MS"/>
                <a:ea typeface="ＭＳ Ｐゴシック"/>
                <a:cs typeface="Trebuchet MS"/>
              </a:endParaRPr>
            </a:p>
          </p:txBody>
        </p:sp>
        <p:sp>
          <p:nvSpPr>
            <p:cNvPr id="46" name="TextBox 45"/>
            <p:cNvSpPr txBox="1"/>
            <p:nvPr/>
          </p:nvSpPr>
          <p:spPr>
            <a:xfrm>
              <a:off x="2146099" y="2538626"/>
              <a:ext cx="1314450" cy="715581"/>
            </a:xfrm>
            <a:prstGeom prst="rect">
              <a:avLst/>
            </a:prstGeom>
            <a:noFill/>
          </p:spPr>
          <p:txBody>
            <a:bodyPr wrap="square" rtlCol="0">
              <a:spAutoFit/>
            </a:bodyPr>
            <a:lstStyle/>
            <a:p>
              <a:pPr algn="ctr"/>
              <a:r>
                <a:rPr lang="de-AT" sz="1350" smtClean="0">
                  <a:solidFill>
                    <a:srgbClr val="6C6C6C"/>
                  </a:solidFill>
                  <a:latin typeface="Trebuchet MS"/>
                  <a:ea typeface="ＭＳ Ｐゴシック"/>
                  <a:cs typeface="Trebuchet MS"/>
                </a:rPr>
                <a:t>1. Monat Autoship</a:t>
              </a:r>
            </a:p>
            <a:p>
              <a:pPr algn="ctr"/>
              <a:r>
                <a:rPr lang="de-AT" sz="1350" smtClean="0">
                  <a:solidFill>
                    <a:srgbClr val="6C6C6C"/>
                  </a:solidFill>
                  <a:latin typeface="Trebuchet MS"/>
                  <a:ea typeface="ＭＳ Ｐゴシック"/>
                  <a:cs typeface="Trebuchet MS"/>
                </a:rPr>
                <a:t>(Feb)</a:t>
              </a:r>
              <a:endParaRPr lang="de-AT" sz="1350">
                <a:solidFill>
                  <a:srgbClr val="6C6C6C"/>
                </a:solidFill>
                <a:latin typeface="Trebuchet MS"/>
                <a:ea typeface="ＭＳ Ｐゴシック"/>
                <a:cs typeface="Trebuchet MS"/>
              </a:endParaRPr>
            </a:p>
          </p:txBody>
        </p:sp>
        <p:sp>
          <p:nvSpPr>
            <p:cNvPr id="47" name="TextBox 46"/>
            <p:cNvSpPr txBox="1"/>
            <p:nvPr/>
          </p:nvSpPr>
          <p:spPr>
            <a:xfrm>
              <a:off x="3621071" y="2538626"/>
              <a:ext cx="1314450" cy="715581"/>
            </a:xfrm>
            <a:prstGeom prst="rect">
              <a:avLst/>
            </a:prstGeom>
            <a:noFill/>
          </p:spPr>
          <p:txBody>
            <a:bodyPr wrap="square" rtlCol="0">
              <a:spAutoFit/>
            </a:bodyPr>
            <a:lstStyle/>
            <a:p>
              <a:pPr algn="ctr"/>
              <a:r>
                <a:rPr lang="de-AT" sz="1350" smtClean="0">
                  <a:solidFill>
                    <a:srgbClr val="6C6C6C"/>
                  </a:solidFill>
                  <a:latin typeface="Trebuchet MS"/>
                  <a:ea typeface="ＭＳ Ｐゴシック"/>
                  <a:cs typeface="Trebuchet MS"/>
                </a:rPr>
                <a:t>2. Monat Autoship</a:t>
              </a:r>
            </a:p>
            <a:p>
              <a:pPr algn="ctr"/>
              <a:r>
                <a:rPr lang="de-AT" sz="1350" smtClean="0">
                  <a:solidFill>
                    <a:srgbClr val="6C6C6C"/>
                  </a:solidFill>
                  <a:latin typeface="Trebuchet MS"/>
                  <a:ea typeface="ＭＳ Ｐゴシック"/>
                  <a:cs typeface="Trebuchet MS"/>
                </a:rPr>
                <a:t>(März)</a:t>
              </a:r>
              <a:endParaRPr lang="de-AT" sz="1350">
                <a:solidFill>
                  <a:srgbClr val="6C6C6C"/>
                </a:solidFill>
                <a:latin typeface="Trebuchet MS"/>
                <a:ea typeface="ＭＳ Ｐゴシック"/>
                <a:cs typeface="Trebuchet MS"/>
              </a:endParaRPr>
            </a:p>
          </p:txBody>
        </p:sp>
        <p:sp>
          <p:nvSpPr>
            <p:cNvPr id="48" name="TextBox 47"/>
            <p:cNvSpPr txBox="1"/>
            <p:nvPr/>
          </p:nvSpPr>
          <p:spPr>
            <a:xfrm>
              <a:off x="5097069" y="2538626"/>
              <a:ext cx="1314450" cy="715581"/>
            </a:xfrm>
            <a:prstGeom prst="rect">
              <a:avLst/>
            </a:prstGeom>
            <a:noFill/>
          </p:spPr>
          <p:txBody>
            <a:bodyPr wrap="square" rtlCol="0">
              <a:spAutoFit/>
            </a:bodyPr>
            <a:lstStyle/>
            <a:p>
              <a:pPr algn="ctr"/>
              <a:r>
                <a:rPr lang="de-AT" sz="1350" smtClean="0">
                  <a:solidFill>
                    <a:srgbClr val="6C6C6C"/>
                  </a:solidFill>
                  <a:latin typeface="Trebuchet MS"/>
                  <a:ea typeface="ＭＳ Ｐゴシック"/>
                  <a:cs typeface="Trebuchet MS"/>
                </a:rPr>
                <a:t>3. Monat Autoship</a:t>
              </a:r>
            </a:p>
            <a:p>
              <a:pPr algn="ctr"/>
              <a:r>
                <a:rPr lang="de-AT" sz="1350" smtClean="0">
                  <a:solidFill>
                    <a:srgbClr val="6C6C6C"/>
                  </a:solidFill>
                  <a:latin typeface="Trebuchet MS"/>
                  <a:ea typeface="ＭＳ Ｐゴシック"/>
                  <a:cs typeface="Trebuchet MS"/>
                </a:rPr>
                <a:t>(April)</a:t>
              </a:r>
              <a:endParaRPr lang="de-AT" sz="1350">
                <a:solidFill>
                  <a:srgbClr val="6C6C6C"/>
                </a:solidFill>
                <a:latin typeface="Trebuchet MS"/>
                <a:ea typeface="ＭＳ Ｐゴシック"/>
                <a:cs typeface="Trebuchet MS"/>
              </a:endParaRPr>
            </a:p>
          </p:txBody>
        </p:sp>
        <p:sp>
          <p:nvSpPr>
            <p:cNvPr id="49" name="TextBox 48"/>
            <p:cNvSpPr txBox="1"/>
            <p:nvPr/>
          </p:nvSpPr>
          <p:spPr>
            <a:xfrm>
              <a:off x="6847285" y="2662240"/>
              <a:ext cx="1841263" cy="523220"/>
            </a:xfrm>
            <a:prstGeom prst="rect">
              <a:avLst/>
            </a:prstGeom>
            <a:noFill/>
          </p:spPr>
          <p:txBody>
            <a:bodyPr wrap="square" rtlCol="0">
              <a:spAutoFit/>
            </a:bodyPr>
            <a:lstStyle/>
            <a:p>
              <a:pPr algn="ctr"/>
              <a:r>
                <a:rPr lang="de-AT" sz="1400" b="1" smtClean="0">
                  <a:solidFill>
                    <a:srgbClr val="6C6C6C"/>
                  </a:solidFill>
                  <a:latin typeface="Trebuchet MS"/>
                  <a:ea typeface="ＭＳ Ｐゴシック"/>
                  <a:cs typeface="Trebuchet MS"/>
                </a:rPr>
                <a:t>GRATIS KARTON ASEA oder RENU 28</a:t>
              </a:r>
              <a:endParaRPr lang="de-AT" sz="1400" b="1">
                <a:solidFill>
                  <a:srgbClr val="6C6C6C"/>
                </a:solidFill>
                <a:latin typeface="Trebuchet MS"/>
                <a:ea typeface="ＭＳ Ｐゴシック"/>
                <a:cs typeface="Trebuchet MS"/>
              </a:endParaRPr>
            </a:p>
          </p:txBody>
        </p:sp>
        <p:sp>
          <p:nvSpPr>
            <p:cNvPr id="50" name="TextBox 49"/>
            <p:cNvSpPr txBox="1"/>
            <p:nvPr/>
          </p:nvSpPr>
          <p:spPr>
            <a:xfrm>
              <a:off x="1894481" y="2450758"/>
              <a:ext cx="514350" cy="784830"/>
            </a:xfrm>
            <a:prstGeom prst="rect">
              <a:avLst/>
            </a:prstGeom>
            <a:noFill/>
          </p:spPr>
          <p:txBody>
            <a:bodyPr wrap="square" rtlCol="0">
              <a:spAutoFit/>
            </a:bodyPr>
            <a:lstStyle/>
            <a:p>
              <a:pPr algn="ctr" defTabSz="457200" eaLnBrk="1" fontAlgn="auto" hangingPunct="1">
                <a:spcBef>
                  <a:spcPts val="0"/>
                </a:spcBef>
                <a:spcAft>
                  <a:spcPts val="0"/>
                </a:spcAft>
              </a:pPr>
              <a:r>
                <a:rPr lang="de-AT" sz="4500" b="1" smtClean="0">
                  <a:solidFill>
                    <a:srgbClr val="0971CE"/>
                  </a:solidFill>
                  <a:latin typeface="Trebuchet MS"/>
                  <a:ea typeface="ＭＳ Ｐゴシック"/>
                  <a:cs typeface="Trebuchet MS"/>
                </a:rPr>
                <a:t>+</a:t>
              </a:r>
              <a:endParaRPr lang="de-AT" sz="1500" b="1">
                <a:solidFill>
                  <a:srgbClr val="0971CE"/>
                </a:solidFill>
                <a:latin typeface="Trebuchet MS"/>
                <a:ea typeface="ＭＳ Ｐゴシック"/>
                <a:cs typeface="Trebuchet MS"/>
              </a:endParaRPr>
            </a:p>
          </p:txBody>
        </p:sp>
        <p:sp>
          <p:nvSpPr>
            <p:cNvPr id="51" name="TextBox 50"/>
            <p:cNvSpPr txBox="1"/>
            <p:nvPr/>
          </p:nvSpPr>
          <p:spPr>
            <a:xfrm>
              <a:off x="6339500" y="2450758"/>
              <a:ext cx="514350" cy="784830"/>
            </a:xfrm>
            <a:prstGeom prst="rect">
              <a:avLst/>
            </a:prstGeom>
            <a:noFill/>
          </p:spPr>
          <p:txBody>
            <a:bodyPr wrap="square" rtlCol="0">
              <a:spAutoFit/>
            </a:bodyPr>
            <a:lstStyle/>
            <a:p>
              <a:pPr algn="ctr" defTabSz="457200" eaLnBrk="1" fontAlgn="auto" hangingPunct="1">
                <a:spcBef>
                  <a:spcPts val="0"/>
                </a:spcBef>
                <a:spcAft>
                  <a:spcPts val="0"/>
                </a:spcAft>
              </a:pPr>
              <a:r>
                <a:rPr lang="de-AT" sz="4500" b="1" smtClean="0">
                  <a:solidFill>
                    <a:srgbClr val="0971CE"/>
                  </a:solidFill>
                  <a:latin typeface="Trebuchet MS"/>
                  <a:ea typeface="ＭＳ Ｐゴシック"/>
                  <a:cs typeface="Trebuchet MS"/>
                </a:rPr>
                <a:t>=</a:t>
              </a:r>
              <a:endParaRPr lang="de-AT" sz="1500" b="1">
                <a:solidFill>
                  <a:srgbClr val="0971CE"/>
                </a:solidFill>
                <a:latin typeface="Trebuchet MS"/>
                <a:ea typeface="ＭＳ Ｐゴシック"/>
                <a:cs typeface="Trebuchet MS"/>
              </a:endParaRPr>
            </a:p>
          </p:txBody>
        </p:sp>
        <p:pic>
          <p:nvPicPr>
            <p:cNvPr id="52" name="Picture 5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478" y="1695706"/>
              <a:ext cx="999682" cy="851747"/>
            </a:xfrm>
            <a:prstGeom prst="rect">
              <a:avLst/>
            </a:prstGeom>
          </p:spPr>
        </p:pic>
        <p:pic>
          <p:nvPicPr>
            <p:cNvPr id="53" name="Picture 5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26360" y="1695706"/>
              <a:ext cx="999682" cy="851747"/>
            </a:xfrm>
            <a:prstGeom prst="rect">
              <a:avLst/>
            </a:prstGeom>
          </p:spPr>
        </p:pic>
        <p:pic>
          <p:nvPicPr>
            <p:cNvPr id="54" name="Picture 5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04456" y="1742295"/>
              <a:ext cx="999682" cy="851747"/>
            </a:xfrm>
            <a:prstGeom prst="rect">
              <a:avLst/>
            </a:prstGeom>
          </p:spPr>
        </p:pic>
        <p:pic>
          <p:nvPicPr>
            <p:cNvPr id="55" name="Picture 5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5626" y="1699961"/>
              <a:ext cx="999682" cy="851747"/>
            </a:xfrm>
            <a:prstGeom prst="rect">
              <a:avLst/>
            </a:prstGeom>
          </p:spPr>
        </p:pic>
        <p:pic>
          <p:nvPicPr>
            <p:cNvPr id="56" name="Picture 5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31987" y="1747534"/>
              <a:ext cx="1100461" cy="846508"/>
            </a:xfrm>
            <a:prstGeom prst="rect">
              <a:avLst/>
            </a:prstGeom>
          </p:spPr>
        </p:pic>
      </p:grpSp>
      <p:grpSp>
        <p:nvGrpSpPr>
          <p:cNvPr id="57" name="Group 56"/>
          <p:cNvGrpSpPr/>
          <p:nvPr/>
        </p:nvGrpSpPr>
        <p:grpSpPr>
          <a:xfrm>
            <a:off x="1894481" y="3367793"/>
            <a:ext cx="6969243" cy="1572355"/>
            <a:chOff x="1894481" y="3367793"/>
            <a:chExt cx="6969243" cy="1572355"/>
          </a:xfrm>
        </p:grpSpPr>
        <p:sp>
          <p:nvSpPr>
            <p:cNvPr id="58" name="TextBox 57"/>
            <p:cNvSpPr txBox="1"/>
            <p:nvPr/>
          </p:nvSpPr>
          <p:spPr>
            <a:xfrm>
              <a:off x="2146099" y="4224567"/>
              <a:ext cx="1314450" cy="715581"/>
            </a:xfrm>
            <a:prstGeom prst="rect">
              <a:avLst/>
            </a:prstGeom>
            <a:noFill/>
          </p:spPr>
          <p:txBody>
            <a:bodyPr wrap="square" rtlCol="0">
              <a:spAutoFit/>
            </a:bodyPr>
            <a:lstStyle/>
            <a:p>
              <a:pPr algn="ctr"/>
              <a:r>
                <a:rPr lang="de-AT" sz="1350" smtClean="0">
                  <a:solidFill>
                    <a:srgbClr val="6C6C6C"/>
                  </a:solidFill>
                  <a:latin typeface="Trebuchet MS"/>
                  <a:ea typeface="ＭＳ Ｐゴシック"/>
                  <a:cs typeface="Trebuchet MS"/>
                </a:rPr>
                <a:t>4. Monat Autoship</a:t>
              </a:r>
            </a:p>
            <a:p>
              <a:pPr algn="ctr"/>
              <a:r>
                <a:rPr lang="de-AT" sz="1350" smtClean="0">
                  <a:solidFill>
                    <a:srgbClr val="6C6C6C"/>
                  </a:solidFill>
                  <a:latin typeface="Trebuchet MS"/>
                  <a:ea typeface="ＭＳ Ｐゴシック"/>
                  <a:cs typeface="Trebuchet MS"/>
                </a:rPr>
                <a:t>(Mai)</a:t>
              </a:r>
              <a:endParaRPr lang="de-AT" sz="1350">
                <a:solidFill>
                  <a:srgbClr val="6C6C6C"/>
                </a:solidFill>
                <a:latin typeface="Trebuchet MS"/>
                <a:ea typeface="ＭＳ Ｐゴシック"/>
                <a:cs typeface="Trebuchet MS"/>
              </a:endParaRPr>
            </a:p>
          </p:txBody>
        </p:sp>
        <p:sp>
          <p:nvSpPr>
            <p:cNvPr id="59" name="TextBox 58"/>
            <p:cNvSpPr txBox="1"/>
            <p:nvPr/>
          </p:nvSpPr>
          <p:spPr>
            <a:xfrm>
              <a:off x="3621071" y="4224567"/>
              <a:ext cx="1314450" cy="715581"/>
            </a:xfrm>
            <a:prstGeom prst="rect">
              <a:avLst/>
            </a:prstGeom>
            <a:noFill/>
          </p:spPr>
          <p:txBody>
            <a:bodyPr wrap="square" rtlCol="0">
              <a:spAutoFit/>
            </a:bodyPr>
            <a:lstStyle/>
            <a:p>
              <a:pPr algn="ctr"/>
              <a:r>
                <a:rPr lang="de-AT" sz="1350" smtClean="0">
                  <a:solidFill>
                    <a:srgbClr val="6C6C6C"/>
                  </a:solidFill>
                  <a:latin typeface="Trebuchet MS"/>
                  <a:ea typeface="ＭＳ Ｐゴシック"/>
                  <a:cs typeface="Trebuchet MS"/>
                </a:rPr>
                <a:t>5. Monat Autoship</a:t>
              </a:r>
            </a:p>
            <a:p>
              <a:pPr algn="ctr"/>
              <a:r>
                <a:rPr lang="de-AT" sz="1350" smtClean="0">
                  <a:solidFill>
                    <a:srgbClr val="6C6C6C"/>
                  </a:solidFill>
                  <a:latin typeface="Trebuchet MS"/>
                  <a:ea typeface="ＭＳ Ｐゴシック"/>
                  <a:cs typeface="Trebuchet MS"/>
                </a:rPr>
                <a:t>(Juni)</a:t>
              </a:r>
              <a:endParaRPr lang="de-AT" sz="1350">
                <a:solidFill>
                  <a:srgbClr val="6C6C6C"/>
                </a:solidFill>
                <a:latin typeface="Trebuchet MS"/>
                <a:ea typeface="ＭＳ Ｐゴシック"/>
                <a:cs typeface="Trebuchet MS"/>
              </a:endParaRPr>
            </a:p>
          </p:txBody>
        </p:sp>
        <p:sp>
          <p:nvSpPr>
            <p:cNvPr id="60" name="TextBox 59"/>
            <p:cNvSpPr txBox="1"/>
            <p:nvPr/>
          </p:nvSpPr>
          <p:spPr>
            <a:xfrm>
              <a:off x="5097069" y="4224567"/>
              <a:ext cx="1314450" cy="715581"/>
            </a:xfrm>
            <a:prstGeom prst="rect">
              <a:avLst/>
            </a:prstGeom>
            <a:noFill/>
          </p:spPr>
          <p:txBody>
            <a:bodyPr wrap="square" rtlCol="0">
              <a:spAutoFit/>
            </a:bodyPr>
            <a:lstStyle/>
            <a:p>
              <a:pPr algn="ctr"/>
              <a:r>
                <a:rPr lang="de-AT" sz="1350" smtClean="0">
                  <a:solidFill>
                    <a:srgbClr val="6C6C6C"/>
                  </a:solidFill>
                  <a:latin typeface="Trebuchet MS"/>
                  <a:ea typeface="ＭＳ Ｐゴシック"/>
                  <a:cs typeface="Trebuchet MS"/>
                </a:rPr>
                <a:t>6. Monat Autoship</a:t>
              </a:r>
            </a:p>
            <a:p>
              <a:pPr algn="ctr"/>
              <a:r>
                <a:rPr lang="de-AT" sz="1350" smtClean="0">
                  <a:solidFill>
                    <a:srgbClr val="6C6C6C"/>
                  </a:solidFill>
                  <a:latin typeface="Trebuchet MS"/>
                  <a:ea typeface="ＭＳ Ｐゴシック"/>
                  <a:cs typeface="Trebuchet MS"/>
                </a:rPr>
                <a:t>(Juli)</a:t>
              </a:r>
              <a:endParaRPr lang="de-AT" sz="1350">
                <a:solidFill>
                  <a:srgbClr val="6C6C6C"/>
                </a:solidFill>
                <a:latin typeface="Trebuchet MS"/>
                <a:ea typeface="ＭＳ Ｐゴシック"/>
                <a:cs typeface="Trebuchet MS"/>
              </a:endParaRPr>
            </a:p>
          </p:txBody>
        </p:sp>
        <p:sp>
          <p:nvSpPr>
            <p:cNvPr id="61" name="TextBox 60"/>
            <p:cNvSpPr txBox="1"/>
            <p:nvPr/>
          </p:nvSpPr>
          <p:spPr>
            <a:xfrm>
              <a:off x="6926116" y="4334327"/>
              <a:ext cx="1937608" cy="523220"/>
            </a:xfrm>
            <a:prstGeom prst="rect">
              <a:avLst/>
            </a:prstGeom>
            <a:noFill/>
          </p:spPr>
          <p:txBody>
            <a:bodyPr wrap="square" rtlCol="0">
              <a:spAutoFit/>
            </a:bodyPr>
            <a:lstStyle/>
            <a:p>
              <a:pPr algn="ctr"/>
              <a:r>
                <a:rPr lang="de-AT" sz="1400" b="1" smtClean="0">
                  <a:solidFill>
                    <a:srgbClr val="6C6C6C"/>
                  </a:solidFill>
                  <a:latin typeface="Trebuchet MS"/>
                  <a:ea typeface="ＭＳ Ｐゴシック"/>
                  <a:cs typeface="Trebuchet MS"/>
                </a:rPr>
                <a:t>GRATIS KARTON ASEA oder RENU 28</a:t>
              </a:r>
              <a:endParaRPr lang="de-AT" sz="1400" b="1">
                <a:solidFill>
                  <a:srgbClr val="6C6C6C"/>
                </a:solidFill>
                <a:latin typeface="Trebuchet MS"/>
                <a:ea typeface="ＭＳ Ｐゴシック"/>
                <a:cs typeface="Trebuchet MS"/>
              </a:endParaRPr>
            </a:p>
          </p:txBody>
        </p:sp>
        <p:sp>
          <p:nvSpPr>
            <p:cNvPr id="62" name="TextBox 61"/>
            <p:cNvSpPr txBox="1"/>
            <p:nvPr/>
          </p:nvSpPr>
          <p:spPr>
            <a:xfrm>
              <a:off x="1894481" y="4136699"/>
              <a:ext cx="514350" cy="784830"/>
            </a:xfrm>
            <a:prstGeom prst="rect">
              <a:avLst/>
            </a:prstGeom>
            <a:noFill/>
          </p:spPr>
          <p:txBody>
            <a:bodyPr wrap="square" rtlCol="0">
              <a:spAutoFit/>
            </a:bodyPr>
            <a:lstStyle/>
            <a:p>
              <a:pPr algn="ctr" defTabSz="457200" eaLnBrk="1" fontAlgn="auto" hangingPunct="1">
                <a:spcBef>
                  <a:spcPts val="0"/>
                </a:spcBef>
                <a:spcAft>
                  <a:spcPts val="0"/>
                </a:spcAft>
              </a:pPr>
              <a:r>
                <a:rPr lang="de-AT" sz="4500" b="1" smtClean="0">
                  <a:solidFill>
                    <a:srgbClr val="0971CE"/>
                  </a:solidFill>
                  <a:latin typeface="Trebuchet MS"/>
                  <a:ea typeface="ＭＳ Ｐゴシック"/>
                  <a:cs typeface="Trebuchet MS"/>
                </a:rPr>
                <a:t>+</a:t>
              </a:r>
              <a:endParaRPr lang="de-AT" sz="1500" b="1">
                <a:solidFill>
                  <a:srgbClr val="0971CE"/>
                </a:solidFill>
                <a:latin typeface="Trebuchet MS"/>
                <a:ea typeface="ＭＳ Ｐゴシック"/>
                <a:cs typeface="Trebuchet MS"/>
              </a:endParaRPr>
            </a:p>
          </p:txBody>
        </p:sp>
        <p:sp>
          <p:nvSpPr>
            <p:cNvPr id="63" name="TextBox 62"/>
            <p:cNvSpPr txBox="1"/>
            <p:nvPr/>
          </p:nvSpPr>
          <p:spPr>
            <a:xfrm>
              <a:off x="6339500" y="4136699"/>
              <a:ext cx="514350" cy="784830"/>
            </a:xfrm>
            <a:prstGeom prst="rect">
              <a:avLst/>
            </a:prstGeom>
            <a:noFill/>
          </p:spPr>
          <p:txBody>
            <a:bodyPr wrap="square" rtlCol="0">
              <a:spAutoFit/>
            </a:bodyPr>
            <a:lstStyle/>
            <a:p>
              <a:pPr algn="ctr" defTabSz="457200" eaLnBrk="1" fontAlgn="auto" hangingPunct="1">
                <a:spcBef>
                  <a:spcPts val="0"/>
                </a:spcBef>
                <a:spcAft>
                  <a:spcPts val="0"/>
                </a:spcAft>
              </a:pPr>
              <a:r>
                <a:rPr lang="de-AT" sz="4500" b="1" smtClean="0">
                  <a:solidFill>
                    <a:srgbClr val="0971CE"/>
                  </a:solidFill>
                  <a:latin typeface="Trebuchet MS"/>
                  <a:ea typeface="ＭＳ Ｐゴシック"/>
                  <a:cs typeface="Trebuchet MS"/>
                </a:rPr>
                <a:t>=</a:t>
              </a:r>
              <a:endParaRPr lang="de-AT" sz="1500" b="1">
                <a:solidFill>
                  <a:srgbClr val="0971CE"/>
                </a:solidFill>
                <a:latin typeface="Trebuchet MS"/>
                <a:ea typeface="ＭＳ Ｐゴシック"/>
                <a:cs typeface="Trebuchet MS"/>
              </a:endParaRPr>
            </a:p>
          </p:txBody>
        </p:sp>
        <p:pic>
          <p:nvPicPr>
            <p:cNvPr id="64" name="Picture 6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26360" y="3367793"/>
              <a:ext cx="999682" cy="851747"/>
            </a:xfrm>
            <a:prstGeom prst="rect">
              <a:avLst/>
            </a:prstGeom>
          </p:spPr>
        </p:pic>
        <p:pic>
          <p:nvPicPr>
            <p:cNvPr id="65" name="Picture 6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04456" y="3367793"/>
              <a:ext cx="999682" cy="851747"/>
            </a:xfrm>
            <a:prstGeom prst="rect">
              <a:avLst/>
            </a:prstGeom>
          </p:spPr>
        </p:pic>
        <p:pic>
          <p:nvPicPr>
            <p:cNvPr id="66" name="Picture 6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5626" y="3367793"/>
              <a:ext cx="999682" cy="851747"/>
            </a:xfrm>
            <a:prstGeom prst="rect">
              <a:avLst/>
            </a:prstGeom>
          </p:spPr>
        </p:pic>
        <p:pic>
          <p:nvPicPr>
            <p:cNvPr id="67" name="Picture 6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28336" y="3402829"/>
              <a:ext cx="1100461" cy="846508"/>
            </a:xfrm>
            <a:prstGeom prst="rect">
              <a:avLst/>
            </a:prstGeom>
          </p:spPr>
        </p:pic>
      </p:grpSp>
    </p:spTree>
    <p:extLst>
      <p:ext uri="{BB962C8B-B14F-4D97-AF65-F5344CB8AC3E}">
        <p14:creationId xmlns:p14="http://schemas.microsoft.com/office/powerpoint/2010/main" val="365629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10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left)">
                                      <p:cBhvr>
                                        <p:cTn id="17"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b="1" smtClean="0"/>
              <a:t>RENU 28 EXTRA PACK</a:t>
            </a:r>
            <a:endParaRPr lang="de-DE" b="1"/>
          </a:p>
        </p:txBody>
      </p:sp>
      <p:sp>
        <p:nvSpPr>
          <p:cNvPr id="4" name="Content Placeholder 3"/>
          <p:cNvSpPr>
            <a:spLocks noGrp="1"/>
          </p:cNvSpPr>
          <p:nvPr>
            <p:ph sz="quarter" idx="11"/>
          </p:nvPr>
        </p:nvSpPr>
        <p:spPr>
          <a:xfrm>
            <a:off x="3389587" y="1487577"/>
            <a:ext cx="5027448" cy="3268354"/>
          </a:xfrm>
        </p:spPr>
        <p:txBody>
          <a:bodyPr>
            <a:normAutofit/>
          </a:bodyPr>
          <a:lstStyle/>
          <a:p>
            <a:pPr marL="0" indent="0">
              <a:buNone/>
            </a:pPr>
            <a:r>
              <a:rPr lang="de-DE" b="1" dirty="0" smtClean="0">
                <a:solidFill>
                  <a:srgbClr val="3DA547"/>
                </a:solidFill>
              </a:rPr>
              <a:t>Fügen Sie 2 Tuben RENU 28 hinzu </a:t>
            </a:r>
          </a:p>
          <a:p>
            <a:pPr marL="0" indent="0">
              <a:buNone/>
            </a:pPr>
            <a:r>
              <a:rPr lang="de-DE" dirty="0" smtClean="0"/>
              <a:t>Zu einem Autoship mit 1 Karton ASEA  (150PV)</a:t>
            </a:r>
          </a:p>
          <a:p>
            <a:pPr marL="0" indent="0">
              <a:buNone/>
            </a:pPr>
            <a:endParaRPr lang="de-DE" dirty="0" smtClean="0"/>
          </a:p>
          <a:p>
            <a:pPr marL="0" indent="0">
              <a:buNone/>
            </a:pPr>
            <a:endParaRPr lang="de-DE" dirty="0" smtClean="0"/>
          </a:p>
          <a:p>
            <a:pPr marL="0" indent="0">
              <a:buNone/>
            </a:pPr>
            <a:endParaRPr lang="de-DE" dirty="0" smtClean="0"/>
          </a:p>
          <a:p>
            <a:pPr marL="0" indent="0">
              <a:buNone/>
            </a:pPr>
            <a:r>
              <a:rPr lang="de-DE" b="1" dirty="0" smtClean="0">
                <a:solidFill>
                  <a:srgbClr val="3DA547"/>
                </a:solidFill>
              </a:rPr>
              <a:t>Extra Pack (Wert 30 $) </a:t>
            </a:r>
          </a:p>
          <a:p>
            <a:pPr marL="0" indent="0">
              <a:buNone/>
            </a:pPr>
            <a:r>
              <a:rPr lang="de-DE" dirty="0" smtClean="0"/>
              <a:t>Sie bekommen 6 GRATIS Produktproben       von RENU 28 + RENU 28 Anwendungsleitfaden und Broschüren</a:t>
            </a:r>
            <a:endParaRPr lang="de-DE"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01242" y="2860356"/>
            <a:ext cx="1773521" cy="1773521"/>
          </a:xfrm>
          <a:prstGeom prst="rect">
            <a:avLst/>
          </a:prstGeom>
          <a:ln w="12700">
            <a:noFill/>
          </a:ln>
        </p:spPr>
      </p:pic>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09703" y="1226379"/>
            <a:ext cx="1360712" cy="135565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64617" y="1607828"/>
            <a:ext cx="474099" cy="1193605"/>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73498" y="1667507"/>
            <a:ext cx="474099" cy="1193605"/>
          </a:xfrm>
          <a:prstGeom prst="rect">
            <a:avLst/>
          </a:prstGeom>
        </p:spPr>
      </p:pic>
    </p:spTree>
    <p:extLst>
      <p:ext uri="{BB962C8B-B14F-4D97-AF65-F5344CB8AC3E}">
        <p14:creationId xmlns:p14="http://schemas.microsoft.com/office/powerpoint/2010/main" val="68989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1000"/>
                                  </p:stCondLst>
                                  <p:childTnLst>
                                    <p:set>
                                      <p:cBhvr>
                                        <p:cTn id="14" dur="1" fill="hold">
                                          <p:stCondLst>
                                            <p:cond delay="0"/>
                                          </p:stCondLst>
                                        </p:cTn>
                                        <p:tgtEl>
                                          <p:spTgt spid="4">
                                            <p:txEl>
                                              <p:pRg st="5" end="5"/>
                                            </p:txEl>
                                          </p:spTgt>
                                        </p:tgtEl>
                                        <p:attrNameLst>
                                          <p:attrName>style.visibility</p:attrName>
                                        </p:attrNameLst>
                                      </p:cBhvr>
                                      <p:to>
                                        <p:strVal val="visible"/>
                                      </p:to>
                                    </p:set>
                                    <p:animEffect transition="in" filter="fade">
                                      <p:cBhvr>
                                        <p:cTn id="15" dur="500"/>
                                        <p:tgtEl>
                                          <p:spTgt spid="4">
                                            <p:txEl>
                                              <p:pRg st="5" end="5"/>
                                            </p:txEl>
                                          </p:spTgt>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fade">
                                      <p:cBhvr>
                                        <p:cTn id="19"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Content Placeholder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35" y="-843"/>
            <a:ext cx="3066245" cy="2568172"/>
          </a:xfrm>
          <a:prstGeom prst="rect">
            <a:avLst/>
          </a:prstGeom>
          <a:ln w="12700">
            <a:solidFill>
              <a:schemeClr val="tx1"/>
            </a:solidFill>
          </a:ln>
        </p:spPr>
      </p:pic>
      <p:pic>
        <p:nvPicPr>
          <p:cNvPr id="15" name="Content Placeholder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52409" y="0"/>
            <a:ext cx="3063021" cy="2567732"/>
          </a:xfrm>
          <a:prstGeom prst="rect">
            <a:avLst/>
          </a:prstGeom>
          <a:ln w="12700">
            <a:solidFill>
              <a:schemeClr val="tx1"/>
            </a:solidFill>
          </a:ln>
        </p:spPr>
      </p:pic>
      <p:pic>
        <p:nvPicPr>
          <p:cNvPr id="16" name="Content Placeholder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84154" y="-279"/>
            <a:ext cx="3066043" cy="2568011"/>
          </a:xfrm>
          <a:prstGeom prst="rect">
            <a:avLst/>
          </a:prstGeom>
          <a:ln w="12700">
            <a:solidFill>
              <a:schemeClr val="tx1"/>
            </a:solidFill>
          </a:ln>
        </p:spPr>
      </p:pic>
      <p:pic>
        <p:nvPicPr>
          <p:cNvPr id="17" name="Content Placeholder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894" y="2576115"/>
            <a:ext cx="3062029" cy="2566194"/>
          </a:xfrm>
          <a:prstGeom prst="rect">
            <a:avLst/>
          </a:prstGeom>
          <a:ln w="12700">
            <a:solidFill>
              <a:schemeClr val="tx1"/>
            </a:solidFill>
          </a:ln>
        </p:spPr>
      </p:pic>
      <p:pic>
        <p:nvPicPr>
          <p:cNvPr id="18" name="Content Placeholder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49135" y="2574927"/>
            <a:ext cx="3035019" cy="2568575"/>
          </a:xfrm>
          <a:prstGeom prst="rect">
            <a:avLst/>
          </a:prstGeom>
          <a:ln w="12700">
            <a:solidFill>
              <a:schemeClr val="tx1"/>
            </a:solidFill>
          </a:ln>
        </p:spPr>
      </p:pic>
      <p:pic>
        <p:nvPicPr>
          <p:cNvPr id="19" name="Content Placeholder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84155" y="2574196"/>
            <a:ext cx="3067064" cy="2570030"/>
          </a:xfrm>
          <a:prstGeom prst="rect">
            <a:avLst/>
          </a:prstGeom>
          <a:ln w="12700">
            <a:solidFill>
              <a:schemeClr val="tx1"/>
            </a:solidFill>
          </a:ln>
        </p:spPr>
      </p:pic>
      <p:sp>
        <p:nvSpPr>
          <p:cNvPr id="12" name="Title 1"/>
          <p:cNvSpPr txBox="1">
            <a:spLocks/>
          </p:cNvSpPr>
          <p:nvPr/>
        </p:nvSpPr>
        <p:spPr>
          <a:xfrm>
            <a:off x="457200" y="2131637"/>
            <a:ext cx="8229600" cy="857250"/>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457200" rtl="0" eaLnBrk="1" latinLnBrk="0" hangingPunct="1">
              <a:spcBef>
                <a:spcPct val="0"/>
              </a:spcBef>
              <a:buNone/>
              <a:defRPr sz="3000" b="0" i="0" kern="1200" spc="300" baseline="0">
                <a:solidFill>
                  <a:srgbClr val="0071AD"/>
                </a:solidFill>
                <a:latin typeface="Helvetica Light" charset="0"/>
                <a:ea typeface="Helvetica Light" charset="0"/>
                <a:cs typeface="Helvetica Light" charset="0"/>
              </a:defRPr>
            </a:lvl1pPr>
          </a:lstStyle>
          <a:p>
            <a:r>
              <a:rPr lang="de-DE" b="1" smtClean="0">
                <a:solidFill>
                  <a:schemeClr val="bg1"/>
                </a:solidFill>
                <a:latin typeface="Trebuchet MS"/>
                <a:cs typeface="Trebuchet MS"/>
              </a:rPr>
              <a:t>TÄGLICHE ROUTINE</a:t>
            </a:r>
            <a:endParaRPr lang="de-DE" b="1">
              <a:solidFill>
                <a:schemeClr val="bg1"/>
              </a:solidFill>
              <a:latin typeface="Trebuchet MS"/>
              <a:cs typeface="Trebuchet MS"/>
            </a:endParaRPr>
          </a:p>
        </p:txBody>
      </p:sp>
    </p:spTree>
    <p:extLst>
      <p:ext uri="{BB962C8B-B14F-4D97-AF65-F5344CB8AC3E}">
        <p14:creationId xmlns:p14="http://schemas.microsoft.com/office/powerpoint/2010/main" val="365014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strVal val="#ppt_h"/>
                                          </p:val>
                                        </p:tav>
                                        <p:tav tm="100000">
                                          <p:val>
                                            <p:strVal val="#ppt_h"/>
                                          </p:val>
                                        </p:tav>
                                      </p:tavLst>
                                    </p:anim>
                                  </p:childTnLst>
                                </p:cTn>
                              </p:par>
                            </p:childTnLst>
                          </p:cTn>
                        </p:par>
                        <p:par>
                          <p:cTn id="29" fill="hold">
                            <p:stCondLst>
                              <p:cond delay="2500"/>
                            </p:stCondLst>
                            <p:childTnLst>
                              <p:par>
                                <p:cTn id="30" presetID="17" presetClass="entr" presetSubtype="1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5-09-11 at 12.36.55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7661" y="0"/>
            <a:ext cx="9732631" cy="5251804"/>
          </a:xfrm>
          <a:prstGeom prst="rect">
            <a:avLst/>
          </a:prstGeom>
        </p:spPr>
      </p:pic>
      <p:sp>
        <p:nvSpPr>
          <p:cNvPr id="7" name="Title 1"/>
          <p:cNvSpPr>
            <a:spLocks noGrp="1"/>
          </p:cNvSpPr>
          <p:nvPr>
            <p:ph type="title"/>
          </p:nvPr>
        </p:nvSpPr>
        <p:spPr>
          <a:xfrm>
            <a:off x="645801" y="1063229"/>
            <a:ext cx="8229600" cy="857250"/>
          </a:xfrm>
        </p:spPr>
        <p:txBody>
          <a:bodyPr>
            <a:noAutofit/>
          </a:bodyPr>
          <a:lstStyle/>
          <a:p>
            <a:r>
              <a:rPr lang="de-DE" sz="3200" b="1" spc="600" dirty="0" smtClean="0">
                <a:solidFill>
                  <a:schemeClr val="bg1"/>
                </a:solidFill>
              </a:rPr>
              <a:t>DIE KRAFT EINES</a:t>
            </a:r>
            <a:r>
              <a:rPr lang="de-DE" sz="3200" b="1" dirty="0" smtClean="0">
                <a:solidFill>
                  <a:schemeClr val="bg1"/>
                </a:solidFill>
              </a:rPr>
              <a:t/>
            </a:r>
            <a:br>
              <a:rPr lang="de-DE" sz="3200" b="1" dirty="0" smtClean="0">
                <a:solidFill>
                  <a:schemeClr val="bg1"/>
                </a:solidFill>
              </a:rPr>
            </a:br>
            <a:r>
              <a:rPr lang="de-DE" sz="3200" b="1" dirty="0" smtClean="0">
                <a:solidFill>
                  <a:schemeClr val="bg1"/>
                </a:solidFill>
              </a:rPr>
              <a:t>NETWORK-MARKETING GESCHÄFTS</a:t>
            </a:r>
            <a:endParaRPr lang="de-DE" sz="3200" b="1" dirty="0">
              <a:solidFill>
                <a:schemeClr val="bg1"/>
              </a:solidFill>
            </a:endParaRPr>
          </a:p>
        </p:txBody>
      </p:sp>
      <p:sp>
        <p:nvSpPr>
          <p:cNvPr id="8" name="Content Placeholder 4"/>
          <p:cNvSpPr>
            <a:spLocks noGrp="1"/>
          </p:cNvSpPr>
          <p:nvPr>
            <p:ph sz="quarter" idx="11"/>
          </p:nvPr>
        </p:nvSpPr>
        <p:spPr>
          <a:xfrm>
            <a:off x="515509" y="2680054"/>
            <a:ext cx="8537333" cy="1561762"/>
          </a:xfrm>
        </p:spPr>
        <p:txBody>
          <a:bodyPr>
            <a:normAutofit/>
          </a:bodyPr>
          <a:lstStyle/>
          <a:p>
            <a:pPr marL="0" indent="0" algn="ctr">
              <a:buNone/>
            </a:pPr>
            <a:r>
              <a:rPr lang="de-DE" sz="2200" dirty="0" smtClean="0">
                <a:solidFill>
                  <a:schemeClr val="bg1"/>
                </a:solidFill>
              </a:rPr>
              <a:t>Der Aufbau eines Vertriebsnetzwerks für Produkte und Services mit Hilfe der ältesten und effizientesten Form der Werbung… Mundpropaganda… </a:t>
            </a:r>
            <a:r>
              <a:rPr lang="de-DE" sz="2200" b="1" dirty="0" smtClean="0">
                <a:solidFill>
                  <a:schemeClr val="bg1"/>
                </a:solidFill>
              </a:rPr>
              <a:t>Seit fast einem Jahrhundert ein bewährtes Geschäftsmodel.  </a:t>
            </a:r>
            <a:endParaRPr lang="de-DE" sz="2200" dirty="0">
              <a:solidFill>
                <a:schemeClr val="bg1"/>
              </a:solidFill>
            </a:endParaRPr>
          </a:p>
        </p:txBody>
      </p:sp>
    </p:spTree>
    <p:extLst>
      <p:ext uri="{BB962C8B-B14F-4D97-AF65-F5344CB8AC3E}">
        <p14:creationId xmlns:p14="http://schemas.microsoft.com/office/powerpoint/2010/main" val="424377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876" y="-843"/>
            <a:ext cx="3062012" cy="2576958"/>
          </a:xfrm>
          <a:prstGeom prst="rect">
            <a:avLst/>
          </a:prstGeom>
          <a:ln w="12700">
            <a:solidFill>
              <a:schemeClr val="tx1"/>
            </a:solidFill>
          </a:ln>
        </p:spPr>
      </p:pic>
      <p:pic>
        <p:nvPicPr>
          <p:cNvPr id="6" name="Content Placeholder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9136" y="0"/>
            <a:ext cx="3065497" cy="2567732"/>
          </a:xfrm>
          <a:prstGeom prst="rect">
            <a:avLst/>
          </a:prstGeom>
          <a:ln w="12700">
            <a:solidFill>
              <a:schemeClr val="tx1"/>
            </a:solidFill>
          </a:ln>
        </p:spPr>
      </p:pic>
      <p:pic>
        <p:nvPicPr>
          <p:cNvPr id="7" name="Content Placeholder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14634" y="-15"/>
            <a:ext cx="3036583" cy="2567483"/>
          </a:xfrm>
          <a:prstGeom prst="rect">
            <a:avLst/>
          </a:prstGeom>
          <a:ln w="12700">
            <a:solidFill>
              <a:schemeClr val="tx1"/>
            </a:solidFill>
          </a:ln>
        </p:spPr>
      </p:pic>
      <p:pic>
        <p:nvPicPr>
          <p:cNvPr id="8" name="Content Placeholder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822" y="2576115"/>
            <a:ext cx="3065699" cy="2566194"/>
          </a:xfrm>
          <a:prstGeom prst="rect">
            <a:avLst/>
          </a:prstGeom>
          <a:ln w="12700">
            <a:solidFill>
              <a:schemeClr val="tx1"/>
            </a:solidFill>
          </a:ln>
        </p:spPr>
      </p:pic>
      <p:pic>
        <p:nvPicPr>
          <p:cNvPr id="9" name="Content Placeholder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49135" y="2575988"/>
            <a:ext cx="3065499" cy="2566453"/>
          </a:xfrm>
          <a:prstGeom prst="rect">
            <a:avLst/>
          </a:prstGeom>
          <a:ln w="12700">
            <a:solidFill>
              <a:schemeClr val="tx1"/>
            </a:solidFill>
          </a:ln>
        </p:spPr>
      </p:pic>
      <p:pic>
        <p:nvPicPr>
          <p:cNvPr id="10" name="Content Placeholder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14635" y="2574196"/>
            <a:ext cx="3036356" cy="2570030"/>
          </a:xfrm>
          <a:prstGeom prst="rect">
            <a:avLst/>
          </a:prstGeom>
          <a:ln w="12700">
            <a:solidFill>
              <a:schemeClr val="tx1"/>
            </a:solidFill>
          </a:ln>
        </p:spPr>
      </p:pic>
      <p:sp>
        <p:nvSpPr>
          <p:cNvPr id="11" name="Title 1"/>
          <p:cNvSpPr txBox="1">
            <a:spLocks/>
          </p:cNvSpPr>
          <p:nvPr/>
        </p:nvSpPr>
        <p:spPr>
          <a:xfrm>
            <a:off x="457200" y="2131637"/>
            <a:ext cx="8229600" cy="857250"/>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457200" rtl="0" eaLnBrk="1" latinLnBrk="0" hangingPunct="1">
              <a:spcBef>
                <a:spcPct val="0"/>
              </a:spcBef>
              <a:buNone/>
              <a:defRPr sz="3000" b="0" i="0" kern="1200" spc="300" baseline="0">
                <a:solidFill>
                  <a:srgbClr val="0071AD"/>
                </a:solidFill>
                <a:latin typeface="Helvetica Light" charset="0"/>
                <a:ea typeface="Helvetica Light" charset="0"/>
                <a:cs typeface="Helvetica Light" charset="0"/>
              </a:defRPr>
            </a:lvl1pPr>
          </a:lstStyle>
          <a:p>
            <a:r>
              <a:rPr lang="de-DE" b="1" spc="600" smtClean="0">
                <a:solidFill>
                  <a:schemeClr val="bg1"/>
                </a:solidFill>
                <a:latin typeface="Trebuchet MS"/>
                <a:cs typeface="Trebuchet MS"/>
              </a:rPr>
              <a:t>REICH BELOHNT</a:t>
            </a:r>
            <a:endParaRPr lang="de-DE" b="1" spc="600">
              <a:solidFill>
                <a:schemeClr val="bg1"/>
              </a:solidFill>
              <a:latin typeface="Trebuchet MS"/>
              <a:cs typeface="Trebuchet MS"/>
            </a:endParaRPr>
          </a:p>
        </p:txBody>
      </p:sp>
    </p:spTree>
    <p:extLst>
      <p:ext uri="{BB962C8B-B14F-4D97-AF65-F5344CB8AC3E}">
        <p14:creationId xmlns:p14="http://schemas.microsoft.com/office/powerpoint/2010/main" val="395649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strVal val="#ppt_h"/>
                                          </p:val>
                                        </p:tav>
                                        <p:tav tm="100000">
                                          <p:val>
                                            <p:strVal val="#ppt_h"/>
                                          </p:val>
                                        </p:tav>
                                      </p:tavLst>
                                    </p:anim>
                                  </p:childTnLst>
                                </p:cTn>
                              </p:par>
                            </p:childTnLst>
                          </p:cTn>
                        </p:par>
                        <p:par>
                          <p:cTn id="29" fill="hold">
                            <p:stCondLst>
                              <p:cond delay="2500"/>
                            </p:stCondLst>
                            <p:childTnLst>
                              <p:par>
                                <p:cTn id="30" presetID="17" presetClass="entr" presetSubtype="1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0"/>
          </p:nvPr>
        </p:nvPicPr>
        <p:blipFill rotWithShape="1">
          <a:blip r:embed="rId3" cstate="print">
            <a:extLst>
              <a:ext uri="{28A0092B-C50C-407E-A947-70E740481C1C}">
                <a14:useLocalDpi xmlns:a14="http://schemas.microsoft.com/office/drawing/2010/main"/>
              </a:ext>
            </a:extLst>
          </a:blip>
          <a:srcRect/>
          <a:stretch/>
        </p:blipFill>
        <p:spPr>
          <a:xfrm>
            <a:off x="-185980" y="1"/>
            <a:ext cx="4362774" cy="5153186"/>
          </a:xfrm>
        </p:spPr>
      </p:pic>
      <p:grpSp>
        <p:nvGrpSpPr>
          <p:cNvPr id="10" name="Group 9"/>
          <p:cNvGrpSpPr/>
          <p:nvPr/>
        </p:nvGrpSpPr>
        <p:grpSpPr>
          <a:xfrm>
            <a:off x="4011448" y="1057653"/>
            <a:ext cx="4852275" cy="3049399"/>
            <a:chOff x="4011448" y="1057653"/>
            <a:chExt cx="4852275" cy="3049399"/>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25562" y="3120643"/>
              <a:ext cx="2332495" cy="610571"/>
            </a:xfrm>
            <a:prstGeom prst="rect">
              <a:avLst/>
            </a:prstGeom>
          </p:spPr>
        </p:pic>
        <p:sp>
          <p:nvSpPr>
            <p:cNvPr id="6" name="Content Placeholder 3"/>
            <p:cNvSpPr txBox="1">
              <a:spLocks/>
            </p:cNvSpPr>
            <p:nvPr/>
          </p:nvSpPr>
          <p:spPr>
            <a:xfrm>
              <a:off x="4011448" y="3772870"/>
              <a:ext cx="2893048" cy="3341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e-AT" sz="1400" dirty="0" smtClean="0">
                  <a:latin typeface="Trebuchet MS"/>
                  <a:cs typeface="Trebuchet MS"/>
                </a:rPr>
                <a:t>Verdis Norton, ASEA Gründer</a:t>
              </a:r>
              <a:endParaRPr lang="de-AT" sz="1400" dirty="0">
                <a:latin typeface="Trebuchet MS"/>
                <a:cs typeface="Trebuchet MS"/>
              </a:endParaRPr>
            </a:p>
          </p:txBody>
        </p:sp>
        <p:sp>
          <p:nvSpPr>
            <p:cNvPr id="9" name="Content Placeholder 3"/>
            <p:cNvSpPr txBox="1">
              <a:spLocks/>
            </p:cNvSpPr>
            <p:nvPr/>
          </p:nvSpPr>
          <p:spPr>
            <a:xfrm>
              <a:off x="4011448" y="1057653"/>
              <a:ext cx="4852275" cy="181763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200"/>
                </a:spcAft>
                <a:buNone/>
              </a:pPr>
              <a:r>
                <a:rPr lang="de-AT" dirty="0" smtClean="0">
                  <a:latin typeface="Trebuchet MS"/>
                  <a:cs typeface="Trebuchet MS"/>
                </a:rPr>
                <a:t>Wir alle sind am Beginn von etwas Großem mit einem großen Ziel, und gerade jetzt ist der Moment, in dem wir beginnen, die Zukunft zu beeinflussen… </a:t>
              </a:r>
            </a:p>
            <a:p>
              <a:pPr marL="0" indent="0">
                <a:buNone/>
              </a:pPr>
              <a:r>
                <a:rPr lang="de-AT" sz="2400" b="1" dirty="0" smtClean="0">
                  <a:solidFill>
                    <a:srgbClr val="3DA547"/>
                  </a:solidFill>
                  <a:latin typeface="Trebuchet MS"/>
                  <a:cs typeface="Trebuchet MS"/>
                </a:rPr>
                <a:t>Wir können die Welt verändern.</a:t>
              </a:r>
              <a:endParaRPr lang="de-AT" sz="2400" b="1" dirty="0">
                <a:solidFill>
                  <a:srgbClr val="3DA547"/>
                </a:solidFill>
                <a:latin typeface="Trebuchet MS"/>
                <a:cs typeface="Trebuchet MS"/>
              </a:endParaRPr>
            </a:p>
          </p:txBody>
        </p:sp>
      </p:grpSp>
    </p:spTree>
    <p:extLst>
      <p:ext uri="{BB962C8B-B14F-4D97-AF65-F5344CB8AC3E}">
        <p14:creationId xmlns:p14="http://schemas.microsoft.com/office/powerpoint/2010/main" val="15151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a:spLocks noGrp="1"/>
          </p:cNvSpPr>
          <p:nvPr>
            <p:ph type="title"/>
          </p:nvPr>
        </p:nvSpPr>
        <p:spPr>
          <a:xfrm>
            <a:off x="457200" y="305735"/>
            <a:ext cx="8229600" cy="857250"/>
          </a:xfrm>
        </p:spPr>
        <p:txBody>
          <a:bodyPr>
            <a:normAutofit fontScale="90000"/>
          </a:bodyPr>
          <a:lstStyle/>
          <a:p>
            <a:r>
              <a:rPr lang="de-AT" b="1" smtClean="0"/>
              <a:t>EFFEKTIVITÄT DER MARKTKANÄLE</a:t>
            </a:r>
            <a:br>
              <a:rPr lang="de-AT" b="1" smtClean="0"/>
            </a:br>
            <a:r>
              <a:rPr lang="de-AT" b="1" smtClean="0"/>
              <a:t>FÜR NEUE KUNDEN</a:t>
            </a:r>
            <a:endParaRPr lang="de-AT" sz="1200" b="1" smtClean="0">
              <a:solidFill>
                <a:srgbClr val="0971CE"/>
              </a:solidFill>
            </a:endParaRPr>
          </a:p>
        </p:txBody>
      </p:sp>
      <p:sp>
        <p:nvSpPr>
          <p:cNvPr id="48" name="TextBox 47"/>
          <p:cNvSpPr txBox="1"/>
          <p:nvPr/>
        </p:nvSpPr>
        <p:spPr>
          <a:xfrm rot="18900000">
            <a:off x="1803363" y="4063632"/>
            <a:ext cx="787216" cy="276999"/>
          </a:xfrm>
          <a:prstGeom prst="rect">
            <a:avLst/>
          </a:prstGeom>
          <a:noFill/>
        </p:spPr>
        <p:txBody>
          <a:bodyPr wrap="square" rtlCol="0">
            <a:spAutoFit/>
          </a:bodyPr>
          <a:lstStyle/>
          <a:p>
            <a:pPr algn="r"/>
            <a:r>
              <a:rPr lang="en-US" sz="1200" b="1" dirty="0" smtClean="0">
                <a:solidFill>
                  <a:srgbClr val="0971CE"/>
                </a:solidFill>
                <a:latin typeface="Trebuchet MS"/>
                <a:ea typeface="Helvetica Light" charset="0"/>
                <a:cs typeface="Trebuchet MS"/>
              </a:rPr>
              <a:t>WOM</a:t>
            </a:r>
            <a:endParaRPr lang="en-US" sz="1200" b="1" dirty="0">
              <a:solidFill>
                <a:srgbClr val="0971CE"/>
              </a:solidFill>
              <a:latin typeface="Trebuchet MS"/>
              <a:ea typeface="Helvetica Light" charset="0"/>
              <a:cs typeface="Trebuchet MS"/>
            </a:endParaRPr>
          </a:p>
        </p:txBody>
      </p:sp>
      <p:grpSp>
        <p:nvGrpSpPr>
          <p:cNvPr id="49" name="Group 48"/>
          <p:cNvGrpSpPr/>
          <p:nvPr/>
        </p:nvGrpSpPr>
        <p:grpSpPr>
          <a:xfrm>
            <a:off x="1828209" y="1471610"/>
            <a:ext cx="5291637" cy="2937749"/>
            <a:chOff x="1828209" y="1471610"/>
            <a:chExt cx="5291637" cy="2937749"/>
          </a:xfrm>
        </p:grpSpPr>
        <p:cxnSp>
          <p:nvCxnSpPr>
            <p:cNvPr id="50" name="Straight Connector 49"/>
            <p:cNvCxnSpPr/>
            <p:nvPr/>
          </p:nvCxnSpPr>
          <p:spPr>
            <a:xfrm>
              <a:off x="2196971" y="1616149"/>
              <a:ext cx="4922875" cy="0"/>
            </a:xfrm>
            <a:prstGeom prst="line">
              <a:avLst/>
            </a:prstGeom>
            <a:ln>
              <a:solidFill>
                <a:srgbClr val="6C6C6C"/>
              </a:solidFill>
            </a:ln>
          </p:spPr>
          <p:style>
            <a:lnRef idx="1">
              <a:schemeClr val="dk1"/>
            </a:lnRef>
            <a:fillRef idx="0">
              <a:schemeClr val="dk1"/>
            </a:fillRef>
            <a:effectRef idx="0">
              <a:schemeClr val="dk1"/>
            </a:effectRef>
            <a:fontRef idx="minor">
              <a:schemeClr val="tx1"/>
            </a:fontRef>
          </p:style>
        </p:cxnSp>
        <p:cxnSp>
          <p:nvCxnSpPr>
            <p:cNvPr id="51" name="Straight Connector 50"/>
            <p:cNvCxnSpPr/>
            <p:nvPr/>
          </p:nvCxnSpPr>
          <p:spPr>
            <a:xfrm>
              <a:off x="2196971" y="2064718"/>
              <a:ext cx="4922875" cy="0"/>
            </a:xfrm>
            <a:prstGeom prst="line">
              <a:avLst/>
            </a:prstGeom>
            <a:ln>
              <a:solidFill>
                <a:srgbClr val="6C6C6C"/>
              </a:solidFill>
            </a:ln>
          </p:spPr>
          <p:style>
            <a:lnRef idx="1">
              <a:schemeClr val="dk1"/>
            </a:lnRef>
            <a:fillRef idx="0">
              <a:schemeClr val="dk1"/>
            </a:fillRef>
            <a:effectRef idx="0">
              <a:schemeClr val="dk1"/>
            </a:effectRef>
            <a:fontRef idx="minor">
              <a:schemeClr val="tx1"/>
            </a:fontRef>
          </p:style>
        </p:cxnSp>
        <p:cxnSp>
          <p:nvCxnSpPr>
            <p:cNvPr id="52" name="Straight Connector 51"/>
            <p:cNvCxnSpPr/>
            <p:nvPr/>
          </p:nvCxnSpPr>
          <p:spPr>
            <a:xfrm>
              <a:off x="2196971" y="2513287"/>
              <a:ext cx="4922875" cy="0"/>
            </a:xfrm>
            <a:prstGeom prst="line">
              <a:avLst/>
            </a:prstGeom>
            <a:ln>
              <a:solidFill>
                <a:srgbClr val="6C6C6C"/>
              </a:solidFill>
            </a:ln>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a:off x="2196971" y="2961856"/>
              <a:ext cx="4922875" cy="0"/>
            </a:xfrm>
            <a:prstGeom prst="line">
              <a:avLst/>
            </a:prstGeom>
            <a:ln>
              <a:solidFill>
                <a:srgbClr val="6C6C6C"/>
              </a:solidFill>
            </a:ln>
          </p:spPr>
          <p:style>
            <a:lnRef idx="1">
              <a:schemeClr val="dk1"/>
            </a:lnRef>
            <a:fillRef idx="0">
              <a:schemeClr val="dk1"/>
            </a:fillRef>
            <a:effectRef idx="0">
              <a:schemeClr val="dk1"/>
            </a:effectRef>
            <a:fontRef idx="minor">
              <a:schemeClr val="tx1"/>
            </a:fontRef>
          </p:style>
        </p:cxnSp>
        <p:cxnSp>
          <p:nvCxnSpPr>
            <p:cNvPr id="54" name="Straight Connector 53"/>
            <p:cNvCxnSpPr/>
            <p:nvPr/>
          </p:nvCxnSpPr>
          <p:spPr>
            <a:xfrm>
              <a:off x="2196971" y="3410425"/>
              <a:ext cx="4922875" cy="0"/>
            </a:xfrm>
            <a:prstGeom prst="line">
              <a:avLst/>
            </a:prstGeom>
            <a:ln>
              <a:solidFill>
                <a:srgbClr val="6C6C6C"/>
              </a:solidFill>
            </a:ln>
          </p:spPr>
          <p:style>
            <a:lnRef idx="1">
              <a:schemeClr val="dk1"/>
            </a:lnRef>
            <a:fillRef idx="0">
              <a:schemeClr val="dk1"/>
            </a:fillRef>
            <a:effectRef idx="0">
              <a:schemeClr val="dk1"/>
            </a:effectRef>
            <a:fontRef idx="minor">
              <a:schemeClr val="tx1"/>
            </a:fontRef>
          </p:style>
        </p:cxnSp>
        <p:sp>
          <p:nvSpPr>
            <p:cNvPr id="55" name="TextBox 54"/>
            <p:cNvSpPr txBox="1"/>
            <p:nvPr/>
          </p:nvSpPr>
          <p:spPr>
            <a:xfrm>
              <a:off x="1829176" y="1471610"/>
              <a:ext cx="361508" cy="276999"/>
            </a:xfrm>
            <a:prstGeom prst="rect">
              <a:avLst/>
            </a:prstGeom>
            <a:noFill/>
          </p:spPr>
          <p:txBody>
            <a:bodyPr wrap="square" rtlCol="0">
              <a:spAutoFit/>
            </a:bodyPr>
            <a:lstStyle/>
            <a:p>
              <a:pPr algn="ctr"/>
              <a:r>
                <a:rPr lang="en-US" sz="1200" dirty="0" smtClean="0">
                  <a:solidFill>
                    <a:srgbClr val="6C6C6C"/>
                  </a:solidFill>
                  <a:latin typeface="Helvetica Light" charset="0"/>
                  <a:ea typeface="Helvetica Light" charset="0"/>
                  <a:cs typeface="Helvetica Light" charset="0"/>
                </a:rPr>
                <a:t>25</a:t>
              </a:r>
              <a:endParaRPr lang="en-US" sz="1200" dirty="0">
                <a:solidFill>
                  <a:srgbClr val="6C6C6C"/>
                </a:solidFill>
                <a:latin typeface="Helvetica Light" charset="0"/>
                <a:ea typeface="Helvetica Light" charset="0"/>
                <a:cs typeface="Helvetica Light" charset="0"/>
              </a:endParaRPr>
            </a:p>
          </p:txBody>
        </p:sp>
        <p:sp>
          <p:nvSpPr>
            <p:cNvPr id="56" name="TextBox 55"/>
            <p:cNvSpPr txBox="1"/>
            <p:nvPr/>
          </p:nvSpPr>
          <p:spPr>
            <a:xfrm>
              <a:off x="1829176" y="1923216"/>
              <a:ext cx="361508" cy="276999"/>
            </a:xfrm>
            <a:prstGeom prst="rect">
              <a:avLst/>
            </a:prstGeom>
            <a:noFill/>
          </p:spPr>
          <p:txBody>
            <a:bodyPr wrap="square" rtlCol="0">
              <a:spAutoFit/>
            </a:bodyPr>
            <a:lstStyle/>
            <a:p>
              <a:pPr algn="ctr"/>
              <a:r>
                <a:rPr lang="en-US" sz="1200" smtClean="0">
                  <a:solidFill>
                    <a:srgbClr val="6C6C6C"/>
                  </a:solidFill>
                  <a:latin typeface="Helvetica Light" charset="0"/>
                  <a:ea typeface="Helvetica Light" charset="0"/>
                  <a:cs typeface="Helvetica Light" charset="0"/>
                </a:rPr>
                <a:t>20</a:t>
              </a:r>
              <a:endParaRPr lang="en-US" sz="1200" dirty="0">
                <a:solidFill>
                  <a:srgbClr val="6C6C6C"/>
                </a:solidFill>
                <a:latin typeface="Helvetica Light" charset="0"/>
                <a:ea typeface="Helvetica Light" charset="0"/>
                <a:cs typeface="Helvetica Light" charset="0"/>
              </a:endParaRPr>
            </a:p>
          </p:txBody>
        </p:sp>
        <p:sp>
          <p:nvSpPr>
            <p:cNvPr id="57" name="TextBox 56"/>
            <p:cNvSpPr txBox="1"/>
            <p:nvPr/>
          </p:nvSpPr>
          <p:spPr>
            <a:xfrm>
              <a:off x="1833712" y="2368747"/>
              <a:ext cx="361508" cy="276999"/>
            </a:xfrm>
            <a:prstGeom prst="rect">
              <a:avLst/>
            </a:prstGeom>
            <a:noFill/>
          </p:spPr>
          <p:txBody>
            <a:bodyPr wrap="square" rtlCol="0">
              <a:spAutoFit/>
            </a:bodyPr>
            <a:lstStyle/>
            <a:p>
              <a:pPr algn="ctr"/>
              <a:r>
                <a:rPr lang="en-US" sz="1200" smtClean="0">
                  <a:solidFill>
                    <a:srgbClr val="6C6C6C"/>
                  </a:solidFill>
                  <a:latin typeface="Helvetica Light" charset="0"/>
                  <a:ea typeface="Helvetica Light" charset="0"/>
                  <a:cs typeface="Helvetica Light" charset="0"/>
                </a:rPr>
                <a:t>15</a:t>
              </a:r>
              <a:endParaRPr lang="en-US" sz="1200" dirty="0">
                <a:solidFill>
                  <a:srgbClr val="6C6C6C"/>
                </a:solidFill>
                <a:latin typeface="Helvetica Light" charset="0"/>
                <a:ea typeface="Helvetica Light" charset="0"/>
                <a:cs typeface="Helvetica Light" charset="0"/>
              </a:endParaRPr>
            </a:p>
          </p:txBody>
        </p:sp>
        <p:sp>
          <p:nvSpPr>
            <p:cNvPr id="58" name="TextBox 57"/>
            <p:cNvSpPr txBox="1"/>
            <p:nvPr/>
          </p:nvSpPr>
          <p:spPr>
            <a:xfrm>
              <a:off x="1828209" y="2815554"/>
              <a:ext cx="361508" cy="276999"/>
            </a:xfrm>
            <a:prstGeom prst="rect">
              <a:avLst/>
            </a:prstGeom>
            <a:noFill/>
          </p:spPr>
          <p:txBody>
            <a:bodyPr wrap="square" rtlCol="0">
              <a:spAutoFit/>
            </a:bodyPr>
            <a:lstStyle/>
            <a:p>
              <a:pPr algn="ctr"/>
              <a:r>
                <a:rPr lang="en-US" sz="1200" smtClean="0">
                  <a:solidFill>
                    <a:srgbClr val="6C6C6C"/>
                  </a:solidFill>
                  <a:latin typeface="Helvetica Light" charset="0"/>
                  <a:ea typeface="Helvetica Light" charset="0"/>
                  <a:cs typeface="Helvetica Light" charset="0"/>
                </a:rPr>
                <a:t>10</a:t>
              </a:r>
              <a:endParaRPr lang="en-US" sz="1200" dirty="0">
                <a:solidFill>
                  <a:srgbClr val="6C6C6C"/>
                </a:solidFill>
                <a:latin typeface="Helvetica Light" charset="0"/>
                <a:ea typeface="Helvetica Light" charset="0"/>
                <a:cs typeface="Helvetica Light" charset="0"/>
              </a:endParaRPr>
            </a:p>
          </p:txBody>
        </p:sp>
        <p:sp>
          <p:nvSpPr>
            <p:cNvPr id="59" name="TextBox 58"/>
            <p:cNvSpPr txBox="1"/>
            <p:nvPr/>
          </p:nvSpPr>
          <p:spPr>
            <a:xfrm>
              <a:off x="1869850" y="3267160"/>
              <a:ext cx="361508" cy="276999"/>
            </a:xfrm>
            <a:prstGeom prst="rect">
              <a:avLst/>
            </a:prstGeom>
            <a:noFill/>
          </p:spPr>
          <p:txBody>
            <a:bodyPr wrap="square" rtlCol="0">
              <a:spAutoFit/>
            </a:bodyPr>
            <a:lstStyle/>
            <a:p>
              <a:pPr algn="ctr"/>
              <a:r>
                <a:rPr lang="en-US" sz="1200" smtClean="0">
                  <a:solidFill>
                    <a:srgbClr val="6C6C6C"/>
                  </a:solidFill>
                  <a:latin typeface="Helvetica Light" charset="0"/>
                  <a:ea typeface="Helvetica Light" charset="0"/>
                  <a:cs typeface="Helvetica Light" charset="0"/>
                </a:rPr>
                <a:t>5</a:t>
              </a:r>
              <a:endParaRPr lang="en-US" sz="1200" dirty="0">
                <a:solidFill>
                  <a:srgbClr val="6C6C6C"/>
                </a:solidFill>
                <a:latin typeface="Helvetica Light" charset="0"/>
                <a:ea typeface="Helvetica Light" charset="0"/>
                <a:cs typeface="Helvetica Light" charset="0"/>
              </a:endParaRPr>
            </a:p>
          </p:txBody>
        </p:sp>
        <p:sp>
          <p:nvSpPr>
            <p:cNvPr id="60" name="TextBox 59"/>
            <p:cNvSpPr txBox="1"/>
            <p:nvPr/>
          </p:nvSpPr>
          <p:spPr>
            <a:xfrm>
              <a:off x="1867780" y="3718766"/>
              <a:ext cx="361508" cy="276999"/>
            </a:xfrm>
            <a:prstGeom prst="rect">
              <a:avLst/>
            </a:prstGeom>
            <a:noFill/>
          </p:spPr>
          <p:txBody>
            <a:bodyPr wrap="square" rtlCol="0">
              <a:spAutoFit/>
            </a:bodyPr>
            <a:lstStyle/>
            <a:p>
              <a:pPr algn="ctr"/>
              <a:r>
                <a:rPr lang="en-US" sz="1200" smtClean="0">
                  <a:solidFill>
                    <a:srgbClr val="6C6C6C"/>
                  </a:solidFill>
                  <a:latin typeface="Helvetica Light" charset="0"/>
                  <a:ea typeface="Helvetica Light" charset="0"/>
                  <a:cs typeface="Helvetica Light" charset="0"/>
                </a:rPr>
                <a:t>0</a:t>
              </a:r>
              <a:endParaRPr lang="en-US" sz="1200" dirty="0">
                <a:solidFill>
                  <a:srgbClr val="6C6C6C"/>
                </a:solidFill>
                <a:latin typeface="Helvetica Light" charset="0"/>
                <a:ea typeface="Helvetica Light" charset="0"/>
                <a:cs typeface="Helvetica Light" charset="0"/>
              </a:endParaRPr>
            </a:p>
          </p:txBody>
        </p:sp>
        <p:sp>
          <p:nvSpPr>
            <p:cNvPr id="61" name="TextBox 60"/>
            <p:cNvSpPr txBox="1"/>
            <p:nvPr/>
          </p:nvSpPr>
          <p:spPr>
            <a:xfrm rot="18900000">
              <a:off x="2442437" y="3969375"/>
              <a:ext cx="520618" cy="276999"/>
            </a:xfrm>
            <a:prstGeom prst="rect">
              <a:avLst/>
            </a:prstGeom>
            <a:noFill/>
          </p:spPr>
          <p:txBody>
            <a:bodyPr wrap="square" rtlCol="0">
              <a:spAutoFit/>
            </a:bodyPr>
            <a:lstStyle/>
            <a:p>
              <a:pPr algn="r"/>
              <a:r>
                <a:rPr lang="en-US" sz="1200" dirty="0" smtClean="0">
                  <a:solidFill>
                    <a:srgbClr val="6C6C6C"/>
                  </a:solidFill>
                  <a:latin typeface="Trebuchet MS"/>
                  <a:ea typeface="Helvetica Light" charset="0"/>
                  <a:cs typeface="Trebuchet MS"/>
                </a:rPr>
                <a:t>SEO</a:t>
              </a:r>
              <a:endParaRPr lang="en-US" sz="1200" dirty="0">
                <a:solidFill>
                  <a:srgbClr val="6C6C6C"/>
                </a:solidFill>
                <a:latin typeface="Trebuchet MS"/>
                <a:ea typeface="Helvetica Light" charset="0"/>
                <a:cs typeface="Trebuchet MS"/>
              </a:endParaRPr>
            </a:p>
          </p:txBody>
        </p:sp>
        <p:sp>
          <p:nvSpPr>
            <p:cNvPr id="62" name="TextBox 61"/>
            <p:cNvSpPr txBox="1"/>
            <p:nvPr/>
          </p:nvSpPr>
          <p:spPr>
            <a:xfrm rot="18900000">
              <a:off x="2532204" y="4102636"/>
              <a:ext cx="897536" cy="276999"/>
            </a:xfrm>
            <a:prstGeom prst="rect">
              <a:avLst/>
            </a:prstGeom>
            <a:noFill/>
          </p:spPr>
          <p:txBody>
            <a:bodyPr wrap="square" rtlCol="0">
              <a:spAutoFit/>
            </a:bodyPr>
            <a:lstStyle/>
            <a:p>
              <a:pPr algn="r"/>
              <a:r>
                <a:rPr lang="en-US" sz="1200" dirty="0" smtClean="0">
                  <a:solidFill>
                    <a:srgbClr val="6C6C6C"/>
                  </a:solidFill>
                  <a:latin typeface="Trebuchet MS"/>
                  <a:ea typeface="Helvetica Light" charset="0"/>
                  <a:cs typeface="Trebuchet MS"/>
                </a:rPr>
                <a:t>Online Dir.</a:t>
              </a:r>
              <a:endParaRPr lang="en-US" sz="1200" dirty="0">
                <a:solidFill>
                  <a:srgbClr val="6C6C6C"/>
                </a:solidFill>
                <a:latin typeface="Trebuchet MS"/>
                <a:ea typeface="Helvetica Light" charset="0"/>
                <a:cs typeface="Trebuchet MS"/>
              </a:endParaRPr>
            </a:p>
          </p:txBody>
        </p:sp>
        <p:sp>
          <p:nvSpPr>
            <p:cNvPr id="63" name="TextBox 62"/>
            <p:cNvSpPr txBox="1"/>
            <p:nvPr/>
          </p:nvSpPr>
          <p:spPr>
            <a:xfrm rot="18900000">
              <a:off x="3036682" y="4064370"/>
              <a:ext cx="789303" cy="276999"/>
            </a:xfrm>
            <a:prstGeom prst="rect">
              <a:avLst/>
            </a:prstGeom>
            <a:noFill/>
          </p:spPr>
          <p:txBody>
            <a:bodyPr wrap="square" rtlCol="0">
              <a:spAutoFit/>
            </a:bodyPr>
            <a:lstStyle/>
            <a:p>
              <a:pPr algn="r"/>
              <a:r>
                <a:rPr lang="en-US" sz="1200" dirty="0" smtClean="0">
                  <a:solidFill>
                    <a:srgbClr val="6C6C6C"/>
                  </a:solidFill>
                  <a:latin typeface="Trebuchet MS"/>
                  <a:ea typeface="Helvetica Light" charset="0"/>
                  <a:cs typeface="Trebuchet MS"/>
                </a:rPr>
                <a:t>E-mail</a:t>
              </a:r>
              <a:endParaRPr lang="en-US" sz="1200" dirty="0">
                <a:solidFill>
                  <a:srgbClr val="6C6C6C"/>
                </a:solidFill>
                <a:latin typeface="Trebuchet MS"/>
                <a:ea typeface="Helvetica Light" charset="0"/>
                <a:cs typeface="Trebuchet MS"/>
              </a:endParaRPr>
            </a:p>
          </p:txBody>
        </p:sp>
        <p:sp>
          <p:nvSpPr>
            <p:cNvPr id="64" name="TextBox 63"/>
            <p:cNvSpPr txBox="1"/>
            <p:nvPr/>
          </p:nvSpPr>
          <p:spPr>
            <a:xfrm rot="18900000">
              <a:off x="3543238" y="4025072"/>
              <a:ext cx="678152" cy="276999"/>
            </a:xfrm>
            <a:prstGeom prst="rect">
              <a:avLst/>
            </a:prstGeom>
            <a:noFill/>
          </p:spPr>
          <p:txBody>
            <a:bodyPr wrap="square" rtlCol="0">
              <a:spAutoFit/>
            </a:bodyPr>
            <a:lstStyle/>
            <a:p>
              <a:pPr algn="r"/>
              <a:r>
                <a:rPr lang="en-US" sz="1200" smtClean="0">
                  <a:solidFill>
                    <a:srgbClr val="6C6C6C"/>
                  </a:solidFill>
                  <a:latin typeface="Trebuchet MS"/>
                  <a:ea typeface="Helvetica Light" charset="0"/>
                  <a:cs typeface="Trebuchet MS"/>
                </a:rPr>
                <a:t>Poster</a:t>
              </a:r>
              <a:endParaRPr lang="en-US" sz="1200" dirty="0">
                <a:solidFill>
                  <a:srgbClr val="6C6C6C"/>
                </a:solidFill>
                <a:latin typeface="Trebuchet MS"/>
                <a:ea typeface="Helvetica Light" charset="0"/>
                <a:cs typeface="Trebuchet MS"/>
              </a:endParaRPr>
            </a:p>
          </p:txBody>
        </p:sp>
        <p:sp>
          <p:nvSpPr>
            <p:cNvPr id="65" name="TextBox 64"/>
            <p:cNvSpPr txBox="1"/>
            <p:nvPr/>
          </p:nvSpPr>
          <p:spPr>
            <a:xfrm rot="18900000">
              <a:off x="4182736" y="3930815"/>
              <a:ext cx="411554" cy="276999"/>
            </a:xfrm>
            <a:prstGeom prst="rect">
              <a:avLst/>
            </a:prstGeom>
            <a:noFill/>
          </p:spPr>
          <p:txBody>
            <a:bodyPr wrap="square" rtlCol="0">
              <a:spAutoFit/>
            </a:bodyPr>
            <a:lstStyle/>
            <a:p>
              <a:pPr algn="r"/>
              <a:r>
                <a:rPr lang="en-US" sz="1200" smtClean="0">
                  <a:solidFill>
                    <a:srgbClr val="6C6C6C"/>
                  </a:solidFill>
                  <a:latin typeface="Trebuchet MS"/>
                  <a:ea typeface="Helvetica Light" charset="0"/>
                  <a:cs typeface="Trebuchet MS"/>
                </a:rPr>
                <a:t>PR</a:t>
              </a:r>
              <a:endParaRPr lang="en-US" sz="1200" dirty="0">
                <a:solidFill>
                  <a:srgbClr val="6C6C6C"/>
                </a:solidFill>
                <a:latin typeface="Trebuchet MS"/>
                <a:ea typeface="Helvetica Light" charset="0"/>
                <a:cs typeface="Trebuchet MS"/>
              </a:endParaRPr>
            </a:p>
          </p:txBody>
        </p:sp>
        <p:sp>
          <p:nvSpPr>
            <p:cNvPr id="66" name="TextBox 65"/>
            <p:cNvSpPr txBox="1"/>
            <p:nvPr/>
          </p:nvSpPr>
          <p:spPr>
            <a:xfrm rot="18900000">
              <a:off x="4245981" y="4074442"/>
              <a:ext cx="817791" cy="276999"/>
            </a:xfrm>
            <a:prstGeom prst="rect">
              <a:avLst/>
            </a:prstGeom>
            <a:noFill/>
          </p:spPr>
          <p:txBody>
            <a:bodyPr wrap="square" rtlCol="0">
              <a:spAutoFit/>
            </a:bodyPr>
            <a:lstStyle/>
            <a:p>
              <a:pPr algn="r"/>
              <a:r>
                <a:rPr lang="en-US" sz="1200" dirty="0" smtClean="0">
                  <a:solidFill>
                    <a:srgbClr val="6C6C6C"/>
                  </a:solidFill>
                  <a:latin typeface="Trebuchet MS"/>
                  <a:ea typeface="Helvetica Light" charset="0"/>
                  <a:cs typeface="Trebuchet MS"/>
                </a:rPr>
                <a:t>Local Dir.</a:t>
              </a:r>
              <a:endParaRPr lang="en-US" sz="1200" dirty="0">
                <a:solidFill>
                  <a:srgbClr val="6C6C6C"/>
                </a:solidFill>
                <a:latin typeface="Trebuchet MS"/>
                <a:ea typeface="Helvetica Light" charset="0"/>
                <a:cs typeface="Trebuchet MS"/>
              </a:endParaRPr>
            </a:p>
          </p:txBody>
        </p:sp>
        <p:sp>
          <p:nvSpPr>
            <p:cNvPr id="67" name="TextBox 66"/>
            <p:cNvSpPr txBox="1"/>
            <p:nvPr/>
          </p:nvSpPr>
          <p:spPr>
            <a:xfrm rot="18900000">
              <a:off x="4520319" y="4132360"/>
              <a:ext cx="981609" cy="276999"/>
            </a:xfrm>
            <a:prstGeom prst="rect">
              <a:avLst/>
            </a:prstGeom>
            <a:noFill/>
          </p:spPr>
          <p:txBody>
            <a:bodyPr wrap="square" rtlCol="0">
              <a:spAutoFit/>
            </a:bodyPr>
            <a:lstStyle/>
            <a:p>
              <a:pPr algn="r"/>
              <a:r>
                <a:rPr lang="en-US" sz="1200" dirty="0" smtClean="0">
                  <a:solidFill>
                    <a:srgbClr val="6C6C6C"/>
                  </a:solidFill>
                  <a:latin typeface="Trebuchet MS"/>
                  <a:ea typeface="Helvetica Light" charset="0"/>
                  <a:cs typeface="Trebuchet MS"/>
                </a:rPr>
                <a:t>Newspaper</a:t>
              </a:r>
              <a:endParaRPr lang="en-US" sz="1200" dirty="0">
                <a:solidFill>
                  <a:srgbClr val="6C6C6C"/>
                </a:solidFill>
                <a:latin typeface="Trebuchet MS"/>
                <a:ea typeface="Helvetica Light" charset="0"/>
                <a:cs typeface="Trebuchet MS"/>
              </a:endParaRPr>
            </a:p>
          </p:txBody>
        </p:sp>
        <p:sp>
          <p:nvSpPr>
            <p:cNvPr id="68" name="TextBox 67"/>
            <p:cNvSpPr txBox="1"/>
            <p:nvPr/>
          </p:nvSpPr>
          <p:spPr>
            <a:xfrm rot="18900000">
              <a:off x="5227916" y="4013118"/>
              <a:ext cx="644340" cy="276999"/>
            </a:xfrm>
            <a:prstGeom prst="rect">
              <a:avLst/>
            </a:prstGeom>
            <a:noFill/>
          </p:spPr>
          <p:txBody>
            <a:bodyPr wrap="square" rtlCol="0">
              <a:spAutoFit/>
            </a:bodyPr>
            <a:lstStyle/>
            <a:p>
              <a:pPr algn="r"/>
              <a:r>
                <a:rPr lang="en-US" sz="1200" dirty="0" smtClean="0">
                  <a:solidFill>
                    <a:srgbClr val="6C6C6C"/>
                  </a:solidFill>
                  <a:latin typeface="Trebuchet MS"/>
                  <a:ea typeface="Helvetica Light" charset="0"/>
                  <a:cs typeface="Trebuchet MS"/>
                </a:rPr>
                <a:t>Mobile</a:t>
              </a:r>
              <a:endParaRPr lang="en-US" sz="1200" dirty="0">
                <a:solidFill>
                  <a:srgbClr val="6C6C6C"/>
                </a:solidFill>
                <a:latin typeface="Trebuchet MS"/>
                <a:ea typeface="Helvetica Light" charset="0"/>
                <a:cs typeface="Trebuchet MS"/>
              </a:endParaRPr>
            </a:p>
          </p:txBody>
        </p:sp>
        <p:sp>
          <p:nvSpPr>
            <p:cNvPr id="69" name="TextBox 68"/>
            <p:cNvSpPr txBox="1"/>
            <p:nvPr/>
          </p:nvSpPr>
          <p:spPr>
            <a:xfrm rot="18900000">
              <a:off x="5508968" y="4063632"/>
              <a:ext cx="787216" cy="276999"/>
            </a:xfrm>
            <a:prstGeom prst="rect">
              <a:avLst/>
            </a:prstGeom>
            <a:noFill/>
          </p:spPr>
          <p:txBody>
            <a:bodyPr wrap="square" rtlCol="0">
              <a:spAutoFit/>
            </a:bodyPr>
            <a:lstStyle/>
            <a:p>
              <a:pPr algn="r"/>
              <a:r>
                <a:rPr lang="en-US" sz="1200" smtClean="0">
                  <a:solidFill>
                    <a:srgbClr val="6C6C6C"/>
                  </a:solidFill>
                  <a:latin typeface="Trebuchet MS"/>
                  <a:ea typeface="Helvetica Light" charset="0"/>
                  <a:cs typeface="Trebuchet MS"/>
                </a:rPr>
                <a:t>PPC</a:t>
              </a:r>
              <a:endParaRPr lang="en-US" sz="1200" dirty="0">
                <a:solidFill>
                  <a:srgbClr val="6C6C6C"/>
                </a:solidFill>
                <a:latin typeface="Trebuchet MS"/>
                <a:ea typeface="Helvetica Light" charset="0"/>
                <a:cs typeface="Trebuchet MS"/>
              </a:endParaRPr>
            </a:p>
          </p:txBody>
        </p:sp>
        <p:sp>
          <p:nvSpPr>
            <p:cNvPr id="70" name="TextBox 69"/>
            <p:cNvSpPr txBox="1"/>
            <p:nvPr/>
          </p:nvSpPr>
          <p:spPr>
            <a:xfrm rot="18900000">
              <a:off x="6730697" y="3915989"/>
              <a:ext cx="369620" cy="276999"/>
            </a:xfrm>
            <a:prstGeom prst="rect">
              <a:avLst/>
            </a:prstGeom>
            <a:noFill/>
          </p:spPr>
          <p:txBody>
            <a:bodyPr wrap="square" rtlCol="0">
              <a:spAutoFit/>
            </a:bodyPr>
            <a:lstStyle/>
            <a:p>
              <a:pPr algn="r"/>
              <a:r>
                <a:rPr lang="en-US" sz="1200" dirty="0" smtClean="0">
                  <a:solidFill>
                    <a:srgbClr val="6C6C6C"/>
                  </a:solidFill>
                  <a:latin typeface="Trebuchet MS"/>
                  <a:ea typeface="Helvetica Light" charset="0"/>
                  <a:cs typeface="Trebuchet MS"/>
                </a:rPr>
                <a:t>TV</a:t>
              </a:r>
              <a:endParaRPr lang="en-US" sz="1200" dirty="0">
                <a:solidFill>
                  <a:srgbClr val="6C6C6C"/>
                </a:solidFill>
                <a:latin typeface="Trebuchet MS"/>
                <a:ea typeface="Helvetica Light" charset="0"/>
                <a:cs typeface="Trebuchet MS"/>
              </a:endParaRPr>
            </a:p>
          </p:txBody>
        </p:sp>
        <p:sp>
          <p:nvSpPr>
            <p:cNvPr id="71" name="TextBox 70"/>
            <p:cNvSpPr txBox="1"/>
            <p:nvPr/>
          </p:nvSpPr>
          <p:spPr>
            <a:xfrm rot="18900000">
              <a:off x="6046561" y="4013118"/>
              <a:ext cx="644340" cy="276999"/>
            </a:xfrm>
            <a:prstGeom prst="rect">
              <a:avLst/>
            </a:prstGeom>
            <a:noFill/>
          </p:spPr>
          <p:txBody>
            <a:bodyPr wrap="square" rtlCol="0">
              <a:spAutoFit/>
            </a:bodyPr>
            <a:lstStyle/>
            <a:p>
              <a:pPr algn="r"/>
              <a:r>
                <a:rPr lang="en-US" sz="1200" dirty="0" smtClean="0">
                  <a:solidFill>
                    <a:srgbClr val="6C6C6C"/>
                  </a:solidFill>
                  <a:latin typeface="Trebuchet MS"/>
                  <a:ea typeface="Helvetica Light" charset="0"/>
                  <a:cs typeface="Trebuchet MS"/>
                </a:rPr>
                <a:t>Radio</a:t>
              </a:r>
              <a:endParaRPr lang="en-US" sz="1200" dirty="0">
                <a:solidFill>
                  <a:srgbClr val="6C6C6C"/>
                </a:solidFill>
                <a:latin typeface="Trebuchet MS"/>
                <a:ea typeface="Helvetica Light" charset="0"/>
                <a:cs typeface="Trebuchet MS"/>
              </a:endParaRPr>
            </a:p>
          </p:txBody>
        </p:sp>
        <p:cxnSp>
          <p:nvCxnSpPr>
            <p:cNvPr id="72" name="Straight Connector 71"/>
            <p:cNvCxnSpPr/>
            <p:nvPr/>
          </p:nvCxnSpPr>
          <p:spPr>
            <a:xfrm>
              <a:off x="2196971" y="3858996"/>
              <a:ext cx="4922875" cy="0"/>
            </a:xfrm>
            <a:prstGeom prst="line">
              <a:avLst/>
            </a:prstGeom>
            <a:ln>
              <a:solidFill>
                <a:srgbClr val="6C6C6C"/>
              </a:solidFill>
            </a:ln>
          </p:spPr>
          <p:style>
            <a:lnRef idx="1">
              <a:schemeClr val="dk1"/>
            </a:lnRef>
            <a:fillRef idx="0">
              <a:schemeClr val="dk1"/>
            </a:fillRef>
            <a:effectRef idx="0">
              <a:schemeClr val="dk1"/>
            </a:effectRef>
            <a:fontRef idx="minor">
              <a:schemeClr val="tx1"/>
            </a:fontRef>
          </p:style>
        </p:cxnSp>
      </p:grpSp>
      <p:sp>
        <p:nvSpPr>
          <p:cNvPr id="73" name="Rectangle 72"/>
          <p:cNvSpPr/>
          <p:nvPr/>
        </p:nvSpPr>
        <p:spPr>
          <a:xfrm>
            <a:off x="2337978" y="1766725"/>
            <a:ext cx="136627" cy="2092271"/>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grpSp>
        <p:nvGrpSpPr>
          <p:cNvPr id="74" name="Group 73"/>
          <p:cNvGrpSpPr/>
          <p:nvPr/>
        </p:nvGrpSpPr>
        <p:grpSpPr>
          <a:xfrm>
            <a:off x="2749864" y="2064718"/>
            <a:ext cx="4255489" cy="1794278"/>
            <a:chOff x="2749864" y="2064718"/>
            <a:chExt cx="4255489" cy="1794278"/>
          </a:xfrm>
        </p:grpSpPr>
        <p:sp>
          <p:nvSpPr>
            <p:cNvPr id="75" name="Rectangle 74"/>
            <p:cNvSpPr/>
            <p:nvPr/>
          </p:nvSpPr>
          <p:spPr>
            <a:xfrm>
              <a:off x="3985522" y="3407735"/>
              <a:ext cx="136627" cy="451261"/>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76" name="Rectangle 75"/>
            <p:cNvSpPr/>
            <p:nvPr/>
          </p:nvSpPr>
          <p:spPr>
            <a:xfrm>
              <a:off x="4397408" y="3503428"/>
              <a:ext cx="136627" cy="355568"/>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77" name="Rectangle 76"/>
            <p:cNvSpPr/>
            <p:nvPr/>
          </p:nvSpPr>
          <p:spPr>
            <a:xfrm>
              <a:off x="4809294" y="3503428"/>
              <a:ext cx="136627" cy="355568"/>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78" name="Rectangle 77"/>
            <p:cNvSpPr/>
            <p:nvPr/>
          </p:nvSpPr>
          <p:spPr>
            <a:xfrm>
              <a:off x="5221180" y="3503428"/>
              <a:ext cx="136627" cy="355568"/>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79" name="Rectangle 78"/>
            <p:cNvSpPr/>
            <p:nvPr/>
          </p:nvSpPr>
          <p:spPr>
            <a:xfrm>
              <a:off x="5633066" y="3503428"/>
              <a:ext cx="136627" cy="355568"/>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80" name="Rectangle 79"/>
            <p:cNvSpPr/>
            <p:nvPr/>
          </p:nvSpPr>
          <p:spPr>
            <a:xfrm>
              <a:off x="6044952" y="3503428"/>
              <a:ext cx="136627" cy="355568"/>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81" name="Rectangle 80"/>
            <p:cNvSpPr/>
            <p:nvPr/>
          </p:nvSpPr>
          <p:spPr>
            <a:xfrm>
              <a:off x="6456838" y="3678865"/>
              <a:ext cx="136627" cy="180131"/>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82" name="Rectangle 81"/>
            <p:cNvSpPr/>
            <p:nvPr/>
          </p:nvSpPr>
          <p:spPr>
            <a:xfrm>
              <a:off x="6868726" y="3678865"/>
              <a:ext cx="136627" cy="180131"/>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83" name="Rectangle 82"/>
            <p:cNvSpPr/>
            <p:nvPr/>
          </p:nvSpPr>
          <p:spPr>
            <a:xfrm>
              <a:off x="2749864" y="2064718"/>
              <a:ext cx="136627" cy="1794278"/>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84" name="Rectangle 83"/>
            <p:cNvSpPr/>
            <p:nvPr/>
          </p:nvSpPr>
          <p:spPr>
            <a:xfrm>
              <a:off x="3161750" y="2514600"/>
              <a:ext cx="136627" cy="1344396"/>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85" name="Rectangle 84"/>
            <p:cNvSpPr/>
            <p:nvPr/>
          </p:nvSpPr>
          <p:spPr>
            <a:xfrm>
              <a:off x="3573636" y="2955851"/>
              <a:ext cx="136627" cy="903145"/>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grpSp>
    </p:spTree>
    <p:extLst>
      <p:ext uri="{BB962C8B-B14F-4D97-AF65-F5344CB8AC3E}">
        <p14:creationId xmlns:p14="http://schemas.microsoft.com/office/powerpoint/2010/main" val="199066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down)">
                                      <p:cBhvr>
                                        <p:cTn id="7" dur="1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wipe(down)">
                                      <p:cBhvr>
                                        <p:cTn id="15" dur="1000"/>
                                        <p:tgtEl>
                                          <p:spTgt spid="73"/>
                                        </p:tgtEl>
                                      </p:cBhvr>
                                    </p:animEffect>
                                  </p:childTnLst>
                                </p:cTn>
                              </p:par>
                            </p:childTnLst>
                          </p:cTn>
                        </p:par>
                        <p:par>
                          <p:cTn id="16" fill="hold">
                            <p:stCondLst>
                              <p:cond delay="1000"/>
                            </p:stCondLst>
                            <p:childTnLst>
                              <p:par>
                                <p:cTn id="17" presetID="1" presetClass="emph" presetSubtype="2" fill="hold" nodeType="afterEffect">
                                  <p:stCondLst>
                                    <p:cond delay="0"/>
                                  </p:stCondLst>
                                  <p:childTnLst>
                                    <p:animClr clrSpc="rgb" dir="cw">
                                      <p:cBhvr>
                                        <p:cTn id="18" dur="2000" fill="hold"/>
                                        <p:tgtEl>
                                          <p:spTgt spid="73"/>
                                        </p:tgtEl>
                                        <p:attrNameLst>
                                          <p:attrName>fillcolor</p:attrName>
                                        </p:attrNameLst>
                                      </p:cBhvr>
                                      <p:to>
                                        <a:srgbClr val="0067A0"/>
                                      </p:to>
                                    </p:animClr>
                                    <p:set>
                                      <p:cBhvr>
                                        <p:cTn id="19" dur="2000" fill="hold"/>
                                        <p:tgtEl>
                                          <p:spTgt spid="73"/>
                                        </p:tgtEl>
                                        <p:attrNameLst>
                                          <p:attrName>fill.type</p:attrName>
                                        </p:attrNameLst>
                                      </p:cBhvr>
                                      <p:to>
                                        <p:strVal val="solid"/>
                                      </p:to>
                                    </p:set>
                                    <p:set>
                                      <p:cBhvr>
                                        <p:cTn id="20" dur="2000" fill="hold"/>
                                        <p:tgtEl>
                                          <p:spTgt spid="7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7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6"/>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tretch>
            <a:fillRect/>
          </a:stretch>
        </p:blipFill>
        <p:spPr>
          <a:xfrm>
            <a:off x="338138" y="315682"/>
            <a:ext cx="1585912" cy="1585912"/>
          </a:xfrm>
        </p:spPr>
      </p:pic>
      <p:pic>
        <p:nvPicPr>
          <p:cNvPr id="24" name="Picture Placeholder 10"/>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tretch>
            <a:fillRect/>
          </a:stretch>
        </p:blipFill>
        <p:spPr>
          <a:xfrm>
            <a:off x="2622550" y="315829"/>
            <a:ext cx="1585913" cy="1585913"/>
          </a:xfrm>
        </p:spPr>
      </p:pic>
      <p:pic>
        <p:nvPicPr>
          <p:cNvPr id="28" name="Picture Placeholder 24"/>
          <p:cNvPicPr>
            <a:picLocks noGrp="1" noChangeAspect="1"/>
          </p:cNvPicPr>
          <p:nvPr>
            <p:ph type="pic" sz="quarter" idx="13"/>
          </p:nvPr>
        </p:nvPicPr>
        <p:blipFill>
          <a:blip r:embed="rId5" cstate="print">
            <a:extLst>
              <a:ext uri="{28A0092B-C50C-407E-A947-70E740481C1C}">
                <a14:useLocalDpi xmlns:a14="http://schemas.microsoft.com/office/drawing/2010/main"/>
              </a:ext>
            </a:extLst>
          </a:blip>
          <a:srcRect/>
          <a:stretch>
            <a:fillRect/>
          </a:stretch>
        </p:blipFill>
        <p:spPr>
          <a:xfrm>
            <a:off x="4899025" y="315682"/>
            <a:ext cx="1600200" cy="1585912"/>
          </a:xfrm>
        </p:spPr>
      </p:pic>
      <p:pic>
        <p:nvPicPr>
          <p:cNvPr id="33" name="Picture Placeholder 25"/>
          <p:cNvPicPr>
            <a:picLocks noGrp="1" noChangeAspect="1"/>
          </p:cNvPicPr>
          <p:nvPr>
            <p:ph type="pic" sz="quarter" idx="17"/>
          </p:nvPr>
        </p:nvPicPr>
        <p:blipFill>
          <a:blip r:embed="rId6" cstate="screen">
            <a:extLst>
              <a:ext uri="{28A0092B-C50C-407E-A947-70E740481C1C}">
                <a14:useLocalDpi xmlns:a14="http://schemas.microsoft.com/office/drawing/2010/main"/>
              </a:ext>
            </a:extLst>
          </a:blip>
          <a:stretch>
            <a:fillRect/>
          </a:stretch>
        </p:blipFill>
        <p:spPr>
          <a:xfrm>
            <a:off x="7195344" y="331557"/>
            <a:ext cx="1585912" cy="1585912"/>
          </a:xfrm>
        </p:spPr>
      </p:pic>
      <p:cxnSp>
        <p:nvCxnSpPr>
          <p:cNvPr id="35" name="Straight Connector 34"/>
          <p:cNvCxnSpPr/>
          <p:nvPr/>
        </p:nvCxnSpPr>
        <p:spPr>
          <a:xfrm>
            <a:off x="2273918" y="303789"/>
            <a:ext cx="0" cy="2829214"/>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4551783" y="303789"/>
            <a:ext cx="0" cy="2829214"/>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842928" y="319973"/>
            <a:ext cx="0" cy="2813030"/>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sp>
        <p:nvSpPr>
          <p:cNvPr id="26" name="Text Placeholder 5"/>
          <p:cNvSpPr>
            <a:spLocks noGrp="1"/>
          </p:cNvSpPr>
          <p:nvPr>
            <p:ph type="body" sz="quarter" idx="14"/>
          </p:nvPr>
        </p:nvSpPr>
        <p:spPr>
          <a:xfrm>
            <a:off x="221923" y="2068099"/>
            <a:ext cx="1810333" cy="1064904"/>
          </a:xfrm>
        </p:spPr>
        <p:txBody>
          <a:bodyPr anchor="b"/>
          <a:lstStyle/>
          <a:p>
            <a:pPr algn="ctr"/>
            <a:r>
              <a:rPr lang="de-DE" dirty="0" smtClean="0"/>
              <a:t>US Musikindustrie</a:t>
            </a:r>
          </a:p>
          <a:p>
            <a:pPr algn="ctr"/>
            <a:r>
              <a:rPr lang="de-DE" b="1" dirty="0" smtClean="0">
                <a:solidFill>
                  <a:srgbClr val="3DA547"/>
                </a:solidFill>
              </a:rPr>
              <a:t>16 Milliarden $</a:t>
            </a:r>
            <a:endParaRPr lang="de-DE" b="1" dirty="0">
              <a:solidFill>
                <a:srgbClr val="3DA547"/>
              </a:solidFill>
            </a:endParaRPr>
          </a:p>
        </p:txBody>
      </p:sp>
      <p:sp>
        <p:nvSpPr>
          <p:cNvPr id="27" name="Text Placeholder 6"/>
          <p:cNvSpPr>
            <a:spLocks noGrp="1"/>
          </p:cNvSpPr>
          <p:nvPr>
            <p:ph type="body" sz="quarter" idx="15"/>
          </p:nvPr>
        </p:nvSpPr>
        <p:spPr>
          <a:xfrm>
            <a:off x="2479762" y="2218603"/>
            <a:ext cx="1876106" cy="914400"/>
          </a:xfrm>
        </p:spPr>
        <p:txBody>
          <a:bodyPr anchor="b"/>
          <a:lstStyle/>
          <a:p>
            <a:pPr algn="ctr"/>
            <a:r>
              <a:rPr lang="de-DE" dirty="0" smtClean="0"/>
              <a:t>Sport- &amp; </a:t>
            </a:r>
            <a:r>
              <a:rPr lang="de-DE" dirty="0" err="1" smtClean="0"/>
              <a:t>Energydrink</a:t>
            </a:r>
            <a:r>
              <a:rPr lang="de-DE" dirty="0" smtClean="0"/>
              <a:t> Industrie</a:t>
            </a:r>
          </a:p>
          <a:p>
            <a:pPr algn="ctr"/>
            <a:r>
              <a:rPr lang="de-DE" b="1" dirty="0" smtClean="0">
                <a:solidFill>
                  <a:srgbClr val="3DA547"/>
                </a:solidFill>
              </a:rPr>
              <a:t>52 Milliarden $</a:t>
            </a:r>
            <a:endParaRPr lang="de-DE" b="1" dirty="0">
              <a:solidFill>
                <a:srgbClr val="3DA547"/>
              </a:solidFill>
            </a:endParaRPr>
          </a:p>
        </p:txBody>
      </p:sp>
      <p:sp>
        <p:nvSpPr>
          <p:cNvPr id="29" name="Text Placeholder 7"/>
          <p:cNvSpPr>
            <a:spLocks noGrp="1"/>
          </p:cNvSpPr>
          <p:nvPr>
            <p:ph type="body" sz="quarter" idx="16"/>
          </p:nvPr>
        </p:nvSpPr>
        <p:spPr>
          <a:xfrm>
            <a:off x="4793445" y="2218603"/>
            <a:ext cx="1821099" cy="914400"/>
          </a:xfrm>
        </p:spPr>
        <p:txBody>
          <a:bodyPr anchor="b"/>
          <a:lstStyle/>
          <a:p>
            <a:pPr algn="ctr"/>
            <a:r>
              <a:rPr lang="de-DE" smtClean="0"/>
              <a:t>Globale Hautpflege-Industrie</a:t>
            </a:r>
          </a:p>
          <a:p>
            <a:pPr algn="ctr"/>
            <a:r>
              <a:rPr lang="de-DE" b="1" smtClean="0">
                <a:solidFill>
                  <a:srgbClr val="3DA547"/>
                </a:solidFill>
              </a:rPr>
              <a:t>79 Milliarden $</a:t>
            </a:r>
            <a:endParaRPr lang="de-DE" b="1">
              <a:solidFill>
                <a:srgbClr val="3DA547"/>
              </a:solidFill>
            </a:endParaRPr>
          </a:p>
        </p:txBody>
      </p:sp>
      <p:sp>
        <p:nvSpPr>
          <p:cNvPr id="39" name="Text Placeholder 9"/>
          <p:cNvSpPr>
            <a:spLocks noGrp="1"/>
          </p:cNvSpPr>
          <p:nvPr>
            <p:ph type="body" sz="quarter" idx="18"/>
          </p:nvPr>
        </p:nvSpPr>
        <p:spPr>
          <a:xfrm>
            <a:off x="7084591" y="2218603"/>
            <a:ext cx="1821097" cy="914400"/>
          </a:xfrm>
        </p:spPr>
        <p:txBody>
          <a:bodyPr anchor="b"/>
          <a:lstStyle/>
          <a:p>
            <a:pPr algn="ctr"/>
            <a:r>
              <a:rPr lang="de-DE" dirty="0" smtClean="0"/>
              <a:t>US Filmindustrie</a:t>
            </a:r>
          </a:p>
          <a:p>
            <a:pPr algn="ctr"/>
            <a:r>
              <a:rPr lang="de-DE" b="1" dirty="0" smtClean="0">
                <a:solidFill>
                  <a:srgbClr val="3DA547"/>
                </a:solidFill>
              </a:rPr>
              <a:t>80 Milliarden $</a:t>
            </a:r>
            <a:endParaRPr lang="de-DE" b="1" dirty="0">
              <a:solidFill>
                <a:srgbClr val="3DA547"/>
              </a:solidFill>
            </a:endParaRPr>
          </a:p>
        </p:txBody>
      </p:sp>
      <p:sp>
        <p:nvSpPr>
          <p:cNvPr id="40" name="Title 1"/>
          <p:cNvSpPr>
            <a:spLocks noGrp="1"/>
          </p:cNvSpPr>
          <p:nvPr>
            <p:ph type="title"/>
          </p:nvPr>
        </p:nvSpPr>
        <p:spPr>
          <a:xfrm>
            <a:off x="0" y="3543712"/>
            <a:ext cx="9143999" cy="857250"/>
          </a:xfrm>
        </p:spPr>
        <p:txBody>
          <a:bodyPr>
            <a:noAutofit/>
          </a:bodyPr>
          <a:lstStyle/>
          <a:p>
            <a:r>
              <a:rPr lang="de-DE" sz="2700" b="1" dirty="0" smtClean="0"/>
              <a:t>NETWORK MARKETING BRANCHE WELTWEIT</a:t>
            </a:r>
            <a:br>
              <a:rPr lang="de-DE" sz="2700" b="1" dirty="0" smtClean="0"/>
            </a:br>
            <a:r>
              <a:rPr lang="de-DE" sz="2700" b="1" dirty="0" smtClean="0"/>
              <a:t>183 MILLIARDEN $</a:t>
            </a:r>
            <a:endParaRPr lang="de-DE" sz="2700" b="1" dirty="0"/>
          </a:p>
        </p:txBody>
      </p:sp>
    </p:spTree>
    <p:extLst>
      <p:ext uri="{BB962C8B-B14F-4D97-AF65-F5344CB8AC3E}">
        <p14:creationId xmlns:p14="http://schemas.microsoft.com/office/powerpoint/2010/main" val="91912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par>
                                <p:cTn id="8" presetID="22" presetClass="entr" presetSubtype="1"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up)">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500"/>
                                        <p:tgtEl>
                                          <p:spTgt spid="24"/>
                                        </p:tgtEl>
                                      </p:cBhvr>
                                    </p:animEffect>
                                  </p:childTnLst>
                                </p:cTn>
                              </p:par>
                              <p:par>
                                <p:cTn id="16" presetID="22" presetClass="entr" presetSubtype="1"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up)">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up)">
                                      <p:cBhvr>
                                        <p:cTn id="23" dur="500"/>
                                        <p:tgtEl>
                                          <p:spTgt spid="28"/>
                                        </p:tgtEl>
                                      </p:cBhvr>
                                    </p:animEffect>
                                  </p:childTnLst>
                                </p:cTn>
                              </p:par>
                              <p:par>
                                <p:cTn id="24" presetID="22" presetClass="entr" presetSubtype="1"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up)">
                                      <p:cBhvr>
                                        <p:cTn id="26" dur="5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up)">
                                      <p:cBhvr>
                                        <p:cTn id="31" dur="500"/>
                                        <p:tgtEl>
                                          <p:spTgt spid="33"/>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6">
                                            <p:txEl>
                                              <p:pRg st="0" end="0"/>
                                            </p:txEl>
                                          </p:spTgt>
                                        </p:tgtEl>
                                        <p:attrNameLst>
                                          <p:attrName>style.visibility</p:attrName>
                                        </p:attrNameLst>
                                      </p:cBhvr>
                                      <p:to>
                                        <p:strVal val="visible"/>
                                      </p:to>
                                    </p:set>
                                    <p:animEffect transition="in" filter="wipe(up)">
                                      <p:cBhvr>
                                        <p:cTn id="34" dur="500"/>
                                        <p:tgtEl>
                                          <p:spTgt spid="26">
                                            <p:txEl>
                                              <p:pRg st="0" end="0"/>
                                            </p:txEl>
                                          </p:spTgt>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6">
                                            <p:txEl>
                                              <p:pRg st="1" end="1"/>
                                            </p:txEl>
                                          </p:spTgt>
                                        </p:tgtEl>
                                        <p:attrNameLst>
                                          <p:attrName>style.visibility</p:attrName>
                                        </p:attrNameLst>
                                      </p:cBhvr>
                                      <p:to>
                                        <p:strVal val="visible"/>
                                      </p:to>
                                    </p:set>
                                    <p:animEffect transition="in" filter="wipe(up)">
                                      <p:cBhvr>
                                        <p:cTn id="37" dur="500"/>
                                        <p:tgtEl>
                                          <p:spTgt spid="26">
                                            <p:txEl>
                                              <p:pRg st="1" end="1"/>
                                            </p:txEl>
                                          </p:spTgt>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7">
                                            <p:txEl>
                                              <p:pRg st="0" end="0"/>
                                            </p:txEl>
                                          </p:spTgt>
                                        </p:tgtEl>
                                        <p:attrNameLst>
                                          <p:attrName>style.visibility</p:attrName>
                                        </p:attrNameLst>
                                      </p:cBhvr>
                                      <p:to>
                                        <p:strVal val="visible"/>
                                      </p:to>
                                    </p:set>
                                    <p:animEffect transition="in" filter="wipe(up)">
                                      <p:cBhvr>
                                        <p:cTn id="40" dur="500"/>
                                        <p:tgtEl>
                                          <p:spTgt spid="27">
                                            <p:txEl>
                                              <p:pRg st="0" end="0"/>
                                            </p:txEl>
                                          </p:spTgt>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7">
                                            <p:txEl>
                                              <p:pRg st="1" end="1"/>
                                            </p:txEl>
                                          </p:spTgt>
                                        </p:tgtEl>
                                        <p:attrNameLst>
                                          <p:attrName>style.visibility</p:attrName>
                                        </p:attrNameLst>
                                      </p:cBhvr>
                                      <p:to>
                                        <p:strVal val="visible"/>
                                      </p:to>
                                    </p:set>
                                    <p:animEffect transition="in" filter="wipe(up)">
                                      <p:cBhvr>
                                        <p:cTn id="43" dur="500"/>
                                        <p:tgtEl>
                                          <p:spTgt spid="27">
                                            <p:txEl>
                                              <p:pRg st="1" end="1"/>
                                            </p:txEl>
                                          </p:spTgt>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9">
                                            <p:txEl>
                                              <p:pRg st="0" end="0"/>
                                            </p:txEl>
                                          </p:spTgt>
                                        </p:tgtEl>
                                        <p:attrNameLst>
                                          <p:attrName>style.visibility</p:attrName>
                                        </p:attrNameLst>
                                      </p:cBhvr>
                                      <p:to>
                                        <p:strVal val="visible"/>
                                      </p:to>
                                    </p:set>
                                    <p:animEffect transition="in" filter="wipe(up)">
                                      <p:cBhvr>
                                        <p:cTn id="46" dur="500"/>
                                        <p:tgtEl>
                                          <p:spTgt spid="29">
                                            <p:txEl>
                                              <p:pRg st="0" end="0"/>
                                            </p:txEl>
                                          </p:spTgt>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9">
                                            <p:txEl>
                                              <p:pRg st="1" end="1"/>
                                            </p:txEl>
                                          </p:spTgt>
                                        </p:tgtEl>
                                        <p:attrNameLst>
                                          <p:attrName>style.visibility</p:attrName>
                                        </p:attrNameLst>
                                      </p:cBhvr>
                                      <p:to>
                                        <p:strVal val="visible"/>
                                      </p:to>
                                    </p:set>
                                    <p:animEffect transition="in" filter="wipe(up)">
                                      <p:cBhvr>
                                        <p:cTn id="49" dur="500"/>
                                        <p:tgtEl>
                                          <p:spTgt spid="29">
                                            <p:txEl>
                                              <p:pRg st="1" end="1"/>
                                            </p:txEl>
                                          </p:spTgt>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39">
                                            <p:txEl>
                                              <p:pRg st="0" end="0"/>
                                            </p:txEl>
                                          </p:spTgt>
                                        </p:tgtEl>
                                        <p:attrNameLst>
                                          <p:attrName>style.visibility</p:attrName>
                                        </p:attrNameLst>
                                      </p:cBhvr>
                                      <p:to>
                                        <p:strVal val="visible"/>
                                      </p:to>
                                    </p:set>
                                    <p:animEffect transition="in" filter="wipe(up)">
                                      <p:cBhvr>
                                        <p:cTn id="52" dur="500"/>
                                        <p:tgtEl>
                                          <p:spTgt spid="39">
                                            <p:txEl>
                                              <p:pRg st="0" end="0"/>
                                            </p:txEl>
                                          </p:spTgt>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39">
                                            <p:txEl>
                                              <p:pRg st="1" end="1"/>
                                            </p:txEl>
                                          </p:spTgt>
                                        </p:tgtEl>
                                        <p:attrNameLst>
                                          <p:attrName>style.visibility</p:attrName>
                                        </p:attrNameLst>
                                      </p:cBhvr>
                                      <p:to>
                                        <p:strVal val="visible"/>
                                      </p:to>
                                    </p:set>
                                    <p:animEffect transition="in" filter="wipe(up)">
                                      <p:cBhvr>
                                        <p:cTn id="55" dur="500"/>
                                        <p:tgtEl>
                                          <p:spTgt spid="39">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up)">
                                      <p:cBhvr>
                                        <p:cTn id="6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P spid="27" grpId="0" build="p"/>
      <p:bldP spid="29" grpId="0" build="p"/>
      <p:bldP spid="39" grpId="0" build="p"/>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6"/>
          <p:cNvSpPr txBox="1">
            <a:spLocks/>
          </p:cNvSpPr>
          <p:nvPr/>
        </p:nvSpPr>
        <p:spPr>
          <a:xfrm>
            <a:off x="721519" y="771525"/>
            <a:ext cx="7743825" cy="3464719"/>
          </a:xfrm>
          <a:prstGeom prst="rect">
            <a:avLst/>
          </a:prstGeom>
          <a:ln>
            <a:noFill/>
          </a:ln>
        </p:spPr>
        <p:txBody>
          <a:bodyPr vert="horz" lIns="91440" tIns="45720" rIns="91440" bIns="45720" rtlCol="0">
            <a:noAutofit/>
          </a:bodyPr>
          <a:lstStyle>
            <a:lvl1pPr marL="0" marR="0" indent="0" algn="l" defTabSz="457200" rtl="0" eaLnBrk="1" fontAlgn="auto" latinLnBrk="0" hangingPunct="1">
              <a:lnSpc>
                <a:spcPct val="100000"/>
              </a:lnSpc>
              <a:spcBef>
                <a:spcPts val="500"/>
              </a:spcBef>
              <a:spcAft>
                <a:spcPts val="0"/>
              </a:spcAft>
              <a:buClrTx/>
              <a:buSzTx/>
              <a:buFont typeface="Arial"/>
              <a:buNone/>
              <a:tabLst/>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1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de-DE" sz="2800" b="1" spc="300" dirty="0" smtClean="0">
                <a:solidFill>
                  <a:schemeClr val="bg1"/>
                </a:solidFill>
                <a:latin typeface="Trebuchet MS"/>
                <a:cs typeface="Trebuchet MS"/>
              </a:rPr>
              <a:t>DIE NETWORK MARKETING BRANCHE</a:t>
            </a:r>
          </a:p>
          <a:p>
            <a:pPr algn="ctr"/>
            <a:r>
              <a:rPr lang="de-DE" sz="2800" b="1" spc="600" dirty="0" smtClean="0">
                <a:solidFill>
                  <a:schemeClr val="bg1"/>
                </a:solidFill>
                <a:latin typeface="Trebuchet MS"/>
                <a:cs typeface="Trebuchet MS"/>
              </a:rPr>
              <a:t>ZAHLT</a:t>
            </a:r>
          </a:p>
          <a:p>
            <a:pPr algn="ctr">
              <a:spcBef>
                <a:spcPts val="1700"/>
              </a:spcBef>
            </a:pPr>
            <a:r>
              <a:rPr lang="de-DE" sz="2800" b="1" dirty="0" smtClean="0">
                <a:solidFill>
                  <a:schemeClr val="bg1"/>
                </a:solidFill>
                <a:latin typeface="Trebuchet MS"/>
                <a:cs typeface="Trebuchet MS"/>
              </a:rPr>
              <a:t>73,2 Milliarden $ </a:t>
            </a:r>
            <a:r>
              <a:rPr lang="de-DE" sz="2800" dirty="0" smtClean="0">
                <a:solidFill>
                  <a:schemeClr val="bg1"/>
                </a:solidFill>
                <a:latin typeface="Trebuchet MS"/>
                <a:cs typeface="Trebuchet MS"/>
              </a:rPr>
              <a:t>jährlich aus </a:t>
            </a:r>
          </a:p>
          <a:p>
            <a:pPr algn="ctr">
              <a:spcBef>
                <a:spcPts val="1700"/>
              </a:spcBef>
            </a:pPr>
            <a:r>
              <a:rPr lang="de-DE" sz="2800" b="1" dirty="0" smtClean="0">
                <a:solidFill>
                  <a:schemeClr val="bg1"/>
                </a:solidFill>
                <a:latin typeface="Trebuchet MS"/>
                <a:cs typeface="Trebuchet MS"/>
              </a:rPr>
              <a:t>6,1  Milliarden $ </a:t>
            </a:r>
            <a:r>
              <a:rPr lang="de-DE" sz="2800" dirty="0" smtClean="0">
                <a:solidFill>
                  <a:schemeClr val="bg1"/>
                </a:solidFill>
                <a:latin typeface="Trebuchet MS"/>
                <a:cs typeface="Trebuchet MS"/>
              </a:rPr>
              <a:t>monatlich </a:t>
            </a:r>
          </a:p>
          <a:p>
            <a:pPr algn="ctr">
              <a:spcBef>
                <a:spcPts val="1700"/>
              </a:spcBef>
            </a:pPr>
            <a:r>
              <a:rPr lang="de-DE" sz="2800" b="1" dirty="0" smtClean="0">
                <a:solidFill>
                  <a:schemeClr val="bg1"/>
                </a:solidFill>
                <a:latin typeface="Trebuchet MS"/>
                <a:cs typeface="Trebuchet MS"/>
              </a:rPr>
              <a:t>200 Millionen</a:t>
            </a:r>
            <a:r>
              <a:rPr lang="de-DE" sz="2800" dirty="0" smtClean="0">
                <a:solidFill>
                  <a:schemeClr val="bg1"/>
                </a:solidFill>
                <a:latin typeface="Trebuchet MS"/>
                <a:cs typeface="Trebuchet MS"/>
              </a:rPr>
              <a:t> </a:t>
            </a:r>
            <a:r>
              <a:rPr lang="de-DE" sz="2800" b="1" dirty="0" smtClean="0">
                <a:solidFill>
                  <a:schemeClr val="bg1"/>
                </a:solidFill>
                <a:latin typeface="Trebuchet MS"/>
                <a:cs typeface="Trebuchet MS"/>
              </a:rPr>
              <a:t>$ </a:t>
            </a:r>
            <a:r>
              <a:rPr lang="de-DE" sz="2800" dirty="0" smtClean="0">
                <a:solidFill>
                  <a:schemeClr val="bg1"/>
                </a:solidFill>
                <a:latin typeface="Trebuchet MS"/>
                <a:cs typeface="Trebuchet MS"/>
              </a:rPr>
              <a:t>täglich - Tendenz steigend! </a:t>
            </a:r>
          </a:p>
          <a:p>
            <a:pPr algn="ctr">
              <a:spcBef>
                <a:spcPts val="1700"/>
              </a:spcBef>
            </a:pPr>
            <a:r>
              <a:rPr lang="de-DE" sz="2800" dirty="0" smtClean="0">
                <a:solidFill>
                  <a:schemeClr val="bg1"/>
                </a:solidFill>
                <a:latin typeface="Trebuchet MS"/>
                <a:cs typeface="Trebuchet MS"/>
              </a:rPr>
              <a:t>Anstieg in den letzten 5 Jahren um </a:t>
            </a:r>
            <a:r>
              <a:rPr lang="de-DE" sz="2800" b="1" dirty="0" smtClean="0">
                <a:solidFill>
                  <a:schemeClr val="bg1"/>
                </a:solidFill>
                <a:latin typeface="Trebuchet MS"/>
                <a:cs typeface="Trebuchet MS"/>
              </a:rPr>
              <a:t>57%</a:t>
            </a:r>
            <a:r>
              <a:rPr lang="de-DE" sz="2800" dirty="0" smtClean="0">
                <a:solidFill>
                  <a:schemeClr val="bg1"/>
                </a:solidFill>
                <a:latin typeface="Trebuchet MS"/>
                <a:cs typeface="Trebuchet MS"/>
              </a:rPr>
              <a:t>! </a:t>
            </a:r>
            <a:endParaRPr lang="de-DE" sz="2800" dirty="0">
              <a:solidFill>
                <a:schemeClr val="bg1"/>
              </a:solidFill>
              <a:latin typeface="Trebuchet MS"/>
              <a:cs typeface="Trebuchet MS"/>
            </a:endParaRPr>
          </a:p>
        </p:txBody>
      </p:sp>
    </p:spTree>
    <p:extLst>
      <p:ext uri="{BB962C8B-B14F-4D97-AF65-F5344CB8AC3E}">
        <p14:creationId xmlns:p14="http://schemas.microsoft.com/office/powerpoint/2010/main" val="266115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Custom 4">
      <a:dk1>
        <a:srgbClr val="000000"/>
      </a:dk1>
      <a:lt1>
        <a:srgbClr val="FFFFFF"/>
      </a:lt1>
      <a:dk2>
        <a:srgbClr val="1F497D"/>
      </a:dk2>
      <a:lt2>
        <a:srgbClr val="EEECE1"/>
      </a:lt2>
      <a:accent1>
        <a:srgbClr val="0071AC"/>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682</TotalTime>
  <Words>5000</Words>
  <Application>Microsoft Macintosh PowerPoint</Application>
  <PresentationFormat>On-screen Show (16:9)</PresentationFormat>
  <Paragraphs>604</Paragraphs>
  <Slides>61</Slides>
  <Notes>61</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PowerPoint Presentation</vt:lpstr>
      <vt:lpstr>PowerPoint Presentation</vt:lpstr>
      <vt:lpstr>SIE SIND NICHT DER / DIE EINZIGE</vt:lpstr>
      <vt:lpstr>WELCHE WAHL HABEN SIE?</vt:lpstr>
      <vt:lpstr>SIE MÖCHTEN SICH SELBSTÄNDIG MACHEN? HABEN SIE</vt:lpstr>
      <vt:lpstr>DIE KRAFT EINES NETWORK-MARKETING GESCHÄFTS</vt:lpstr>
      <vt:lpstr>EFFEKTIVITÄT DER MARKTKANÄLE FÜR NEUE KUNDEN</vt:lpstr>
      <vt:lpstr>NETWORK MARKETING BRANCHE WELTWEIT 183 MILLIARDEN $</vt:lpstr>
      <vt:lpstr>PowerPoint Presentation</vt:lpstr>
      <vt:lpstr>GLOBALE UNTERNEHMER EMPFEHLEN NETWORK MARKETING</vt:lpstr>
      <vt:lpstr>VORTEILE VON NETWORK- MARKETING*</vt:lpstr>
      <vt:lpstr>EINE AUSSERGEWÖHNLICHE MÖGLICHKEIT FÜR JEDEN</vt:lpstr>
      <vt:lpstr>WIE FINDET MAN DAS OPTIMALE UNTERNEHMEN  ALS PARTNER?</vt:lpstr>
      <vt:lpstr>PowerPoint Presentation</vt:lpstr>
      <vt:lpstr>DIE PRODUKTE</vt:lpstr>
      <vt:lpstr>WISSENSCHAFTLICH BEWIESEN</vt:lpstr>
      <vt:lpstr>WAS IST REDOX-SIGNALISIERUNG &amp; WELCHE AUSWIRKUNGEN HAT SIE AUF MICH?</vt:lpstr>
      <vt:lpstr>REDOX DURCHBRUCH</vt:lpstr>
      <vt:lpstr>PowerPoint Presentation</vt:lpstr>
      <vt:lpstr>PowerPoint Presentation</vt:lpstr>
      <vt:lpstr>PowerPoint Presentation</vt:lpstr>
      <vt:lpstr>PowerPoint Presentation</vt:lpstr>
      <vt:lpstr>RENU 28 RESULTATE</vt:lpstr>
      <vt:lpstr>RENU 28 BESTÄTIGT DURCH  DIE FORSCHUNG</vt:lpstr>
      <vt:lpstr>DERMATEST® 12-WÖCHIGE  KLINISCHE STUDIE</vt:lpstr>
      <vt:lpstr>PowerPoint Presentation</vt:lpstr>
      <vt:lpstr>WARUM BRAUCHEN SIE ASEA</vt:lpstr>
      <vt:lpstr>PowerPoint Presentation</vt:lpstr>
      <vt:lpstr>ASEA WISSENSCHAFTLICHER BEIRAT</vt:lpstr>
      <vt:lpstr>PowerPoint Presentation</vt:lpstr>
      <vt:lpstr>FORTSCHRITTLICHE TECHNOLOGIE</vt:lpstr>
      <vt:lpstr>PowerPoint Presentation</vt:lpstr>
      <vt:lpstr>PowerPoint Presentation</vt:lpstr>
      <vt:lpstr>BASIS DER EINZIGARTIGKEIT </vt:lpstr>
      <vt:lpstr>FINANZIELL STARK &amp; STABIL</vt:lpstr>
      <vt:lpstr>PowerPoint Presentation</vt:lpstr>
      <vt:lpstr>ASEA MÄRKTE WELTWEIT: 26*</vt:lpstr>
      <vt:lpstr>PowerPoint Presentation</vt:lpstr>
      <vt:lpstr>PowerPoint Presentation</vt:lpstr>
      <vt:lpstr>DAS ASEA EINKOMMEN HAT POWER</vt:lpstr>
      <vt:lpstr>SÄULEN DER VERGÜTUNG</vt:lpstr>
      <vt:lpstr>VERHELFEN SIE IN ZWEI WOCHEN ZWEI MENSCHEN ZUM START BEI ASEA</vt:lpstr>
      <vt:lpstr>PowerPoint Presentation</vt:lpstr>
      <vt:lpstr>WAS WOLLEN SIE ERREICHEN?</vt:lpstr>
      <vt:lpstr>PowerPoint Presentation</vt:lpstr>
      <vt:lpstr>SYSTEME &amp; UNTERSTÜTZUNG</vt:lpstr>
      <vt:lpstr>ERSTKLASSIGE SYSTEME UND HILFSMITTEL UNTERSTÜTZEN SIE </vt:lpstr>
      <vt:lpstr>PowerPoint Presentation</vt:lpstr>
      <vt:lpstr>PowerPoint Presentation</vt:lpstr>
      <vt:lpstr>PowerPoint Presentation</vt:lpstr>
      <vt:lpstr>TIMING</vt:lpstr>
      <vt:lpstr>HISTORISCH EINMALIGES TIMING</vt:lpstr>
      <vt:lpstr>PowerPoint Presentation</vt:lpstr>
      <vt:lpstr>WONACH SUCHEN SIE?</vt:lpstr>
      <vt:lpstr>WO SEHEN SIE SICH SELBST? </vt:lpstr>
      <vt:lpstr>EINSCHREIBUNG BERATER</vt:lpstr>
      <vt:lpstr>BONUS AUTOSHIP KARTON PROMOTION</vt:lpstr>
      <vt:lpstr>RENU 28 EXTRA PACK</vt:lpstr>
      <vt:lpstr>PowerPoint Presentation</vt:lpstr>
      <vt:lpstr>PowerPoint Presentation</vt:lpstr>
      <vt:lpstr>PowerPoint Presentation</vt:lpstr>
    </vt:vector>
  </TitlesOfParts>
  <Company>Asea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Gray</dc:creator>
  <cp:lastModifiedBy>DENEWMAC</cp:lastModifiedBy>
  <cp:revision>704</cp:revision>
  <dcterms:created xsi:type="dcterms:W3CDTF">2014-06-13T15:30:03Z</dcterms:created>
  <dcterms:modified xsi:type="dcterms:W3CDTF">2016-11-14T09:14:47Z</dcterms:modified>
</cp:coreProperties>
</file>